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0" r:id="rId5"/>
    <p:sldId id="272" r:id="rId6"/>
    <p:sldId id="258" r:id="rId7"/>
    <p:sldId id="259" r:id="rId8"/>
    <p:sldId id="262" r:id="rId9"/>
    <p:sldId id="273" r:id="rId10"/>
    <p:sldId id="263" r:id="rId11"/>
    <p:sldId id="264" r:id="rId12"/>
    <p:sldId id="265" r:id="rId13"/>
    <p:sldId id="266" r:id="rId14"/>
    <p:sldId id="267" r:id="rId15"/>
    <p:sldId id="269" r:id="rId16"/>
    <p:sldId id="268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852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orient="horz" pos="3748">
          <p15:clr>
            <a:srgbClr val="A4A3A4"/>
          </p15:clr>
        </p15:guide>
        <p15:guide id="6" pos="1769">
          <p15:clr>
            <a:srgbClr val="A4A3A4"/>
          </p15:clr>
        </p15:guide>
        <p15:guide id="7" pos="581">
          <p15:clr>
            <a:srgbClr val="A4A3A4"/>
          </p15:clr>
        </p15:guide>
        <p15:guide id="8" pos="5375">
          <p15:clr>
            <a:srgbClr val="A4A3A4"/>
          </p15:clr>
        </p15:guide>
        <p15:guide id="9" pos="8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>
        <p:guide orient="horz" pos="981"/>
        <p:guide pos="2880"/>
        <p:guide orient="horz" pos="3852"/>
        <p:guide orient="horz" pos="572"/>
        <p:guide orient="horz" pos="3748"/>
        <p:guide pos="1769"/>
        <p:guide pos="581"/>
        <p:guide pos="5375"/>
        <p:guide pos="8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79B9DE-B499-4412-956E-EC5F9E13129A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6E5EA54A-6ADC-4A6B-A26B-503408539E70}">
      <dgm:prSet phldrT="[Tekst]" custT="1"/>
      <dgm:spPr>
        <a:solidFill>
          <a:schemeClr val="tx1"/>
        </a:solidFill>
      </dgm:spPr>
      <dgm:t>
        <a:bodyPr/>
        <a:lstStyle/>
        <a:p>
          <a:r>
            <a:rPr lang="pl-PL" sz="2400" dirty="0"/>
            <a:t>Naruszenie sprawności</a:t>
          </a:r>
          <a:endParaRPr lang="en-GB" sz="2400" dirty="0"/>
        </a:p>
      </dgm:t>
    </dgm:pt>
    <dgm:pt modelId="{F118A847-F0BB-4F60-A0C1-8DEE28DAAA7B}" type="parTrans" cxnId="{9CFD3AFD-53F0-41A1-83B9-C1E234FD8B8B}">
      <dgm:prSet/>
      <dgm:spPr/>
      <dgm:t>
        <a:bodyPr/>
        <a:lstStyle/>
        <a:p>
          <a:endParaRPr lang="en-GB"/>
        </a:p>
      </dgm:t>
    </dgm:pt>
    <dgm:pt modelId="{012B54FC-B249-482C-9C14-8C6E98716B82}" type="sibTrans" cxnId="{9CFD3AFD-53F0-41A1-83B9-C1E234FD8B8B}">
      <dgm:prSet custT="1"/>
      <dgm:spPr>
        <a:solidFill>
          <a:schemeClr val="bg1"/>
        </a:solidFill>
      </dgm:spPr>
      <dgm:t>
        <a:bodyPr/>
        <a:lstStyle/>
        <a:p>
          <a:endParaRPr lang="en-GB" sz="800"/>
        </a:p>
      </dgm:t>
    </dgm:pt>
    <dgm:pt modelId="{3E8526E5-1CB5-4B44-9AD5-860B18D3D4FE}">
      <dgm:prSet phldrT="[Tekst]" custT="1"/>
      <dgm:spPr>
        <a:solidFill>
          <a:schemeClr val="tx1"/>
        </a:solidFill>
      </dgm:spPr>
      <dgm:t>
        <a:bodyPr/>
        <a:lstStyle/>
        <a:p>
          <a:r>
            <a:rPr lang="pl-PL" sz="2400" dirty="0"/>
            <a:t>Bariery zewnętrzne</a:t>
          </a:r>
          <a:endParaRPr lang="en-GB" sz="2400" dirty="0"/>
        </a:p>
      </dgm:t>
    </dgm:pt>
    <dgm:pt modelId="{6021B48C-683E-46DE-8D69-3AAD63836221}" type="parTrans" cxnId="{8E2479ED-F686-426A-A64F-8ABB0DA54AD6}">
      <dgm:prSet/>
      <dgm:spPr/>
      <dgm:t>
        <a:bodyPr/>
        <a:lstStyle/>
        <a:p>
          <a:endParaRPr lang="en-GB"/>
        </a:p>
      </dgm:t>
    </dgm:pt>
    <dgm:pt modelId="{0329B876-99ED-408B-95A2-FF3F3142B871}" type="sibTrans" cxnId="{8E2479ED-F686-426A-A64F-8ABB0DA54AD6}">
      <dgm:prSet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610358EC-8375-4DAF-8123-8336A33358E6}">
      <dgm:prSet phldrT="[Tekst]" custT="1"/>
      <dgm:spPr>
        <a:solidFill>
          <a:schemeClr val="tx1"/>
        </a:solidFill>
      </dgm:spPr>
      <dgm:t>
        <a:bodyPr/>
        <a:lstStyle/>
        <a:p>
          <a:r>
            <a:rPr lang="pl-PL" sz="2400" dirty="0"/>
            <a:t>Niepełnosprawność</a:t>
          </a:r>
          <a:endParaRPr lang="en-GB" sz="2400" dirty="0"/>
        </a:p>
      </dgm:t>
    </dgm:pt>
    <dgm:pt modelId="{D912D78C-A6C4-4C45-99C1-1A335FB3585E}" type="parTrans" cxnId="{818A3FD9-1A8F-470C-8ECC-5AB1B8463CEB}">
      <dgm:prSet/>
      <dgm:spPr/>
      <dgm:t>
        <a:bodyPr/>
        <a:lstStyle/>
        <a:p>
          <a:endParaRPr lang="en-GB"/>
        </a:p>
      </dgm:t>
    </dgm:pt>
    <dgm:pt modelId="{80F7EEF1-A9C2-413B-815B-4E69FD6C48AE}" type="sibTrans" cxnId="{818A3FD9-1A8F-470C-8ECC-5AB1B8463CEB}">
      <dgm:prSet/>
      <dgm:spPr/>
      <dgm:t>
        <a:bodyPr/>
        <a:lstStyle/>
        <a:p>
          <a:endParaRPr lang="en-GB"/>
        </a:p>
      </dgm:t>
    </dgm:pt>
    <dgm:pt modelId="{64B48470-9393-4515-A5A8-5171056A64B2}" type="pres">
      <dgm:prSet presAssocID="{DD79B9DE-B499-4412-956E-EC5F9E13129A}" presName="linearFlow" presStyleCnt="0">
        <dgm:presLayoutVars>
          <dgm:dir/>
          <dgm:resizeHandles val="exact"/>
        </dgm:presLayoutVars>
      </dgm:prSet>
      <dgm:spPr/>
    </dgm:pt>
    <dgm:pt modelId="{8CB17C98-06A5-4299-937C-77218A495482}" type="pres">
      <dgm:prSet presAssocID="{6E5EA54A-6ADC-4A6B-A26B-503408539E70}" presName="node" presStyleLbl="node1" presStyleIdx="0" presStyleCnt="3" custScaleX="125284" custScaleY="116905">
        <dgm:presLayoutVars>
          <dgm:bulletEnabled val="1"/>
        </dgm:presLayoutVars>
      </dgm:prSet>
      <dgm:spPr/>
    </dgm:pt>
    <dgm:pt modelId="{97E43360-D281-4F94-9F2C-347890C1FCE1}" type="pres">
      <dgm:prSet presAssocID="{012B54FC-B249-482C-9C14-8C6E98716B82}" presName="spacerL" presStyleCnt="0"/>
      <dgm:spPr/>
    </dgm:pt>
    <dgm:pt modelId="{24870700-0400-4584-A53C-4C14AA0EA535}" type="pres">
      <dgm:prSet presAssocID="{012B54FC-B249-482C-9C14-8C6E98716B82}" presName="sibTrans" presStyleLbl="sibTrans2D1" presStyleIdx="0" presStyleCnt="2" custScaleX="48357" custScaleY="72040"/>
      <dgm:spPr/>
    </dgm:pt>
    <dgm:pt modelId="{74B251CA-E5F7-4655-AADE-5F0077111CCE}" type="pres">
      <dgm:prSet presAssocID="{012B54FC-B249-482C-9C14-8C6E98716B82}" presName="spacerR" presStyleCnt="0"/>
      <dgm:spPr/>
    </dgm:pt>
    <dgm:pt modelId="{8B0467B5-1163-4D4E-ADE9-D83A67C8FEBC}" type="pres">
      <dgm:prSet presAssocID="{3E8526E5-1CB5-4B44-9AD5-860B18D3D4FE}" presName="node" presStyleLbl="node1" presStyleIdx="1" presStyleCnt="3" custScaleX="122564" custScaleY="122432">
        <dgm:presLayoutVars>
          <dgm:bulletEnabled val="1"/>
        </dgm:presLayoutVars>
      </dgm:prSet>
      <dgm:spPr/>
    </dgm:pt>
    <dgm:pt modelId="{5D12F292-7F66-4318-8308-B1A00864ED04}" type="pres">
      <dgm:prSet presAssocID="{0329B876-99ED-408B-95A2-FF3F3142B871}" presName="spacerL" presStyleCnt="0"/>
      <dgm:spPr/>
    </dgm:pt>
    <dgm:pt modelId="{432E07B8-12E0-4677-BCCE-D50104278E02}" type="pres">
      <dgm:prSet presAssocID="{0329B876-99ED-408B-95A2-FF3F3142B871}" presName="sibTrans" presStyleLbl="sibTrans2D1" presStyleIdx="1" presStyleCnt="2" custScaleX="42380" custScaleY="95766" custLinFactNeighborY="3190"/>
      <dgm:spPr/>
    </dgm:pt>
    <dgm:pt modelId="{114EA4C1-0A23-4D43-9FD8-138562A5BF1E}" type="pres">
      <dgm:prSet presAssocID="{0329B876-99ED-408B-95A2-FF3F3142B871}" presName="spacerR" presStyleCnt="0"/>
      <dgm:spPr/>
    </dgm:pt>
    <dgm:pt modelId="{E3965103-0060-439C-9B5E-5E0D09BC05FB}" type="pres">
      <dgm:prSet presAssocID="{610358EC-8375-4DAF-8123-8336A33358E6}" presName="node" presStyleLbl="node1" presStyleIdx="2" presStyleCnt="3" custScaleX="126696" custScaleY="111186">
        <dgm:presLayoutVars>
          <dgm:bulletEnabled val="1"/>
        </dgm:presLayoutVars>
      </dgm:prSet>
      <dgm:spPr/>
    </dgm:pt>
  </dgm:ptLst>
  <dgm:cxnLst>
    <dgm:cxn modelId="{BBE8970F-36F2-4413-AEBB-99BF27942BE9}" type="presOf" srcId="{0329B876-99ED-408B-95A2-FF3F3142B871}" destId="{432E07B8-12E0-4677-BCCE-D50104278E02}" srcOrd="0" destOrd="0" presId="urn:microsoft.com/office/officeart/2005/8/layout/equation1"/>
    <dgm:cxn modelId="{8912424B-A631-49C4-AB1B-ECB1347AD040}" type="presOf" srcId="{6E5EA54A-6ADC-4A6B-A26B-503408539E70}" destId="{8CB17C98-06A5-4299-937C-77218A495482}" srcOrd="0" destOrd="0" presId="urn:microsoft.com/office/officeart/2005/8/layout/equation1"/>
    <dgm:cxn modelId="{D79A3685-CE07-4913-A270-EBAA61E90A6C}" type="presOf" srcId="{3E8526E5-1CB5-4B44-9AD5-860B18D3D4FE}" destId="{8B0467B5-1163-4D4E-ADE9-D83A67C8FEBC}" srcOrd="0" destOrd="0" presId="urn:microsoft.com/office/officeart/2005/8/layout/equation1"/>
    <dgm:cxn modelId="{818A3FD9-1A8F-470C-8ECC-5AB1B8463CEB}" srcId="{DD79B9DE-B499-4412-956E-EC5F9E13129A}" destId="{610358EC-8375-4DAF-8123-8336A33358E6}" srcOrd="2" destOrd="0" parTransId="{D912D78C-A6C4-4C45-99C1-1A335FB3585E}" sibTransId="{80F7EEF1-A9C2-413B-815B-4E69FD6C48AE}"/>
    <dgm:cxn modelId="{FA56D1DA-4EDD-41E4-A5B5-D6FF3610EABC}" type="presOf" srcId="{DD79B9DE-B499-4412-956E-EC5F9E13129A}" destId="{64B48470-9393-4515-A5A8-5171056A64B2}" srcOrd="0" destOrd="0" presId="urn:microsoft.com/office/officeart/2005/8/layout/equation1"/>
    <dgm:cxn modelId="{F7A616DD-3F5C-47AD-8F8C-326F4B285640}" type="presOf" srcId="{012B54FC-B249-482C-9C14-8C6E98716B82}" destId="{24870700-0400-4584-A53C-4C14AA0EA535}" srcOrd="0" destOrd="0" presId="urn:microsoft.com/office/officeart/2005/8/layout/equation1"/>
    <dgm:cxn modelId="{0954B3DE-0701-4181-A19B-CA404D549AF9}" type="presOf" srcId="{610358EC-8375-4DAF-8123-8336A33358E6}" destId="{E3965103-0060-439C-9B5E-5E0D09BC05FB}" srcOrd="0" destOrd="0" presId="urn:microsoft.com/office/officeart/2005/8/layout/equation1"/>
    <dgm:cxn modelId="{8E2479ED-F686-426A-A64F-8ABB0DA54AD6}" srcId="{DD79B9DE-B499-4412-956E-EC5F9E13129A}" destId="{3E8526E5-1CB5-4B44-9AD5-860B18D3D4FE}" srcOrd="1" destOrd="0" parTransId="{6021B48C-683E-46DE-8D69-3AAD63836221}" sibTransId="{0329B876-99ED-408B-95A2-FF3F3142B871}"/>
    <dgm:cxn modelId="{9CFD3AFD-53F0-41A1-83B9-C1E234FD8B8B}" srcId="{DD79B9DE-B499-4412-956E-EC5F9E13129A}" destId="{6E5EA54A-6ADC-4A6B-A26B-503408539E70}" srcOrd="0" destOrd="0" parTransId="{F118A847-F0BB-4F60-A0C1-8DEE28DAAA7B}" sibTransId="{012B54FC-B249-482C-9C14-8C6E98716B82}"/>
    <dgm:cxn modelId="{5F4047A9-EA62-4281-AF41-6AE2BB419426}" type="presParOf" srcId="{64B48470-9393-4515-A5A8-5171056A64B2}" destId="{8CB17C98-06A5-4299-937C-77218A495482}" srcOrd="0" destOrd="0" presId="urn:microsoft.com/office/officeart/2005/8/layout/equation1"/>
    <dgm:cxn modelId="{66A17C2B-7989-44F9-AA85-6B808F389613}" type="presParOf" srcId="{64B48470-9393-4515-A5A8-5171056A64B2}" destId="{97E43360-D281-4F94-9F2C-347890C1FCE1}" srcOrd="1" destOrd="0" presId="urn:microsoft.com/office/officeart/2005/8/layout/equation1"/>
    <dgm:cxn modelId="{0B4066C1-6837-4D71-A182-DD040C09552B}" type="presParOf" srcId="{64B48470-9393-4515-A5A8-5171056A64B2}" destId="{24870700-0400-4584-A53C-4C14AA0EA535}" srcOrd="2" destOrd="0" presId="urn:microsoft.com/office/officeart/2005/8/layout/equation1"/>
    <dgm:cxn modelId="{C250AB12-BEFA-4C3D-89EB-0515805E69E8}" type="presParOf" srcId="{64B48470-9393-4515-A5A8-5171056A64B2}" destId="{74B251CA-E5F7-4655-AADE-5F0077111CCE}" srcOrd="3" destOrd="0" presId="urn:microsoft.com/office/officeart/2005/8/layout/equation1"/>
    <dgm:cxn modelId="{4F383553-CCF4-4C07-95EE-807540192C41}" type="presParOf" srcId="{64B48470-9393-4515-A5A8-5171056A64B2}" destId="{8B0467B5-1163-4D4E-ADE9-D83A67C8FEBC}" srcOrd="4" destOrd="0" presId="urn:microsoft.com/office/officeart/2005/8/layout/equation1"/>
    <dgm:cxn modelId="{E055C123-394F-407F-BFD0-E71CEB1B720F}" type="presParOf" srcId="{64B48470-9393-4515-A5A8-5171056A64B2}" destId="{5D12F292-7F66-4318-8308-B1A00864ED04}" srcOrd="5" destOrd="0" presId="urn:microsoft.com/office/officeart/2005/8/layout/equation1"/>
    <dgm:cxn modelId="{48821DAC-1526-493B-8DEB-DEB53BFA0F26}" type="presParOf" srcId="{64B48470-9393-4515-A5A8-5171056A64B2}" destId="{432E07B8-12E0-4677-BCCE-D50104278E02}" srcOrd="6" destOrd="0" presId="urn:microsoft.com/office/officeart/2005/8/layout/equation1"/>
    <dgm:cxn modelId="{1C51A5E8-76A9-4E92-9547-DBF62AF4A2DB}" type="presParOf" srcId="{64B48470-9393-4515-A5A8-5171056A64B2}" destId="{114EA4C1-0A23-4D43-9FD8-138562A5BF1E}" srcOrd="7" destOrd="0" presId="urn:microsoft.com/office/officeart/2005/8/layout/equation1"/>
    <dgm:cxn modelId="{1DCE26D3-2445-4756-A738-684B4500E2E6}" type="presParOf" srcId="{64B48470-9393-4515-A5A8-5171056A64B2}" destId="{E3965103-0060-439C-9B5E-5E0D09BC05F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96CA49-615E-4E1A-8375-D92586651C2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12BDF0D-197E-4F43-A7E0-6542A709B966}">
      <dgm:prSet phldrT="[Tekst]"/>
      <dgm:spPr>
        <a:solidFill>
          <a:schemeClr val="tx1"/>
        </a:solidFill>
      </dgm:spPr>
      <dgm:t>
        <a:bodyPr/>
        <a:lstStyle/>
        <a:p>
          <a:r>
            <a:rPr lang="pl-PL" dirty="0"/>
            <a:t>KPON</a:t>
          </a:r>
          <a:endParaRPr lang="en-GB" dirty="0"/>
        </a:p>
      </dgm:t>
    </dgm:pt>
    <dgm:pt modelId="{D025057F-A061-4137-8319-2ACC2A64DC20}" type="parTrans" cxnId="{5A7CEE08-7A17-47B6-8BCE-EB88FDBFE313}">
      <dgm:prSet/>
      <dgm:spPr/>
      <dgm:t>
        <a:bodyPr/>
        <a:lstStyle/>
        <a:p>
          <a:endParaRPr lang="en-GB"/>
        </a:p>
      </dgm:t>
    </dgm:pt>
    <dgm:pt modelId="{0CBBFFB4-EAA4-4987-877A-960753E7D78E}" type="sibTrans" cxnId="{5A7CEE08-7A17-47B6-8BCE-EB88FDBFE313}">
      <dgm:prSet/>
      <dgm:spPr/>
      <dgm:t>
        <a:bodyPr/>
        <a:lstStyle/>
        <a:p>
          <a:endParaRPr lang="en-GB"/>
        </a:p>
      </dgm:t>
    </dgm:pt>
    <dgm:pt modelId="{0FB4BAB8-B3F4-46D2-AA7D-A13898B346E8}">
      <dgm:prSet phldrT="[Teks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pl-PL" sz="3000" dirty="0"/>
            <a:t>Odpowiednie środki</a:t>
          </a:r>
          <a:endParaRPr lang="en-GB" sz="3000" dirty="0"/>
        </a:p>
      </dgm:t>
    </dgm:pt>
    <dgm:pt modelId="{E065D071-6E27-4BFD-B34A-73CD1CBFBB2D}" type="parTrans" cxnId="{0A555D90-11D2-4488-90F8-306ED0ECE057}">
      <dgm:prSet/>
      <dgm:spPr/>
      <dgm:t>
        <a:bodyPr/>
        <a:lstStyle/>
        <a:p>
          <a:endParaRPr lang="en-GB"/>
        </a:p>
      </dgm:t>
    </dgm:pt>
    <dgm:pt modelId="{AAB5B5FB-917A-44FE-BBCB-3349FAF1FDA7}" type="sibTrans" cxnId="{0A555D90-11D2-4488-90F8-306ED0ECE057}">
      <dgm:prSet/>
      <dgm:spPr/>
      <dgm:t>
        <a:bodyPr/>
        <a:lstStyle/>
        <a:p>
          <a:endParaRPr lang="en-GB"/>
        </a:p>
      </dgm:t>
    </dgm:pt>
    <dgm:pt modelId="{38ED22FE-AE62-423D-B1E8-5029B2E5BF3F}">
      <dgm:prSet phldrT="[Teks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pl-PL" sz="3000" b="0" i="0" dirty="0"/>
            <a:t>Racjonalne usprawnienia</a:t>
          </a:r>
          <a:endParaRPr lang="en-GB" sz="3000" dirty="0"/>
        </a:p>
      </dgm:t>
    </dgm:pt>
    <dgm:pt modelId="{F2A6E58F-F549-44A9-870D-26F58CCA407A}" type="parTrans" cxnId="{462255E5-CD46-4708-B7F3-BE2F13299F2C}">
      <dgm:prSet/>
      <dgm:spPr/>
      <dgm:t>
        <a:bodyPr/>
        <a:lstStyle/>
        <a:p>
          <a:endParaRPr lang="en-GB"/>
        </a:p>
      </dgm:t>
    </dgm:pt>
    <dgm:pt modelId="{BF69400D-C2D0-4508-95AB-80445A0E5BB6}" type="sibTrans" cxnId="{462255E5-CD46-4708-B7F3-BE2F13299F2C}">
      <dgm:prSet/>
      <dgm:spPr/>
      <dgm:t>
        <a:bodyPr/>
        <a:lstStyle/>
        <a:p>
          <a:endParaRPr lang="en-GB"/>
        </a:p>
      </dgm:t>
    </dgm:pt>
    <dgm:pt modelId="{7B1CCCDA-007F-4504-BF3C-B65607ADF25F}">
      <dgm:prSet phldrT="[Tekst]"/>
      <dgm:spPr>
        <a:solidFill>
          <a:schemeClr val="tx1"/>
        </a:solidFill>
      </dgm:spPr>
      <dgm:t>
        <a:bodyPr/>
        <a:lstStyle/>
        <a:p>
          <a:r>
            <a:rPr lang="pl-PL" dirty="0"/>
            <a:t>USW</a:t>
          </a:r>
          <a:endParaRPr lang="en-GB" dirty="0"/>
        </a:p>
      </dgm:t>
    </dgm:pt>
    <dgm:pt modelId="{5367C5BB-AB05-4A3E-B824-6A735753D8CF}" type="parTrans" cxnId="{D62821CD-864E-4A14-B60A-A9B0EB6F6B97}">
      <dgm:prSet/>
      <dgm:spPr/>
      <dgm:t>
        <a:bodyPr/>
        <a:lstStyle/>
        <a:p>
          <a:endParaRPr lang="en-GB"/>
        </a:p>
      </dgm:t>
    </dgm:pt>
    <dgm:pt modelId="{3593CB6A-EA1C-43AD-A1D0-C4A0BCD6A146}" type="sibTrans" cxnId="{D62821CD-864E-4A14-B60A-A9B0EB6F6B97}">
      <dgm:prSet/>
      <dgm:spPr/>
      <dgm:t>
        <a:bodyPr/>
        <a:lstStyle/>
        <a:p>
          <a:endParaRPr lang="en-GB"/>
        </a:p>
      </dgm:t>
    </dgm:pt>
    <dgm:pt modelId="{109FCA77-31DC-400A-A6B1-F1342E6BB22D}">
      <dgm:prSet phldrT="[Teks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pl-PL" sz="2400" b="0" i="0" dirty="0"/>
            <a:t>stwarzanie osobom niepełnosprawnym warunków do pełnego udziału w kształceniu i prowadzeniu działalności naukowej</a:t>
          </a:r>
          <a:endParaRPr lang="en-GB" sz="2400" dirty="0"/>
        </a:p>
      </dgm:t>
    </dgm:pt>
    <dgm:pt modelId="{63FB3BB6-2CA3-43F8-8725-00FEFCF1B9C6}" type="parTrans" cxnId="{8FC01D48-2836-44C0-BA6D-574FC3D5869A}">
      <dgm:prSet/>
      <dgm:spPr/>
      <dgm:t>
        <a:bodyPr/>
        <a:lstStyle/>
        <a:p>
          <a:endParaRPr lang="en-GB"/>
        </a:p>
      </dgm:t>
    </dgm:pt>
    <dgm:pt modelId="{DD24AB8A-BE77-4283-9AC4-35F5CC61179D}" type="sibTrans" cxnId="{8FC01D48-2836-44C0-BA6D-574FC3D5869A}">
      <dgm:prSet/>
      <dgm:spPr/>
      <dgm:t>
        <a:bodyPr/>
        <a:lstStyle/>
        <a:p>
          <a:endParaRPr lang="en-GB"/>
        </a:p>
      </dgm:t>
    </dgm:pt>
    <dgm:pt modelId="{D88DC8B0-4D12-4A61-BE88-D95563C1E1C4}">
      <dgm:prSet/>
      <dgm:spPr>
        <a:solidFill>
          <a:schemeClr val="tx1"/>
        </a:solidFill>
      </dgm:spPr>
      <dgm:t>
        <a:bodyPr/>
        <a:lstStyle/>
        <a:p>
          <a:r>
            <a:rPr lang="pl-PL" dirty="0"/>
            <a:t>Regulamin studiów</a:t>
          </a:r>
          <a:endParaRPr lang="en-GB" dirty="0"/>
        </a:p>
      </dgm:t>
    </dgm:pt>
    <dgm:pt modelId="{EB423764-BA00-4B7B-BEEC-44F4FF54284D}" type="parTrans" cxnId="{38F8620C-A691-4373-B4E7-B43C6BE8172D}">
      <dgm:prSet/>
      <dgm:spPr/>
      <dgm:t>
        <a:bodyPr/>
        <a:lstStyle/>
        <a:p>
          <a:endParaRPr lang="en-GB"/>
        </a:p>
      </dgm:t>
    </dgm:pt>
    <dgm:pt modelId="{4235E470-F800-435A-BCEE-693C79EB99FA}" type="sibTrans" cxnId="{38F8620C-A691-4373-B4E7-B43C6BE8172D}">
      <dgm:prSet/>
      <dgm:spPr/>
      <dgm:t>
        <a:bodyPr/>
        <a:lstStyle/>
        <a:p>
          <a:endParaRPr lang="en-GB"/>
        </a:p>
      </dgm:t>
    </dgm:pt>
    <dgm:pt modelId="{D0F625E6-7C1E-4C57-89BB-2E2D67E3BAE5}">
      <dgm:prSet phldrT="[Tekst]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None/>
          </a:pPr>
          <a:r>
            <a:rPr lang="pl-PL" dirty="0"/>
            <a:t>Wprost wymienione etapy udzielania wsparcia</a:t>
          </a:r>
          <a:endParaRPr lang="en-GB" dirty="0"/>
        </a:p>
      </dgm:t>
    </dgm:pt>
    <dgm:pt modelId="{8522879B-FC69-4C6A-8B74-823FDE0F671D}" type="parTrans" cxnId="{9B101873-5CA4-4C2C-8CF8-29432E031D23}">
      <dgm:prSet/>
      <dgm:spPr/>
      <dgm:t>
        <a:bodyPr/>
        <a:lstStyle/>
        <a:p>
          <a:endParaRPr lang="en-GB"/>
        </a:p>
      </dgm:t>
    </dgm:pt>
    <dgm:pt modelId="{AB81633A-B409-44C6-B820-6D62D4A804D4}" type="sibTrans" cxnId="{9B101873-5CA4-4C2C-8CF8-29432E031D23}">
      <dgm:prSet/>
      <dgm:spPr/>
      <dgm:t>
        <a:bodyPr/>
        <a:lstStyle/>
        <a:p>
          <a:endParaRPr lang="en-GB"/>
        </a:p>
      </dgm:t>
    </dgm:pt>
    <dgm:pt modelId="{FE0077D0-518A-4037-851B-7D2CA0EA8375}" type="pres">
      <dgm:prSet presAssocID="{6196CA49-615E-4E1A-8375-D92586651C24}" presName="Name0" presStyleCnt="0">
        <dgm:presLayoutVars>
          <dgm:dir/>
          <dgm:animLvl val="lvl"/>
          <dgm:resizeHandles val="exact"/>
        </dgm:presLayoutVars>
      </dgm:prSet>
      <dgm:spPr/>
    </dgm:pt>
    <dgm:pt modelId="{799B56DF-9A5B-4CEB-8D36-E7B615E3B353}" type="pres">
      <dgm:prSet presAssocID="{F12BDF0D-197E-4F43-A7E0-6542A709B966}" presName="linNode" presStyleCnt="0"/>
      <dgm:spPr/>
    </dgm:pt>
    <dgm:pt modelId="{BA00C073-20AB-44A2-B239-6044FCA22E3A}" type="pres">
      <dgm:prSet presAssocID="{F12BDF0D-197E-4F43-A7E0-6542A709B96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533F18-3004-4B33-B5E6-EB6E915C1E7B}" type="pres">
      <dgm:prSet presAssocID="{F12BDF0D-197E-4F43-A7E0-6542A709B966}" presName="descendantText" presStyleLbl="alignAccFollowNode1" presStyleIdx="0" presStyleCnt="3" custLinFactNeighborX="0" custLinFactNeighborY="-1770">
        <dgm:presLayoutVars>
          <dgm:bulletEnabled val="1"/>
        </dgm:presLayoutVars>
      </dgm:prSet>
      <dgm:spPr/>
    </dgm:pt>
    <dgm:pt modelId="{7ADB8986-87C0-45C7-969E-7E080C772606}" type="pres">
      <dgm:prSet presAssocID="{0CBBFFB4-EAA4-4987-877A-960753E7D78E}" presName="sp" presStyleCnt="0"/>
      <dgm:spPr/>
    </dgm:pt>
    <dgm:pt modelId="{1FB85C35-223D-4274-88ED-2C30B90477B2}" type="pres">
      <dgm:prSet presAssocID="{7B1CCCDA-007F-4504-BF3C-B65607ADF25F}" presName="linNode" presStyleCnt="0"/>
      <dgm:spPr/>
    </dgm:pt>
    <dgm:pt modelId="{A1ACE2E5-3CCB-40FD-8779-98779D5C9784}" type="pres">
      <dgm:prSet presAssocID="{7B1CCCDA-007F-4504-BF3C-B65607ADF25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35AFC77-6F80-41C4-BF26-396D35C28704}" type="pres">
      <dgm:prSet presAssocID="{7B1CCCDA-007F-4504-BF3C-B65607ADF25F}" presName="descendantText" presStyleLbl="alignAccFollowNode1" presStyleIdx="1" presStyleCnt="3" custLinFactNeighborY="0">
        <dgm:presLayoutVars>
          <dgm:bulletEnabled val="1"/>
        </dgm:presLayoutVars>
      </dgm:prSet>
      <dgm:spPr/>
    </dgm:pt>
    <dgm:pt modelId="{13DE85A7-EC5B-41BC-9FF9-ED7702C9A5F5}" type="pres">
      <dgm:prSet presAssocID="{3593CB6A-EA1C-43AD-A1D0-C4A0BCD6A146}" presName="sp" presStyleCnt="0"/>
      <dgm:spPr/>
    </dgm:pt>
    <dgm:pt modelId="{80C65947-CCFD-4A30-A5FB-6B8CF9128D9B}" type="pres">
      <dgm:prSet presAssocID="{D88DC8B0-4D12-4A61-BE88-D95563C1E1C4}" presName="linNode" presStyleCnt="0"/>
      <dgm:spPr/>
    </dgm:pt>
    <dgm:pt modelId="{58254091-51B7-4949-838A-CADEB03C318A}" type="pres">
      <dgm:prSet presAssocID="{D88DC8B0-4D12-4A61-BE88-D95563C1E1C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BA0729E-2140-4E44-B474-9457D1FA4C31}" type="pres">
      <dgm:prSet presAssocID="{D88DC8B0-4D12-4A61-BE88-D95563C1E1C4}" presName="descendantText" presStyleLbl="alignAccFollowNode1" presStyleIdx="2" presStyleCnt="3" custLinFactNeighborY="0">
        <dgm:presLayoutVars>
          <dgm:bulletEnabled val="1"/>
        </dgm:presLayoutVars>
      </dgm:prSet>
      <dgm:spPr/>
    </dgm:pt>
  </dgm:ptLst>
  <dgm:cxnLst>
    <dgm:cxn modelId="{94CBA303-4402-45F0-A087-3297B35B955B}" type="presOf" srcId="{D0F625E6-7C1E-4C57-89BB-2E2D67E3BAE5}" destId="{EBA0729E-2140-4E44-B474-9457D1FA4C31}" srcOrd="0" destOrd="0" presId="urn:microsoft.com/office/officeart/2005/8/layout/vList5"/>
    <dgm:cxn modelId="{5A7CEE08-7A17-47B6-8BCE-EB88FDBFE313}" srcId="{6196CA49-615E-4E1A-8375-D92586651C24}" destId="{F12BDF0D-197E-4F43-A7E0-6542A709B966}" srcOrd="0" destOrd="0" parTransId="{D025057F-A061-4137-8319-2ACC2A64DC20}" sibTransId="{0CBBFFB4-EAA4-4987-877A-960753E7D78E}"/>
    <dgm:cxn modelId="{38F8620C-A691-4373-B4E7-B43C6BE8172D}" srcId="{6196CA49-615E-4E1A-8375-D92586651C24}" destId="{D88DC8B0-4D12-4A61-BE88-D95563C1E1C4}" srcOrd="2" destOrd="0" parTransId="{EB423764-BA00-4B7B-BEEC-44F4FF54284D}" sibTransId="{4235E470-F800-435A-BCEE-693C79EB99FA}"/>
    <dgm:cxn modelId="{698EE916-B041-4219-B8FA-A3C412B651F2}" type="presOf" srcId="{38ED22FE-AE62-423D-B1E8-5029B2E5BF3F}" destId="{6F533F18-3004-4B33-B5E6-EB6E915C1E7B}" srcOrd="0" destOrd="1" presId="urn:microsoft.com/office/officeart/2005/8/layout/vList5"/>
    <dgm:cxn modelId="{8FC01D48-2836-44C0-BA6D-574FC3D5869A}" srcId="{7B1CCCDA-007F-4504-BF3C-B65607ADF25F}" destId="{109FCA77-31DC-400A-A6B1-F1342E6BB22D}" srcOrd="0" destOrd="0" parTransId="{63FB3BB6-2CA3-43F8-8725-00FEFCF1B9C6}" sibTransId="{DD24AB8A-BE77-4283-9AC4-35F5CC61179D}"/>
    <dgm:cxn modelId="{9B101873-5CA4-4C2C-8CF8-29432E031D23}" srcId="{D88DC8B0-4D12-4A61-BE88-D95563C1E1C4}" destId="{D0F625E6-7C1E-4C57-89BB-2E2D67E3BAE5}" srcOrd="0" destOrd="0" parTransId="{8522879B-FC69-4C6A-8B74-823FDE0F671D}" sibTransId="{AB81633A-B409-44C6-B820-6D62D4A804D4}"/>
    <dgm:cxn modelId="{90850858-3831-4CCE-9CCD-C05EAE9666D0}" type="presOf" srcId="{7B1CCCDA-007F-4504-BF3C-B65607ADF25F}" destId="{A1ACE2E5-3CCB-40FD-8779-98779D5C9784}" srcOrd="0" destOrd="0" presId="urn:microsoft.com/office/officeart/2005/8/layout/vList5"/>
    <dgm:cxn modelId="{0A555D90-11D2-4488-90F8-306ED0ECE057}" srcId="{F12BDF0D-197E-4F43-A7E0-6542A709B966}" destId="{0FB4BAB8-B3F4-46D2-AA7D-A13898B346E8}" srcOrd="0" destOrd="0" parTransId="{E065D071-6E27-4BFD-B34A-73CD1CBFBB2D}" sibTransId="{AAB5B5FB-917A-44FE-BBCB-3349FAF1FDA7}"/>
    <dgm:cxn modelId="{1B8F1F9D-8A7B-47BA-86F1-BFEACFAE56EF}" type="presOf" srcId="{F12BDF0D-197E-4F43-A7E0-6542A709B966}" destId="{BA00C073-20AB-44A2-B239-6044FCA22E3A}" srcOrd="0" destOrd="0" presId="urn:microsoft.com/office/officeart/2005/8/layout/vList5"/>
    <dgm:cxn modelId="{B13785BC-B6C3-490B-B989-ECCC5642B7B9}" type="presOf" srcId="{D88DC8B0-4D12-4A61-BE88-D95563C1E1C4}" destId="{58254091-51B7-4949-838A-CADEB03C318A}" srcOrd="0" destOrd="0" presId="urn:microsoft.com/office/officeart/2005/8/layout/vList5"/>
    <dgm:cxn modelId="{2096FFBE-FBF2-4F01-A2A8-07754BC4EC57}" type="presOf" srcId="{0FB4BAB8-B3F4-46D2-AA7D-A13898B346E8}" destId="{6F533F18-3004-4B33-B5E6-EB6E915C1E7B}" srcOrd="0" destOrd="0" presId="urn:microsoft.com/office/officeart/2005/8/layout/vList5"/>
    <dgm:cxn modelId="{D62821CD-864E-4A14-B60A-A9B0EB6F6B97}" srcId="{6196CA49-615E-4E1A-8375-D92586651C24}" destId="{7B1CCCDA-007F-4504-BF3C-B65607ADF25F}" srcOrd="1" destOrd="0" parTransId="{5367C5BB-AB05-4A3E-B824-6A735753D8CF}" sibTransId="{3593CB6A-EA1C-43AD-A1D0-C4A0BCD6A146}"/>
    <dgm:cxn modelId="{D8F68CDE-442D-451C-9197-6B1DD31C0D94}" type="presOf" srcId="{6196CA49-615E-4E1A-8375-D92586651C24}" destId="{FE0077D0-518A-4037-851B-7D2CA0EA8375}" srcOrd="0" destOrd="0" presId="urn:microsoft.com/office/officeart/2005/8/layout/vList5"/>
    <dgm:cxn modelId="{462255E5-CD46-4708-B7F3-BE2F13299F2C}" srcId="{F12BDF0D-197E-4F43-A7E0-6542A709B966}" destId="{38ED22FE-AE62-423D-B1E8-5029B2E5BF3F}" srcOrd="1" destOrd="0" parTransId="{F2A6E58F-F549-44A9-870D-26F58CCA407A}" sibTransId="{BF69400D-C2D0-4508-95AB-80445A0E5BB6}"/>
    <dgm:cxn modelId="{E64333FB-C7DD-467A-9CF0-A7FE83EBA361}" type="presOf" srcId="{109FCA77-31DC-400A-A6B1-F1342E6BB22D}" destId="{835AFC77-6F80-41C4-BF26-396D35C28704}" srcOrd="0" destOrd="0" presId="urn:microsoft.com/office/officeart/2005/8/layout/vList5"/>
    <dgm:cxn modelId="{1443B3A2-634E-40EE-ABB0-3F88F0FDF735}" type="presParOf" srcId="{FE0077D0-518A-4037-851B-7D2CA0EA8375}" destId="{799B56DF-9A5B-4CEB-8D36-E7B615E3B353}" srcOrd="0" destOrd="0" presId="urn:microsoft.com/office/officeart/2005/8/layout/vList5"/>
    <dgm:cxn modelId="{78193A7D-3D2E-4ECB-B7AF-042399C3BDCD}" type="presParOf" srcId="{799B56DF-9A5B-4CEB-8D36-E7B615E3B353}" destId="{BA00C073-20AB-44A2-B239-6044FCA22E3A}" srcOrd="0" destOrd="0" presId="urn:microsoft.com/office/officeart/2005/8/layout/vList5"/>
    <dgm:cxn modelId="{BC588E1E-988F-412E-8181-E9CAF59CFC7B}" type="presParOf" srcId="{799B56DF-9A5B-4CEB-8D36-E7B615E3B353}" destId="{6F533F18-3004-4B33-B5E6-EB6E915C1E7B}" srcOrd="1" destOrd="0" presId="urn:microsoft.com/office/officeart/2005/8/layout/vList5"/>
    <dgm:cxn modelId="{1BD3CA50-74A6-499B-8119-C7611C932ED7}" type="presParOf" srcId="{FE0077D0-518A-4037-851B-7D2CA0EA8375}" destId="{7ADB8986-87C0-45C7-969E-7E080C772606}" srcOrd="1" destOrd="0" presId="urn:microsoft.com/office/officeart/2005/8/layout/vList5"/>
    <dgm:cxn modelId="{6E26BCB9-A9F0-486F-9008-995976C17BAB}" type="presParOf" srcId="{FE0077D0-518A-4037-851B-7D2CA0EA8375}" destId="{1FB85C35-223D-4274-88ED-2C30B90477B2}" srcOrd="2" destOrd="0" presId="urn:microsoft.com/office/officeart/2005/8/layout/vList5"/>
    <dgm:cxn modelId="{B2687A1E-9B5A-4C45-8B82-A3D3DE941187}" type="presParOf" srcId="{1FB85C35-223D-4274-88ED-2C30B90477B2}" destId="{A1ACE2E5-3CCB-40FD-8779-98779D5C9784}" srcOrd="0" destOrd="0" presId="urn:microsoft.com/office/officeart/2005/8/layout/vList5"/>
    <dgm:cxn modelId="{CBF163FE-4D9A-4875-8235-10E90EA235BB}" type="presParOf" srcId="{1FB85C35-223D-4274-88ED-2C30B90477B2}" destId="{835AFC77-6F80-41C4-BF26-396D35C28704}" srcOrd="1" destOrd="0" presId="urn:microsoft.com/office/officeart/2005/8/layout/vList5"/>
    <dgm:cxn modelId="{F7B8DF25-952D-4557-9A25-F41DC1356C2A}" type="presParOf" srcId="{FE0077D0-518A-4037-851B-7D2CA0EA8375}" destId="{13DE85A7-EC5B-41BC-9FF9-ED7702C9A5F5}" srcOrd="3" destOrd="0" presId="urn:microsoft.com/office/officeart/2005/8/layout/vList5"/>
    <dgm:cxn modelId="{9256BA5A-1812-4FFB-A6BC-75DE63B4F05E}" type="presParOf" srcId="{FE0077D0-518A-4037-851B-7D2CA0EA8375}" destId="{80C65947-CCFD-4A30-A5FB-6B8CF9128D9B}" srcOrd="4" destOrd="0" presId="urn:microsoft.com/office/officeart/2005/8/layout/vList5"/>
    <dgm:cxn modelId="{F87371F7-B47F-4E4E-B0CE-2A7CA1F9CE0A}" type="presParOf" srcId="{80C65947-CCFD-4A30-A5FB-6B8CF9128D9B}" destId="{58254091-51B7-4949-838A-CADEB03C318A}" srcOrd="0" destOrd="0" presId="urn:microsoft.com/office/officeart/2005/8/layout/vList5"/>
    <dgm:cxn modelId="{1FADB402-359D-42F1-9BB4-DF9349F3BE98}" type="presParOf" srcId="{80C65947-CCFD-4A30-A5FB-6B8CF9128D9B}" destId="{EBA0729E-2140-4E44-B474-9457D1FA4C31}" srcOrd="1" destOrd="0" presId="urn:microsoft.com/office/officeart/2005/8/layout/vList5"/>
  </dgm:cxnLst>
  <dgm:bg/>
  <dgm:whole>
    <a:ln>
      <a:solidFill>
        <a:schemeClr val="bg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17C98-06A5-4299-937C-77218A495482}">
      <dsp:nvSpPr>
        <dsp:cNvPr id="0" name=""/>
        <dsp:cNvSpPr/>
      </dsp:nvSpPr>
      <dsp:spPr>
        <a:xfrm>
          <a:off x="496" y="1029446"/>
          <a:ext cx="2193054" cy="2046382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Naruszenie sprawności</a:t>
          </a:r>
          <a:endParaRPr lang="en-GB" sz="2400" kern="1200" dirty="0"/>
        </a:p>
      </dsp:txBody>
      <dsp:txXfrm>
        <a:off x="321661" y="1329132"/>
        <a:ext cx="1550724" cy="1447010"/>
      </dsp:txXfrm>
    </dsp:sp>
    <dsp:sp modelId="{24870700-0400-4584-A53C-4C14AA0EA535}">
      <dsp:nvSpPr>
        <dsp:cNvPr id="0" name=""/>
        <dsp:cNvSpPr/>
      </dsp:nvSpPr>
      <dsp:spPr>
        <a:xfrm>
          <a:off x="2335688" y="1686937"/>
          <a:ext cx="490954" cy="731400"/>
        </a:xfrm>
        <a:prstGeom prst="mathPlus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>
        <a:off x="2400764" y="1994901"/>
        <a:ext cx="360802" cy="115472"/>
      </dsp:txXfrm>
    </dsp:sp>
    <dsp:sp modelId="{8B0467B5-1163-4D4E-ADE9-D83A67C8FEBC}">
      <dsp:nvSpPr>
        <dsp:cNvPr id="0" name=""/>
        <dsp:cNvSpPr/>
      </dsp:nvSpPr>
      <dsp:spPr>
        <a:xfrm>
          <a:off x="2968781" y="981071"/>
          <a:ext cx="2145441" cy="2143131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Bariery zewnętrzne</a:t>
          </a:r>
          <a:endParaRPr lang="en-GB" sz="2400" kern="1200" dirty="0"/>
        </a:p>
      </dsp:txBody>
      <dsp:txXfrm>
        <a:off x="3282974" y="1294925"/>
        <a:ext cx="1517055" cy="1515423"/>
      </dsp:txXfrm>
    </dsp:sp>
    <dsp:sp modelId="{432E07B8-12E0-4677-BCCE-D50104278E02}">
      <dsp:nvSpPr>
        <dsp:cNvPr id="0" name=""/>
        <dsp:cNvSpPr/>
      </dsp:nvSpPr>
      <dsp:spPr>
        <a:xfrm>
          <a:off x="5256360" y="1598882"/>
          <a:ext cx="430271" cy="972284"/>
        </a:xfrm>
        <a:prstGeom prst="mathEqual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000" kern="1200"/>
        </a:p>
      </dsp:txBody>
      <dsp:txXfrm>
        <a:off x="5313392" y="1799173"/>
        <a:ext cx="316207" cy="571702"/>
      </dsp:txXfrm>
    </dsp:sp>
    <dsp:sp modelId="{E3965103-0060-439C-9B5E-5E0D09BC05FB}">
      <dsp:nvSpPr>
        <dsp:cNvPr id="0" name=""/>
        <dsp:cNvSpPr/>
      </dsp:nvSpPr>
      <dsp:spPr>
        <a:xfrm>
          <a:off x="5828770" y="1079500"/>
          <a:ext cx="2217771" cy="1946273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Niepełnosprawność</a:t>
          </a:r>
          <a:endParaRPr lang="en-GB" sz="2400" kern="1200" dirty="0"/>
        </a:p>
      </dsp:txBody>
      <dsp:txXfrm>
        <a:off x="6153555" y="1364525"/>
        <a:ext cx="1568201" cy="13762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33F18-3004-4B33-B5E6-EB6E915C1E7B}">
      <dsp:nvSpPr>
        <dsp:cNvPr id="0" name=""/>
        <dsp:cNvSpPr/>
      </dsp:nvSpPr>
      <dsp:spPr>
        <a:xfrm rot="5400000">
          <a:off x="4919178" y="-1817564"/>
          <a:ext cx="1330151" cy="5255768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000" kern="1200" dirty="0"/>
            <a:t>Odpowiednie środki</a:t>
          </a:r>
          <a:endParaRPr lang="en-GB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000" b="0" i="0" kern="1200" dirty="0"/>
            <a:t>Racjonalne usprawnienia</a:t>
          </a:r>
          <a:endParaRPr lang="en-GB" sz="3000" kern="1200" dirty="0"/>
        </a:p>
      </dsp:txBody>
      <dsp:txXfrm rot="-5400000">
        <a:off x="2956370" y="210177"/>
        <a:ext cx="5190835" cy="1200285"/>
      </dsp:txXfrm>
    </dsp:sp>
    <dsp:sp modelId="{BA00C073-20AB-44A2-B239-6044FCA22E3A}">
      <dsp:nvSpPr>
        <dsp:cNvPr id="0" name=""/>
        <dsp:cNvSpPr/>
      </dsp:nvSpPr>
      <dsp:spPr>
        <a:xfrm>
          <a:off x="0" y="2519"/>
          <a:ext cx="2956369" cy="1662689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300" kern="1200" dirty="0"/>
            <a:t>KPON</a:t>
          </a:r>
          <a:endParaRPr lang="en-GB" sz="4300" kern="1200" dirty="0"/>
        </a:p>
      </dsp:txBody>
      <dsp:txXfrm>
        <a:off x="81166" y="83685"/>
        <a:ext cx="2794037" cy="1500357"/>
      </dsp:txXfrm>
    </dsp:sp>
    <dsp:sp modelId="{835AFC77-6F80-41C4-BF26-396D35C28704}">
      <dsp:nvSpPr>
        <dsp:cNvPr id="0" name=""/>
        <dsp:cNvSpPr/>
      </dsp:nvSpPr>
      <dsp:spPr>
        <a:xfrm rot="5400000">
          <a:off x="4919178" y="-48196"/>
          <a:ext cx="1330151" cy="5255768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0" i="0" kern="1200" dirty="0"/>
            <a:t>stwarzanie osobom niepełnosprawnym warunków do pełnego udziału w kształceniu i prowadzeniu działalności naukowej</a:t>
          </a:r>
          <a:endParaRPr lang="en-GB" sz="2400" kern="1200" dirty="0"/>
        </a:p>
      </dsp:txBody>
      <dsp:txXfrm rot="-5400000">
        <a:off x="2956370" y="1979545"/>
        <a:ext cx="5190835" cy="1200285"/>
      </dsp:txXfrm>
    </dsp:sp>
    <dsp:sp modelId="{A1ACE2E5-3CCB-40FD-8779-98779D5C9784}">
      <dsp:nvSpPr>
        <dsp:cNvPr id="0" name=""/>
        <dsp:cNvSpPr/>
      </dsp:nvSpPr>
      <dsp:spPr>
        <a:xfrm>
          <a:off x="0" y="1748342"/>
          <a:ext cx="2956369" cy="1662689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300" kern="1200" dirty="0"/>
            <a:t>USW</a:t>
          </a:r>
          <a:endParaRPr lang="en-GB" sz="4300" kern="1200" dirty="0"/>
        </a:p>
      </dsp:txBody>
      <dsp:txXfrm>
        <a:off x="81166" y="1829508"/>
        <a:ext cx="2794037" cy="1500357"/>
      </dsp:txXfrm>
    </dsp:sp>
    <dsp:sp modelId="{EBA0729E-2140-4E44-B474-9457D1FA4C31}">
      <dsp:nvSpPr>
        <dsp:cNvPr id="0" name=""/>
        <dsp:cNvSpPr/>
      </dsp:nvSpPr>
      <dsp:spPr>
        <a:xfrm rot="5400000">
          <a:off x="4919178" y="1697627"/>
          <a:ext cx="1330151" cy="5255768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3600" kern="1200" dirty="0"/>
            <a:t>Wprost wymienione etapy udzielania wsparcia</a:t>
          </a:r>
          <a:endParaRPr lang="en-GB" sz="3600" kern="1200" dirty="0"/>
        </a:p>
      </dsp:txBody>
      <dsp:txXfrm rot="-5400000">
        <a:off x="2956370" y="3725369"/>
        <a:ext cx="5190835" cy="1200285"/>
      </dsp:txXfrm>
    </dsp:sp>
    <dsp:sp modelId="{58254091-51B7-4949-838A-CADEB03C318A}">
      <dsp:nvSpPr>
        <dsp:cNvPr id="0" name=""/>
        <dsp:cNvSpPr/>
      </dsp:nvSpPr>
      <dsp:spPr>
        <a:xfrm>
          <a:off x="0" y="3494166"/>
          <a:ext cx="2956369" cy="1662689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300" kern="1200" dirty="0"/>
            <a:t>Regulamin studiów</a:t>
          </a:r>
          <a:endParaRPr lang="en-GB" sz="4300" kern="1200" dirty="0"/>
        </a:p>
      </dsp:txBody>
      <dsp:txXfrm>
        <a:off x="81166" y="3575332"/>
        <a:ext cx="2794037" cy="1500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prezenta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7575" y="1160463"/>
            <a:ext cx="8047038" cy="11525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cap="all" baseline="0"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7575" y="2704713"/>
            <a:ext cx="8047037" cy="724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Podtytuł prezentacji</a:t>
            </a:r>
            <a:endParaRPr lang="en-US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FD6FF3B3-FE57-426F-9083-0F85A6FCB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76" y="2312988"/>
            <a:ext cx="1228913" cy="279302"/>
          </a:xfrm>
          <a:prstGeom prst="rect">
            <a:avLst/>
          </a:prstGeom>
        </p:spPr>
      </p:pic>
      <p:sp>
        <p:nvSpPr>
          <p:cNvPr id="11" name="Symbol zastępczy tekstu 11">
            <a:extLst>
              <a:ext uri="{FF2B5EF4-FFF2-40B4-BE49-F238E27FC236}">
                <a16:creationId xmlns:a16="http://schemas.microsoft.com/office/drawing/2014/main" id="{6AF1E772-75A6-4773-9C17-8240BA9427B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7575" y="5320108"/>
            <a:ext cx="8047036" cy="629842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 dirty="0"/>
              <a:t>Autorzy prezentacji</a:t>
            </a:r>
          </a:p>
        </p:txBody>
      </p:sp>
    </p:spTree>
    <p:extLst>
      <p:ext uri="{BB962C8B-B14F-4D97-AF65-F5344CB8AC3E}">
        <p14:creationId xmlns:p14="http://schemas.microsoft.com/office/powerpoint/2010/main" val="2156340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  <p15:guide id="2" pos="464">
          <p15:clr>
            <a:srgbClr val="FBAE40"/>
          </p15:clr>
        </p15:guide>
        <p15:guide id="3" orient="horz" pos="731">
          <p15:clr>
            <a:srgbClr val="FBAE40"/>
          </p15:clr>
        </p15:guide>
        <p15:guide id="4" orient="horz" pos="1457">
          <p15:clr>
            <a:srgbClr val="FBAE40"/>
          </p15:clr>
        </p15:guide>
        <p15:guide id="5" pos="578">
          <p15:clr>
            <a:srgbClr val="FBAE40"/>
          </p15:clr>
        </p15:guide>
        <p15:guide id="6" pos="564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7576" y="365126"/>
            <a:ext cx="8047037" cy="64155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Tytuł slajdu</a:t>
            </a:r>
            <a:endParaRPr lang="en-US" dirty="0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0FA9558C-7363-4687-849E-8C484451FE9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7575" y="1844674"/>
            <a:ext cx="8047037" cy="4105275"/>
          </a:xfrm>
          <a:prstGeom prst="rect">
            <a:avLst/>
          </a:prstGeom>
        </p:spPr>
        <p:txBody>
          <a:bodyPr/>
          <a:lstStyle>
            <a:lvl1pPr>
              <a:defRPr lang="pl-PL" sz="20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>
              <a:defRPr lang="pl-PL" sz="18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>
              <a:defRPr lang="pl-PL" sz="1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DE5ED645-B8EC-4443-88BF-9A341E8A5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" y="681037"/>
            <a:ext cx="584440" cy="132829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1CA2E84E-86FB-48E9-B732-407E989D91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7575" y="1022019"/>
            <a:ext cx="8047036" cy="62984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 dirty="0"/>
              <a:t>Podtytuł slajdu</a:t>
            </a:r>
          </a:p>
        </p:txBody>
      </p:sp>
    </p:spTree>
    <p:extLst>
      <p:ext uri="{BB962C8B-B14F-4D97-AF65-F5344CB8AC3E}">
        <p14:creationId xmlns:p14="http://schemas.microsoft.com/office/powerpoint/2010/main" val="1340011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578">
          <p15:clr>
            <a:srgbClr val="FBAE40"/>
          </p15:clr>
        </p15:guide>
        <p15:guide id="3" orient="horz" pos="1162">
          <p15:clr>
            <a:srgbClr val="FBAE40"/>
          </p15:clr>
        </p15:guide>
        <p15:guide id="4" orient="horz" pos="3855">
          <p15:clr>
            <a:srgbClr val="FBAE40"/>
          </p15:clr>
        </p15:guide>
        <p15:guide id="6" pos="5647">
          <p15:clr>
            <a:srgbClr val="FBAE40"/>
          </p15:clr>
        </p15:guide>
        <p15:guide id="7" orient="horz" pos="37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9163" y="1824606"/>
            <a:ext cx="8045450" cy="160439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cap="all" baseline="0"/>
            </a:lvl1pPr>
          </a:lstStyle>
          <a:p>
            <a:r>
              <a:rPr lang="pl-PL" dirty="0"/>
              <a:t>Tytuł sekcji</a:t>
            </a:r>
            <a:endParaRPr lang="en-US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EE170BA-AB43-49FC-B9EB-20F8E34BC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3" y="3608388"/>
            <a:ext cx="1228913" cy="27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1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465">
          <p15:clr>
            <a:srgbClr val="FBAE40"/>
          </p15:clr>
        </p15:guide>
        <p15:guide id="4" pos="579">
          <p15:clr>
            <a:srgbClr val="FBAE40"/>
          </p15:clr>
        </p15:guide>
        <p15:guide id="5" orient="horz" pos="3861">
          <p15:clr>
            <a:srgbClr val="FBAE40"/>
          </p15:clr>
        </p15:guide>
        <p15:guide id="6" orient="horz" pos="3748">
          <p15:clr>
            <a:srgbClr val="FBAE40"/>
          </p15:clr>
        </p15:guide>
        <p15:guide id="7" pos="5647">
          <p15:clr>
            <a:srgbClr val="FBAE40"/>
          </p15:clr>
        </p15:guide>
        <p15:guide id="8" orient="horz" pos="227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4519440-828C-402B-B961-B876505D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76" y="365126"/>
            <a:ext cx="8047037" cy="64155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22530509-B54B-4182-BA10-604629700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" y="681037"/>
            <a:ext cx="584440" cy="132829"/>
          </a:xfrm>
          <a:prstGeom prst="rect">
            <a:avLst/>
          </a:prstGeom>
        </p:spPr>
      </p:pic>
      <p:sp>
        <p:nvSpPr>
          <p:cNvPr id="11" name="Symbol zastępczy zawartości 7">
            <a:extLst>
              <a:ext uri="{FF2B5EF4-FFF2-40B4-BE49-F238E27FC236}">
                <a16:creationId xmlns:a16="http://schemas.microsoft.com/office/drawing/2014/main" id="{93F04565-933C-43AC-9252-0A4619B429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7576" y="1844674"/>
            <a:ext cx="3852000" cy="4105275"/>
          </a:xfrm>
          <a:prstGeom prst="rect">
            <a:avLst/>
          </a:prstGeom>
        </p:spPr>
        <p:txBody>
          <a:bodyPr/>
          <a:lstStyle>
            <a:lvl1pPr>
              <a:defRPr lang="pl-PL" sz="20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>
              <a:defRPr lang="pl-PL" sz="18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>
              <a:defRPr lang="pl-PL" sz="1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12" name="Symbol zastępczy zawartości 7">
            <a:extLst>
              <a:ext uri="{FF2B5EF4-FFF2-40B4-BE49-F238E27FC236}">
                <a16:creationId xmlns:a16="http://schemas.microsoft.com/office/drawing/2014/main" id="{FF05C856-67BA-4BFF-8012-66D8A3447DE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12613" y="1844674"/>
            <a:ext cx="3852000" cy="4105275"/>
          </a:xfrm>
          <a:prstGeom prst="rect">
            <a:avLst/>
          </a:prstGeom>
        </p:spPr>
        <p:txBody>
          <a:bodyPr/>
          <a:lstStyle>
            <a:lvl1pPr>
              <a:defRPr lang="pl-PL" sz="20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>
              <a:defRPr lang="pl-PL" sz="18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>
              <a:defRPr lang="pl-PL" sz="1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13" name="Symbol zastępczy tekstu 11">
            <a:extLst>
              <a:ext uri="{FF2B5EF4-FFF2-40B4-BE49-F238E27FC236}">
                <a16:creationId xmlns:a16="http://schemas.microsoft.com/office/drawing/2014/main" id="{E080F3BA-F5F6-40D9-AB8C-47A7EDBCB3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7575" y="1022019"/>
            <a:ext cx="8047036" cy="62984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230659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65">
          <p15:clr>
            <a:srgbClr val="FBAE40"/>
          </p15:clr>
        </p15:guide>
        <p15:guide id="3" pos="579">
          <p15:clr>
            <a:srgbClr val="FBAE40"/>
          </p15:clr>
        </p15:guide>
        <p15:guide id="4" pos="5647">
          <p15:clr>
            <a:srgbClr val="FBAE40"/>
          </p15:clr>
        </p15:guide>
        <p15:guide id="5" orient="horz" pos="3861">
          <p15:clr>
            <a:srgbClr val="FBAE40"/>
          </p15:clr>
        </p15:guide>
        <p15:guide id="6" orient="horz" pos="37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162" y="1651861"/>
            <a:ext cx="3850414" cy="8825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2613" y="1651861"/>
            <a:ext cx="3850414" cy="8825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lang="pl-PL" sz="2000" b="1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65BAA3B-6812-4130-A186-92758B35D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76" y="365126"/>
            <a:ext cx="8047037" cy="64155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5BEF39D-F717-4BA8-A0FE-064B121B5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" y="681037"/>
            <a:ext cx="584440" cy="132829"/>
          </a:xfrm>
          <a:prstGeom prst="rect">
            <a:avLst/>
          </a:prstGeom>
        </p:spPr>
      </p:pic>
      <p:sp>
        <p:nvSpPr>
          <p:cNvPr id="9" name="Symbol zastępczy tekstu 11">
            <a:extLst>
              <a:ext uri="{FF2B5EF4-FFF2-40B4-BE49-F238E27FC236}">
                <a16:creationId xmlns:a16="http://schemas.microsoft.com/office/drawing/2014/main" id="{4FBF8B31-679D-41DD-91F7-C27DF720C7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7575" y="1022019"/>
            <a:ext cx="8047036" cy="62984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1800" b="0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  <p:sp>
        <p:nvSpPr>
          <p:cNvPr id="11" name="Symbol zastępczy zawartości 7">
            <a:extLst>
              <a:ext uri="{FF2B5EF4-FFF2-40B4-BE49-F238E27FC236}">
                <a16:creationId xmlns:a16="http://schemas.microsoft.com/office/drawing/2014/main" id="{4921276E-F6C7-4E12-8A5F-7A058D1EA41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112613" y="2534378"/>
            <a:ext cx="3852000" cy="3415572"/>
          </a:xfrm>
          <a:prstGeom prst="rect">
            <a:avLst/>
          </a:prstGeom>
        </p:spPr>
        <p:txBody>
          <a:bodyPr/>
          <a:lstStyle>
            <a:lvl1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>
              <a:defRPr lang="pl-PL" sz="1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12" name="Symbol zastępczy zawartości 7">
            <a:extLst>
              <a:ext uri="{FF2B5EF4-FFF2-40B4-BE49-F238E27FC236}">
                <a16:creationId xmlns:a16="http://schemas.microsoft.com/office/drawing/2014/main" id="{7D25AE54-5CFD-4C4D-A66F-688D88E9815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16965" y="2534378"/>
            <a:ext cx="3852000" cy="3415572"/>
          </a:xfrm>
          <a:prstGeom prst="rect">
            <a:avLst/>
          </a:prstGeom>
        </p:spPr>
        <p:txBody>
          <a:bodyPr/>
          <a:lstStyle>
            <a:lvl1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>
              <a:defRPr lang="pl-PL" sz="1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1237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>
          <p15:clr>
            <a:srgbClr val="FBAE40"/>
          </p15:clr>
        </p15:guide>
        <p15:guide id="2" pos="465">
          <p15:clr>
            <a:srgbClr val="FBAE40"/>
          </p15:clr>
        </p15:guide>
        <p15:guide id="3" pos="579">
          <p15:clr>
            <a:srgbClr val="FBAE40"/>
          </p15:clr>
        </p15:guide>
        <p15:guide id="4" pos="5647">
          <p15:clr>
            <a:srgbClr val="FBAE40"/>
          </p15:clr>
        </p15:guide>
        <p15:guide id="5" orient="horz" pos="37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2C9F296-B449-4832-86A5-10BACB2C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76" y="365126"/>
            <a:ext cx="8047037" cy="64155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2B4CA1B-A21C-44D7-A75E-5C36E2AC2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" y="681037"/>
            <a:ext cx="584440" cy="13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0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298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63" y="457200"/>
            <a:ext cx="2681286" cy="16002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162" y="2241550"/>
            <a:ext cx="2681287" cy="37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70B40D76-DB65-4CFA-A54F-203A2FF29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" y="681037"/>
            <a:ext cx="584440" cy="132829"/>
          </a:xfrm>
          <a:prstGeom prst="rect">
            <a:avLst/>
          </a:prstGeom>
        </p:spPr>
      </p:pic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2424389E-1B81-4E28-B28E-E2145A2EBD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79837" y="457200"/>
            <a:ext cx="5184775" cy="5492750"/>
          </a:xfrm>
          <a:prstGeom prst="rect">
            <a:avLst/>
          </a:prstGeom>
        </p:spPr>
        <p:txBody>
          <a:bodyPr/>
          <a:lstStyle>
            <a:lvl1pPr>
              <a:defRPr lang="pl-PL" sz="20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>
              <a:defRPr lang="pl-PL" sz="18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>
              <a:defRPr lang="pl-PL" sz="1600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>
              <a:defRPr lang="pl-PL" sz="1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0253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>
          <p15:clr>
            <a:srgbClr val="FBAE40"/>
          </p15:clr>
        </p15:guide>
        <p15:guide id="2" pos="5647">
          <p15:clr>
            <a:srgbClr val="FBAE40"/>
          </p15:clr>
        </p15:guide>
        <p15:guide id="3" pos="462">
          <p15:clr>
            <a:srgbClr val="FBAE40"/>
          </p15:clr>
        </p15:guide>
        <p15:guide id="4" pos="579">
          <p15:clr>
            <a:srgbClr val="FBAE40"/>
          </p15:clr>
        </p15:guide>
        <p15:guide id="5" orient="horz" pos="3748">
          <p15:clr>
            <a:srgbClr val="FBAE40"/>
          </p15:clr>
        </p15:guide>
        <p15:guide id="6" pos="2268">
          <p15:clr>
            <a:srgbClr val="FBAE40"/>
          </p15:clr>
        </p15:guide>
        <p15:guide id="7" pos="238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79838" y="457200"/>
            <a:ext cx="5184775" cy="549275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52693FB-2A5F-42A5-B966-E9827F86F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63" y="457200"/>
            <a:ext cx="2681286" cy="16002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2107F1B-8577-4EAE-B19E-23029A543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9162" y="2241550"/>
            <a:ext cx="2681287" cy="37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95987F7B-C134-4C9E-93A3-4801EB19B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" y="681037"/>
            <a:ext cx="584440" cy="13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93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>
          <p15:clr>
            <a:srgbClr val="FBAE40"/>
          </p15:clr>
        </p15:guide>
        <p15:guide id="2" pos="578">
          <p15:clr>
            <a:srgbClr val="FBAE40"/>
          </p15:clr>
        </p15:guide>
        <p15:guide id="3" orient="horz" pos="3748">
          <p15:clr>
            <a:srgbClr val="FBAE40"/>
          </p15:clr>
        </p15:guide>
        <p15:guide id="4" pos="465">
          <p15:clr>
            <a:srgbClr val="FBAE40"/>
          </p15:clr>
        </p15:guide>
        <p15:guide id="5" pos="2268">
          <p15:clr>
            <a:srgbClr val="FBAE40"/>
          </p15:clr>
        </p15:guide>
        <p15:guide id="6" pos="2381">
          <p15:clr>
            <a:srgbClr val="FBAE40"/>
          </p15:clr>
        </p15:guide>
        <p15:guide id="7" pos="564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50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DA31CC-41F4-4A85-2D35-3FA43C742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50" y="1100137"/>
            <a:ext cx="8047038" cy="1152525"/>
          </a:xfrm>
        </p:spPr>
        <p:txBody>
          <a:bodyPr>
            <a:normAutofit/>
          </a:bodyPr>
          <a:lstStyle/>
          <a:p>
            <a:r>
              <a:rPr lang="pl-PL" dirty="0"/>
              <a:t>Prawa studentów z niepełnosprawnościami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C85C43-E544-9320-079F-6C9FA9568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850" y="2699954"/>
            <a:ext cx="8047037" cy="724287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Uwagi na tle spraw, kierowanych do Rzecznika Praw Obywatelskich w kontekście wdrażanie Konwencji o prawach osób z niepełnosprawnościami</a:t>
            </a:r>
            <a:endParaRPr lang="en-GB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38E3140-155D-2547-A0C8-64A7A7876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/>
              <a:t>Monika Wiszyńska-Rakowska, Biuro Rzecznika Praw Obywatelskich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656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662251-D2C2-4736-CA79-C5C3CAD6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Uzależnianie decyzji o przyznaniu wsparcia od posiadania aktualnego orzeczenia o niepełnosprawności</a:t>
            </a:r>
            <a:endParaRPr lang="en-GB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983C96-046E-53F7-D024-F8535F22133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7575" y="2886075"/>
            <a:ext cx="8047037" cy="3063874"/>
          </a:xfrm>
        </p:spPr>
        <p:txBody>
          <a:bodyPr/>
          <a:lstStyle/>
          <a:p>
            <a:r>
              <a:rPr lang="pl-PL" sz="3200" dirty="0"/>
              <a:t>praktyka ta nie znajduje uzasadnienia w obowiązujących przepisach prawa!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981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D7C74C-51A9-06CC-A4DC-587F73637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udzielanego wsparcia</a:t>
            </a:r>
            <a:endParaRPr lang="en-GB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A8D097FE-FB30-40B1-E91B-D11DA7C07DC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84475283"/>
              </p:ext>
            </p:extLst>
          </p:nvPr>
        </p:nvGraphicFramePr>
        <p:xfrm>
          <a:off x="752475" y="790575"/>
          <a:ext cx="8212138" cy="515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92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59027B-F7BF-7CFE-3A1A-B3017CDF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Studia podyplomowe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35D797-0624-7A88-0A53-B140B94CAC6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pl-PL" sz="3200" dirty="0"/>
              <a:t>Brak statusu studenta – jedynie status „słuchacza”</a:t>
            </a:r>
          </a:p>
          <a:p>
            <a:r>
              <a:rPr lang="pl-PL" sz="3200" dirty="0"/>
              <a:t>Możliwość uzyskania wsparcia ze środków PFRON – koszty nauki;</a:t>
            </a:r>
          </a:p>
          <a:p>
            <a:r>
              <a:rPr lang="pl-PL" sz="3200" dirty="0"/>
              <a:t>Możliwość uzyskania wsparcia na podstawie ustawy o zapewnianiu dostępności – uczelnia jako podmiot publiczny</a:t>
            </a:r>
            <a:endParaRPr lang="en-GB" sz="32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3E246D6-3D19-9072-BCFD-7A8D9B3D27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355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E3BEBC-CFBF-4E57-A41E-DC5C219E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Trudności w uzyskaniu stypendium dla osoby z niepełnosprawnością</a:t>
            </a:r>
            <a:endParaRPr lang="en-GB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9FE2CD-B70B-6DB7-19A9-E4D224D4805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GB" sz="2800" b="0" i="0" dirty="0" err="1">
                <a:effectLst/>
                <a:latin typeface="Fira Sans" panose="020B0503050000020004" pitchFamily="34" charset="0"/>
              </a:rPr>
              <a:t>Łączny</a:t>
            </a:r>
            <a:r>
              <a:rPr lang="en-GB" sz="2800" b="0" i="0" dirty="0">
                <a:effectLst/>
                <a:latin typeface="Fira Sans" panose="020B0503050000020004" pitchFamily="34" charset="0"/>
              </a:rPr>
              <a:t> </a:t>
            </a:r>
            <a:r>
              <a:rPr lang="en-GB" sz="2800" b="0" i="0" dirty="0" err="1">
                <a:effectLst/>
                <a:latin typeface="Fira Sans" panose="020B0503050000020004" pitchFamily="34" charset="0"/>
              </a:rPr>
              <a:t>okres</a:t>
            </a:r>
            <a:r>
              <a:rPr lang="en-GB" sz="2800" b="0" i="0" dirty="0">
                <a:effectLst/>
                <a:latin typeface="Fira Sans" panose="020B0503050000020004" pitchFamily="34" charset="0"/>
              </a:rPr>
              <a:t>,</a:t>
            </a:r>
            <a:r>
              <a:rPr lang="pl-PL" sz="2800" b="0" i="0" dirty="0">
                <a:effectLst/>
                <a:latin typeface="Fira Sans" panose="020B0503050000020004" pitchFamily="34" charset="0"/>
              </a:rPr>
              <a:t> przez który </a:t>
            </a:r>
            <a:r>
              <a:rPr lang="pl-PL" sz="2800" b="1" i="0" dirty="0">
                <a:effectLst/>
                <a:latin typeface="Fira Sans" panose="020B0503050000020004" pitchFamily="34" charset="0"/>
              </a:rPr>
              <a:t>przysługują</a:t>
            </a:r>
            <a:r>
              <a:rPr lang="pl-PL" sz="2800" b="0" i="0" dirty="0">
                <a:effectLst/>
                <a:latin typeface="Fira Sans" panose="020B0503050000020004" pitchFamily="34" charset="0"/>
              </a:rPr>
              <a:t> świadczenia stypendialne wynosi 12 semestrów, </a:t>
            </a:r>
            <a:r>
              <a:rPr lang="pl-PL" sz="2800" b="1" i="0" dirty="0">
                <a:effectLst/>
                <a:latin typeface="Fira Sans" panose="020B0503050000020004" pitchFamily="34" charset="0"/>
              </a:rPr>
              <a:t>bez względu na ich pobieranie przez studenta</a:t>
            </a:r>
            <a:r>
              <a:rPr lang="pl-PL" sz="2800" b="0" i="0" dirty="0">
                <a:effectLst/>
                <a:latin typeface="Fira Sans" panose="020B0503050000020004" pitchFamily="34" charset="0"/>
              </a:rPr>
              <a:t>, z zastrzeżeniem że w ramach tego okresu świadczenia przysługują na studiach:</a:t>
            </a:r>
          </a:p>
          <a:p>
            <a:pPr marL="0" indent="0" algn="l">
              <a:buNone/>
            </a:pPr>
            <a:r>
              <a:rPr lang="pl-PL" sz="2800" b="0" i="0" dirty="0">
                <a:effectLst/>
                <a:latin typeface="Fira Sans" panose="020B0503050000020004" pitchFamily="34" charset="0"/>
              </a:rPr>
              <a:t>1) pierwszego stopnia - nie dłużej niż przez 9 semestrów;</a:t>
            </a:r>
          </a:p>
          <a:p>
            <a:pPr marL="0" indent="0" algn="l">
              <a:buNone/>
            </a:pPr>
            <a:r>
              <a:rPr lang="pl-PL" sz="2800" b="0" i="0" dirty="0">
                <a:effectLst/>
                <a:latin typeface="Fira Sans" panose="020B0503050000020004" pitchFamily="34" charset="0"/>
              </a:rPr>
              <a:t>2) drugiego stopnia - nie dłużej niż przez 7 semestrów.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8FF0F8-08C8-2799-1C8E-4CC13DECF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7576" y="1221386"/>
            <a:ext cx="8047036" cy="629842"/>
          </a:xfrm>
        </p:spPr>
        <p:txBody>
          <a:bodyPr/>
          <a:lstStyle/>
          <a:p>
            <a:r>
              <a:rPr lang="pl-PL" sz="2400" dirty="0"/>
              <a:t>art. 93 ust. 2 pkt 1 </a:t>
            </a:r>
            <a:r>
              <a:rPr lang="pl-PL" sz="2400" dirty="0" err="1"/>
              <a:t>USWiN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2879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081759-551F-CA2D-2C83-6900FB86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„przysługiwania stypendium”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A1C881-174F-6DE5-9198-75E2A2D9FB4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pl-PL" sz="3600" dirty="0"/>
              <a:t>MEN – do okresów przysługiwania świadczeń wliczają się wszystkie semestry studiowania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3600" dirty="0"/>
              <a:t>Doktryna - "przysługiwać" to "należeć się komuś z mocy ustawy, prawa, przywileju</a:t>
            </a:r>
            <a:r>
              <a:rPr lang="pl-PL" sz="3200" dirty="0"/>
              <a:t>„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D1677C6-1FB7-169C-1189-1104874034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359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D1977A-24E9-F16C-4AA8-4062A50C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9870BD-5C06-8457-DC4A-470BCE60A17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3600" b="0" i="0" dirty="0">
                <a:effectLst/>
                <a:latin typeface="Open Sans" pitchFamily="2" charset="0"/>
              </a:rPr>
              <a:t> Sam status studenta nie powoduje powstania uprawnienia do uzyskania danego świadczenia!</a:t>
            </a:r>
            <a:endParaRPr lang="en-GB" sz="36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584FF8-B653-8B37-3854-F11708914B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45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8A453-937F-B95C-9548-29738C28E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Orzecznictwo sądów administracyjnych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D75E20-89D3-C2F5-36B2-5BAF8B08156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dirty="0"/>
              <a:t>„</a:t>
            </a:r>
            <a:r>
              <a:rPr lang="pl-PL" sz="3200" b="0" i="0" dirty="0">
                <a:effectLst/>
                <a:latin typeface="Open Sans" pitchFamily="2" charset="0"/>
              </a:rPr>
              <a:t>Aby świadczenie z katalogu pomocy materialnej dla studentów przysługiwało, wnioskodawca musi:</a:t>
            </a:r>
          </a:p>
          <a:p>
            <a:pPr marL="514350" indent="-514350">
              <a:buAutoNum type="arabicParenR"/>
            </a:pPr>
            <a:r>
              <a:rPr lang="pl-PL" sz="3200" b="0" i="0" dirty="0">
                <a:effectLst/>
                <a:latin typeface="Open Sans" pitchFamily="2" charset="0"/>
              </a:rPr>
              <a:t>mieć status studenta,</a:t>
            </a:r>
          </a:p>
          <a:p>
            <a:pPr marL="514350" indent="-514350">
              <a:buAutoNum type="arabicParenR"/>
            </a:pPr>
            <a:r>
              <a:rPr lang="pl-PL" sz="3200" b="0" i="0" dirty="0">
                <a:effectLst/>
                <a:latin typeface="Open Sans" pitchFamily="2" charset="0"/>
              </a:rPr>
              <a:t>złożyć stosowny wniosek oraz</a:t>
            </a:r>
          </a:p>
          <a:p>
            <a:pPr marL="514350" indent="-514350">
              <a:buAutoNum type="arabicParenR"/>
            </a:pPr>
            <a:r>
              <a:rPr lang="pl-PL" sz="3200" b="0" i="0" dirty="0">
                <a:effectLst/>
                <a:latin typeface="Open Sans" pitchFamily="2" charset="0"/>
              </a:rPr>
              <a:t>spełnić dodatkowe warunki przewidziane dla danej kategorii pomocy finansowej.”</a:t>
            </a:r>
            <a:endParaRPr lang="en-GB" sz="32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410F136-57A7-4F7E-E2B5-860BCE28AD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sz="2400" b="0" i="0" dirty="0">
                <a:effectLst/>
                <a:latin typeface="Open Sans" pitchFamily="2" charset="0"/>
              </a:rPr>
              <a:t>Wyrok WSA we Wrocławiu z 14.09.2022 r., IV SA/</a:t>
            </a:r>
            <a:r>
              <a:rPr lang="pl-PL" sz="2400" b="0" i="0" dirty="0" err="1">
                <a:effectLst/>
                <a:latin typeface="Open Sans" pitchFamily="2" charset="0"/>
              </a:rPr>
              <a:t>Wr</a:t>
            </a:r>
            <a:r>
              <a:rPr lang="pl-PL" sz="2400" b="0" i="0" dirty="0">
                <a:effectLst/>
                <a:latin typeface="Open Sans" pitchFamily="2" charset="0"/>
              </a:rPr>
              <a:t> 130/22, LEX nr 3420918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11122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E3ED2B-EC5A-9393-CB95-B5761D18A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Orzeczenia sądów administracyjnych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19C525-9623-A9B7-080E-833E37FD16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7575" y="2438400"/>
            <a:ext cx="8047037" cy="3511549"/>
          </a:xfrm>
        </p:spPr>
        <p:txBody>
          <a:bodyPr/>
          <a:lstStyle/>
          <a:p>
            <a:pPr marL="0" indent="0">
              <a:buNone/>
            </a:pPr>
            <a:r>
              <a:rPr lang="pl-PL" sz="3600" b="0" i="0" dirty="0">
                <a:effectLst/>
                <a:latin typeface="Open Sans" pitchFamily="2" charset="0"/>
              </a:rPr>
              <a:t>6-letni okres odnosi się do faktycznego pobierania stypendium, a nie do okresu studiowania.</a:t>
            </a:r>
            <a:endParaRPr lang="en-GB" sz="36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32774B-0EC2-4F5A-CFB5-810A4BAE6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sz="2400" b="0" i="0" dirty="0">
                <a:effectLst/>
                <a:latin typeface="Open Sans" pitchFamily="2" charset="0"/>
              </a:rPr>
              <a:t>Wyrok WSA w Krakowie z 14.01.2022 r., III SA/Kr 1237/21, LEX nr 3289966.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53247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6F9A96-2B1E-D060-978D-C883AD199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Naczelny Sąd Administracyjny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8B7DBE-40A7-74F6-96F2-8B515AFEADB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800" b="0" i="0" dirty="0">
                <a:effectLst/>
                <a:latin typeface="Open Sans" pitchFamily="2" charset="0"/>
              </a:rPr>
              <a:t>„Nie sposób zrównać znaczenia pojęcia "przysługiwania świadczenia", o którym mowa w ustawie z 2018 r. Prawo o szkolnictwie wyższym i nauce, z pojęciem "przysługiwania możliwości ubiegania się oświadczenie" w związku z posiadaniem statusu studenta.”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3162D25-86CF-224D-62D1-3B12326A13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7575" y="1006679"/>
            <a:ext cx="8047036" cy="629842"/>
          </a:xfrm>
        </p:spPr>
        <p:txBody>
          <a:bodyPr/>
          <a:lstStyle/>
          <a:p>
            <a:r>
              <a:rPr lang="pl-PL" sz="2000" b="0" i="0" dirty="0">
                <a:effectLst/>
                <a:latin typeface="Open Sans" pitchFamily="2" charset="0"/>
              </a:rPr>
              <a:t>Wyrok NSA z 13.01.2022 r., III OSK 4740/21, LEX nr 3340050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39815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2A843D77-DC72-18CF-C61A-1EEC09213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7575" y="1160463"/>
            <a:ext cx="8047038" cy="1152525"/>
          </a:xfrm>
        </p:spPr>
        <p:txBody>
          <a:bodyPr anchor="b">
            <a:normAutofit/>
          </a:bodyPr>
          <a:lstStyle/>
          <a:p>
            <a:r>
              <a:rPr lang="pl-PL" dirty="0"/>
              <a:t>Dziękuję za uwagę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E2CEBEE-A5B0-395C-3E56-A44E6A3D2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575" y="2704713"/>
            <a:ext cx="8047037" cy="7242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D4E910-6827-6990-B77C-FC107D3F51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7575" y="5320108"/>
            <a:ext cx="8047036" cy="629842"/>
          </a:xfrm>
        </p:spPr>
        <p:txBody>
          <a:bodyPr/>
          <a:lstStyle/>
          <a:p>
            <a:r>
              <a:rPr lang="pl-PL" dirty="0"/>
              <a:t>Monika Wiszyńska-Rakowska, Biuro Rzecznika Praw Obywatelskich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1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DA568E-0E0D-C4C8-9135-49FAF725E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7575" y="1160463"/>
            <a:ext cx="8047038" cy="1152525"/>
          </a:xfrm>
        </p:spPr>
        <p:txBody>
          <a:bodyPr anchor="b">
            <a:normAutofit/>
          </a:bodyPr>
          <a:lstStyle/>
          <a:p>
            <a:r>
              <a:rPr lang="pl-PL"/>
              <a:t>Postrzeganie niepełnosprawności</a:t>
            </a:r>
            <a:endParaRPr lang="en-GB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083C351-73A7-CE6A-6378-5A137ABED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575" y="2704713"/>
            <a:ext cx="8047037" cy="724287"/>
          </a:xfrm>
        </p:spPr>
        <p:txBody>
          <a:bodyPr>
            <a:normAutofit lnSpcReduction="10000"/>
          </a:bodyPr>
          <a:lstStyle/>
          <a:p>
            <a:r>
              <a:rPr lang="pl-PL" dirty="0"/>
              <a:t>Jak rozumiana jest niepełnosprawność przez przedstawicieli uczelni wyższych?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4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AF0C5B-2BD0-F16B-D12B-5F36DD25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Raport RPO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5CB125-4CC2-4521-E480-D019A971F98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7575" y="2286000"/>
            <a:ext cx="8047037" cy="3663949"/>
          </a:xfrm>
        </p:spPr>
        <p:txBody>
          <a:bodyPr/>
          <a:lstStyle/>
          <a:p>
            <a:pPr marL="0" indent="0">
              <a:buNone/>
            </a:pPr>
            <a:r>
              <a:rPr lang="pl-PL" sz="3200" dirty="0"/>
              <a:t>„studenci bez niepełnosprawności oraz nauczyciele akademiccy postrzegają niepełnosprawność przede wszystkim jako barierę o charakterze fizycznym, psychicznym lub też jako stan ograniczający funkcjonowanie w  porównaniu do „normy”, którą jest osoba sprawna.”</a:t>
            </a:r>
            <a:endParaRPr lang="en-GB" sz="32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CFD591-F810-4DE3-F5ED-CC50E88924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sz="2800" dirty="0"/>
              <a:t>Dostępność edukacji akademickiej dla osób z niepełnosprawnościami analiza i zalecenia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2421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79508-BF4C-28ED-C753-7DCAEDA27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Postrzeganie niepełnosprawności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493D5-6E17-3862-9EF6-41833B2C77B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dirty="0"/>
              <a:t>„Zachowanie studenta nie wskazywało na istnienie jakiś problemów zdrowotnych”</a:t>
            </a:r>
          </a:p>
          <a:p>
            <a:pPr marL="0" indent="0">
              <a:buNone/>
            </a:pPr>
            <a:r>
              <a:rPr lang="pl-PL" sz="3200" dirty="0"/>
              <a:t>„Prowadzący zajęcia nie zauważyli jakichkolwiek sygnałów, które mogłyby wskazywać na potrzebę indywidualnego podejścia”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7690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8DF9A7-3C2D-6373-09D4-0358F8D1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Stanowisko MEN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DE61A7-CA79-FD90-4FF7-266D432F938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/>
              <a:t>Powszechnie obowiązujące przepisy systemu szkolnictwa wyższego i nauki </a:t>
            </a:r>
            <a:r>
              <a:rPr lang="pl-PL" sz="2800" b="1" dirty="0"/>
              <a:t>nie odnoszą się do kwestii związanych z dysleksją, dysortografią, czy też dyskalkulią. </a:t>
            </a:r>
            <a:r>
              <a:rPr lang="pl-PL" sz="2800" dirty="0"/>
              <a:t>Również żaden przepis powszechnie obowiązującego prawa nie nakazuje uczelniom uznawania opinii wydanych w tym zakresie przez poradnie psychologiczno-pedagogiczne. </a:t>
            </a:r>
            <a:endParaRPr lang="en-GB" sz="28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34013C-46AE-B70F-03CC-557B32B6D6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88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2BCE084-1C38-9CBF-1B92-F64F6109B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Definicja niepełnosprawności w świetle Konwencji o prawach osób z niepełnosprawnościami</a:t>
            </a:r>
            <a:endParaRPr lang="en-GB" dirty="0"/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FC0955CD-097F-D29F-36A6-831836B90AF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91597161"/>
              </p:ext>
            </p:extLst>
          </p:nvPr>
        </p:nvGraphicFramePr>
        <p:xfrm>
          <a:off x="917575" y="1844675"/>
          <a:ext cx="8047038" cy="41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D3ED6A14-D64C-12ED-D723-4895502BE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61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568704-E84B-7778-BE21-FEE878246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Stosowanie racjonalnych usprawnień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80F51E-5108-69B9-A51D-9F6D26F2A9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dirty="0">
                <a:latin typeface="Fira Sans" panose="020B0503050000020004" pitchFamily="34" charset="0"/>
              </a:rPr>
              <a:t>-k</a:t>
            </a:r>
            <a:r>
              <a:rPr lang="pl-PL" sz="3200" b="0" i="0" dirty="0">
                <a:effectLst/>
                <a:latin typeface="Fira Sans" panose="020B0503050000020004" pitchFamily="34" charset="0"/>
              </a:rPr>
              <a:t>onieczne i odpowiednie zmiany i dostosowania, nie nakładające nieproporcjonalnego lub nadmiernego obciążenia w celu korzystania z praw na zasadzie równości z innymi osobami;</a:t>
            </a:r>
            <a:endParaRPr lang="en-GB" sz="32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CDBBC4-8DBC-C24A-BD29-BEE2EE98DF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/>
              <a:t>Art. 2 Konwencji o prawach osób niepełnosprawnych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23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A0772A-A19F-71B4-C2D1-67EC5C1D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Stosowanie racjonalnych usprawnień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EDEFD8-193F-329B-AAEB-AF38EE3D956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/>
              <a:t>„Ponad jedna trzecia wykładowców nie uważa, aby zasadne było przygotowywanie wszystkich materiałów dydaktycznych w formie dostosowanej do potrzeb studentów z niepełnosprawnościami, a zdecydowany opór ponad dwóch trzecich badanych budzi opinia, że w trakcie zajęć powinni na pierwszym planie stawiać potrzeby właśnie tych studentów”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23E11B-47BA-41B1-6761-37D17711A5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/>
              <a:t>W świetle raportu RPO z 2015 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824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BE8AA-D529-1AA0-2D04-5AFEDA878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racjonalnych usprawnień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843AC3-3135-E749-7A00-4CA74BDDA5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pl-PL" dirty="0"/>
              <a:t>ograniczenie pisemnych sprawdzianów do sprawdzania wiadomości poprzez stosowanie testów wyboru, zdań niedokończonych, tekstów z lukami;</a:t>
            </a:r>
          </a:p>
          <a:p>
            <a:r>
              <a:rPr lang="pl-PL" dirty="0"/>
              <a:t>podział materiału na mniejsze części; </a:t>
            </a:r>
          </a:p>
          <a:p>
            <a:r>
              <a:rPr lang="pl-PL" dirty="0"/>
              <a:t>uwzględnianie przy ocenie końcowej opracowanych projektów w domu;</a:t>
            </a:r>
          </a:p>
          <a:p>
            <a:r>
              <a:rPr lang="pl-PL" dirty="0"/>
              <a:t>nieuwzględnianie w pracach pisemnych poprawności ortograficznej lub ocenianie jej opisowo.</a:t>
            </a:r>
            <a:endParaRPr lang="en-GB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16D312-BB75-2BD1-CD9D-44D1F653D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/>
              <a:t>W przypadku osób z dysleksją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227233"/>
      </p:ext>
    </p:extLst>
  </p:cSld>
  <p:clrMapOvr>
    <a:masterClrMapping/>
  </p:clrMapOvr>
</p:sld>
</file>

<file path=ppt/theme/theme1.xml><?xml version="1.0" encoding="utf-8"?>
<a:theme xmlns:a="http://schemas.openxmlformats.org/drawingml/2006/main" name="Szablon RPO PPTX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 RPO PPTX" id="{5AD6100D-5248-4FAF-9BDC-BDE66167DBD0}" vid="{AC193A86-6E6B-4E70-A0B4-F82DE5C81F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RPO PPTX (slajdy w SLAJDY - NOWY SLAJD)</Template>
  <TotalTime>83</TotalTime>
  <Words>685</Words>
  <Application>Microsoft Office PowerPoint</Application>
  <PresentationFormat>Pokaz na ekranie (4:3)</PresentationFormat>
  <Paragraphs>66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Fira Sans</vt:lpstr>
      <vt:lpstr>Open Sans</vt:lpstr>
      <vt:lpstr>Szablon RPO PPTX</vt:lpstr>
      <vt:lpstr>Prawa studentów z niepełnosprawnościami</vt:lpstr>
      <vt:lpstr>Postrzeganie niepełnosprawności</vt:lpstr>
      <vt:lpstr>Raport RPO</vt:lpstr>
      <vt:lpstr>Postrzeganie niepełnosprawności</vt:lpstr>
      <vt:lpstr>Stanowisko MEN</vt:lpstr>
      <vt:lpstr>Definicja niepełnosprawności w świetle Konwencji o prawach osób z niepełnosprawnościami</vt:lpstr>
      <vt:lpstr>Stosowanie racjonalnych usprawnień</vt:lpstr>
      <vt:lpstr>Stosowanie racjonalnych usprawnień</vt:lpstr>
      <vt:lpstr>Przykłady racjonalnych usprawnień </vt:lpstr>
      <vt:lpstr>Uzależnianie decyzji o przyznaniu wsparcia od posiadania aktualnego orzeczenia o niepełnosprawności</vt:lpstr>
      <vt:lpstr>Zakres udzielanego wsparcia</vt:lpstr>
      <vt:lpstr>Studia podyplomowe</vt:lpstr>
      <vt:lpstr>Trudności w uzyskaniu stypendium dla osoby z niepełnosprawnością</vt:lpstr>
      <vt:lpstr>Pojęcie „przysługiwania stypendium”</vt:lpstr>
      <vt:lpstr>Prezentacja programu PowerPoint</vt:lpstr>
      <vt:lpstr>Orzecznictwo sądów administracyjnych</vt:lpstr>
      <vt:lpstr>Orzeczenia sądów administracyjnych</vt:lpstr>
      <vt:lpstr>Naczelny Sąd Administracyjny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studentów z niepełnosprawnościami</dc:title>
  <dc:creator>Monika Wiszyńska-Rakowska</dc:creator>
  <cp:lastModifiedBy>Monika Wiszyńska-Rakowska</cp:lastModifiedBy>
  <cp:revision>4</cp:revision>
  <dcterms:created xsi:type="dcterms:W3CDTF">2022-12-06T04:42:00Z</dcterms:created>
  <dcterms:modified xsi:type="dcterms:W3CDTF">2022-12-06T06:05:31Z</dcterms:modified>
</cp:coreProperties>
</file>