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68" r:id="rId12"/>
    <p:sldId id="271" r:id="rId13"/>
    <p:sldId id="269" r:id="rId14"/>
    <p:sldId id="270" r:id="rId15"/>
    <p:sldId id="257" r:id="rId16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84DD200-D889-093F-BCB6-0CB8717A6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A12B8E7-3FFC-9D08-1904-6522918DC5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6C6D4-2F72-4D3B-BAB0-386606736C8D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C78C6B5-E22E-6C3A-D098-BBE955F83E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6EF8A20-236A-7F18-1A2D-5F20A634C7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1C109-7E62-4748-913C-4E20A9335E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9954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950B-FF67-489E-9186-29FDE43D8E89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4DB78-6598-436F-B6EF-5C97C69EF8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14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73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0865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137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787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167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818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23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77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32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70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5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43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99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772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4DB78-6598-436F-B6EF-5C97C69EF88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63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55740-D921-018E-88E1-F125C1A4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9F0654-83D4-EA0E-BECB-102C79114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B09E99-4FCD-6799-9DC9-699B219F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1F9CA7-D715-D086-C15F-5C0701F2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EB4402-867B-F256-F688-D01FFAF5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079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455D5-A584-4C82-C1EB-2BEE81D8B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8F2E449-95CB-1281-8470-961F8C2E2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784BE9-C4E3-DB85-764E-DA4084F1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4902B6-590F-0B1F-C380-48214B96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371D371-E71F-0CD6-EB09-C9B7D728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125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DC2BA0A-C3EA-4423-610F-15C5528FC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C040096-7E02-ACF5-734E-BF5AE5B19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7ABCA9-F41B-03F3-4369-54698E4A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E10B31-436A-747B-7091-C35CFD4C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007B24-1DE5-4C33-92DD-2FFA667F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424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E9E460-8A55-2F11-CBEB-B263D138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99" y="679449"/>
            <a:ext cx="10515600" cy="1325563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100A48-406E-420C-F675-AE98237C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99" y="2005012"/>
            <a:ext cx="10515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A10DF3-459C-9C02-80B9-6F2F47FF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A9BFB4-3466-C0D5-41BA-FB95292B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8A26DE-08D2-9505-B5CC-CC971B51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75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45872-1ACF-4FC2-B61F-607CBB3A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12B3FB-ABE6-7E7B-981E-8A197FE7C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DE0745-FD6B-D013-950C-022DDF03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59E2C-1C18-B206-8BC7-2BA439FD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59E33D-66B5-1E08-F96D-25B9B1EC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787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360972-273F-7A58-B124-C6F2E730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6BD60F-872C-E327-471F-095DD5291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A5E8CD3-8D03-0BB6-1499-95BDC09B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84C2AE-7618-43E9-5FE2-D94EE59F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CBFA8D-6107-9D88-53F8-9E823687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CE5F67-C303-4746-93EF-AF2AC269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908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014378-2CE3-DEAE-6D2B-B5181A95C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163383-A808-B4FF-E52D-AB7A481DF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975FB5-14C9-D22C-CCF8-3D82D9E50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BFC1C5-B4DA-50CC-B4DA-F0FDFB3A8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B98C76A-6E92-E6A3-CE62-50A9A5FCE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2CEDD3F-34DF-4DE4-2264-9EF37B32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3466189-E38F-0FBF-BBB9-6253F3E0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337750F-E410-F8B3-8212-4A511110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09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9281B0-4482-A1EC-0DC6-C804E84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D8D2130-5D28-466F-A005-25D361B2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C7F83E8-6370-D3FD-8E5E-B1A68510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E0456D3-160D-F50F-8377-9473C204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66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7898AD5-BE1A-B69A-09D1-364086D6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9F3DF51-D041-3F5E-098A-153A28CB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887B0AF-94AC-DC1C-4893-BE266615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32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51C250-8452-75A2-3217-8CD07D92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7B10FB-A431-F3A4-ECD8-7F9139EBA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25E53A-23B7-9DCA-FF3F-85B018E60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3C668E-25C9-CC81-DE1B-37B1DF0A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E5ED601-4B41-1194-5560-666234DEA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FCDEE59-E3AF-D926-967D-BC4ED560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99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1C1826-DBA9-1015-F45F-C728C295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386F852-252E-CCD5-B471-4B4F996F5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7D9560-593F-DF66-C2C3-6C7967740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CE512A-DA33-39C6-4CE7-3C4D22B9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DFC197-3CDA-4DE8-B3D2-7902A8A17F85}" type="datetimeFigureOut">
              <a:rPr lang="pl-PL" smtClean="0"/>
              <a:t>2022-12-02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A24596-3295-5C53-8FC9-7314AD0C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150D917-CEA3-983B-AC33-E0C34759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28F14-AE8B-47BA-B312-D14E5D4BC0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33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4D77DAA-38F3-BA3C-0583-703FECCB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0ED855-30D7-3EB4-E66F-B64946475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601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2A5E54-DF93-1F81-0C34-6D9C6C2A38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5094" r="55276" b="16336"/>
          <a:stretch>
            <a:fillRect/>
          </a:stretch>
        </p:blipFill>
        <p:spPr bwMode="auto">
          <a:xfrm>
            <a:off x="4038600" y="0"/>
            <a:ext cx="1699260" cy="108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1F2134A-F920-EA81-4045-D4BC9E4467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8" t="30643" r="10570" b="19687"/>
          <a:stretch>
            <a:fillRect/>
          </a:stretch>
        </p:blipFill>
        <p:spPr bwMode="auto">
          <a:xfrm>
            <a:off x="5821680" y="84400"/>
            <a:ext cx="2788920" cy="1013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8FE75AB-86FF-52F1-0504-FD7F08E24059}"/>
              </a:ext>
            </a:extLst>
          </p:cNvPr>
          <p:cNvSpPr txBox="1"/>
          <p:nvPr userDrawn="1"/>
        </p:nvSpPr>
        <p:spPr>
          <a:xfrm>
            <a:off x="2083202" y="6266704"/>
            <a:ext cx="7712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spc="300" dirty="0">
                <a:solidFill>
                  <a:srgbClr val="002060"/>
                </a:solidFill>
              </a:rPr>
              <a:t>XVI</a:t>
            </a:r>
            <a:r>
              <a:rPr lang="pl-PL" sz="2000" b="1" spc="300" baseline="0" dirty="0">
                <a:solidFill>
                  <a:srgbClr val="002060"/>
                </a:solidFill>
              </a:rPr>
              <a:t> KONFERENCJA PEŁNO(S)PRAWNY STUDENT</a:t>
            </a:r>
            <a:endParaRPr lang="pl-PL" sz="2000" b="1" spc="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7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biuro@firr.org.p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iuro@utilitia.p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1E6620-0674-A126-C386-A29744179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Organizacja praktyk studenckich z uwzględnieniem szczególnych potrzeb ich uczestników</a:t>
            </a:r>
            <a:endParaRPr lang="pl-PL" sz="4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412FA2-136D-BBD2-A92D-11D3B38F0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242581"/>
          </a:xfrm>
        </p:spPr>
        <p:txBody>
          <a:bodyPr>
            <a:normAutofit lnSpcReduction="10000"/>
          </a:bodyPr>
          <a:lstStyle/>
          <a:p>
            <a:r>
              <a:rPr lang="pl-PL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Agnieszka Zborowska</a:t>
            </a:r>
          </a:p>
          <a:p>
            <a:r>
              <a:rPr lang="pl-PL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Fundacja Grupy ERGO Hestia na rzecz integracji zawodowej osób z niepełnosprawnościami Integralia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013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1B64DB-1D59-4C5A-B4C4-F4AC98EF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28016"/>
            <a:ext cx="4707467" cy="1192491"/>
          </a:xfrm>
        </p:spPr>
        <p:txBody>
          <a:bodyPr/>
          <a:lstStyle/>
          <a:p>
            <a:r>
              <a:rPr lang="pl-PL" dirty="0"/>
              <a:t>Podsumowanie I edycji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29B6130-DE4C-4762-9AC4-2283F72AD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31523"/>
            <a:ext cx="7545455" cy="477628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1" dirty="0"/>
              <a:t>100</a:t>
            </a:r>
            <a:r>
              <a:rPr lang="pl-PL" sz="2600" dirty="0"/>
              <a:t> godzin rekrutacyjnych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dirty="0"/>
              <a:t>współpraca z </a:t>
            </a:r>
            <a:r>
              <a:rPr lang="pl-PL" sz="2600" b="1" dirty="0"/>
              <a:t>15</a:t>
            </a:r>
            <a:r>
              <a:rPr lang="pl-PL" sz="2600" dirty="0"/>
              <a:t> największymi uczelniami w Polsce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b="1" dirty="0"/>
              <a:t>13 staży w różnych obszarach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1" dirty="0"/>
              <a:t>85% </a:t>
            </a:r>
            <a:r>
              <a:rPr lang="pl-PL" sz="2600" dirty="0"/>
              <a:t>stażystów ze znacznym i umiarkowanych stopniem niepełnosprawności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600" b="1" dirty="0"/>
              <a:t>212</a:t>
            </a:r>
            <a:r>
              <a:rPr lang="pl-PL" sz="2600" dirty="0"/>
              <a:t> przeszkolonych pracowników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600" dirty="0"/>
              <a:t>świadomość wyzwań wśród firm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600" b="1" dirty="0"/>
              <a:t>3</a:t>
            </a:r>
            <a:r>
              <a:rPr lang="pl-PL" sz="2600" dirty="0"/>
              <a:t> stażystów kontynuuje współpracę z firmą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600" dirty="0"/>
              <a:t>informacje prasowe trafiły do ponad </a:t>
            </a:r>
            <a:r>
              <a:rPr lang="pl-PL" sz="2600" b="1" dirty="0"/>
              <a:t>3 mln </a:t>
            </a:r>
            <a:r>
              <a:rPr lang="pl-PL" sz="2600" dirty="0"/>
              <a:t>odbiorców</a:t>
            </a:r>
          </a:p>
          <a:p>
            <a:endParaRPr lang="pl-PL" dirty="0"/>
          </a:p>
        </p:txBody>
      </p:sp>
      <p:pic>
        <p:nvPicPr>
          <p:cNvPr id="6" name="Symbol zastępczy zawartości 5" descr="Kobieta w ciemnych okularach siedzi przy biurku i pisze na klawiaturze komputera. ">
            <a:extLst>
              <a:ext uri="{FF2B5EF4-FFF2-40B4-BE49-F238E27FC236}">
                <a16:creationId xmlns:a16="http://schemas.microsoft.com/office/drawing/2014/main" id="{D68EA912-6D98-4629-9064-F33F3AB8C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08" y="1620507"/>
            <a:ext cx="3112649" cy="4668974"/>
          </a:xfrm>
        </p:spPr>
      </p:pic>
    </p:spTree>
    <p:extLst>
      <p:ext uri="{BB962C8B-B14F-4D97-AF65-F5344CB8AC3E}">
        <p14:creationId xmlns:p14="http://schemas.microsoft.com/office/powerpoint/2010/main" val="51476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611D7-5D35-4913-BF50-A7E6F5B9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Opinie i preferencje studentów</a:t>
            </a:r>
          </a:p>
        </p:txBody>
      </p:sp>
      <p:pic>
        <p:nvPicPr>
          <p:cNvPr id="5" name="Symbol zastępczy zawartości 4" descr="Baner programu Sprawny staż. Mężczyzna siedzi na wózku przy stoliku z laptopem. Obok logo programu Sprawny staż. ">
            <a:extLst>
              <a:ext uri="{FF2B5EF4-FFF2-40B4-BE49-F238E27FC236}">
                <a16:creationId xmlns:a16="http://schemas.microsoft.com/office/drawing/2014/main" id="{09004D56-6E4D-4541-A527-C03E43972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90" y="1726718"/>
            <a:ext cx="8330820" cy="4351337"/>
          </a:xfrm>
        </p:spPr>
      </p:pic>
    </p:spTree>
    <p:extLst>
      <p:ext uri="{BB962C8B-B14F-4D97-AF65-F5344CB8AC3E}">
        <p14:creationId xmlns:p14="http://schemas.microsoft.com/office/powerpoint/2010/main" val="2365848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95E77F-A30B-4503-B06D-29B921A2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130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Ocena staży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F5CDE0-B4DC-43D3-BEA9-0DAC0311C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5944" y="2191174"/>
            <a:ext cx="9210261" cy="8300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100% </a:t>
            </a:r>
            <a:r>
              <a:rPr lang="pl-PL" sz="2800" dirty="0"/>
              <a:t>osób zadowolonych z odbytego stażu</a:t>
            </a:r>
          </a:p>
        </p:txBody>
      </p:sp>
      <p:pic>
        <p:nvPicPr>
          <p:cNvPr id="6" name="Symbol zastępczy zawartości 5" descr="Baner programu Sprawny staż.">
            <a:extLst>
              <a:ext uri="{FF2B5EF4-FFF2-40B4-BE49-F238E27FC236}">
                <a16:creationId xmlns:a16="http://schemas.microsoft.com/office/drawing/2014/main" id="{7489A710-2A28-4F7B-8C2B-DBC8478BC1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36800"/>
            <a:ext cx="10741391" cy="1818798"/>
          </a:xfrm>
        </p:spPr>
      </p:pic>
    </p:spTree>
    <p:extLst>
      <p:ext uri="{BB962C8B-B14F-4D97-AF65-F5344CB8AC3E}">
        <p14:creationId xmlns:p14="http://schemas.microsoft.com/office/powerpoint/2010/main" val="106692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FCB9AE-4281-40CD-8351-C7E62C0F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Sprawny staż - video</a:t>
            </a:r>
          </a:p>
        </p:txBody>
      </p:sp>
      <p:pic>
        <p:nvPicPr>
          <p:cNvPr id="7" name="Wideo 6">
            <a:hlinkClick r:id="" action="ppaction://media"/>
            <a:extLst>
              <a:ext uri="{FF2B5EF4-FFF2-40B4-BE49-F238E27FC236}">
                <a16:creationId xmlns:a16="http://schemas.microsoft.com/office/drawing/2014/main" id="{06425DF3-F794-4901-ADD9-E2181B1C65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371366-139D-4232-A911-AEAB9466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99" y="844820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Zapraszam do kontaktu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36B76A-F3CA-4C12-9E3B-55C25CEA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99" y="2005006"/>
            <a:ext cx="10515600" cy="41623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/>
              <a:t>Fundacja Grupy ERGO HESTIA na rzecz integracji zawodowej </a:t>
            </a:r>
          </a:p>
          <a:p>
            <a:pPr marL="0" indent="0" algn="ctr">
              <a:buNone/>
            </a:pPr>
            <a:r>
              <a:rPr lang="pl-PL" dirty="0"/>
              <a:t>osób z niepełnosprawnościami Integralia</a:t>
            </a:r>
          </a:p>
          <a:p>
            <a:pPr marL="0" indent="0" algn="ctr">
              <a:buNone/>
            </a:pPr>
            <a:r>
              <a:rPr lang="pl-PL" b="1" dirty="0"/>
              <a:t>Agnieszka Zborowska</a:t>
            </a:r>
          </a:p>
          <a:p>
            <a:pPr marL="0" indent="0" algn="ctr">
              <a:buNone/>
            </a:pPr>
            <a:r>
              <a:rPr lang="pl-PL" dirty="0"/>
              <a:t>tel. </a:t>
            </a:r>
            <a:r>
              <a:rPr lang="pl-PL" b="1" dirty="0"/>
              <a:t>727 024 598</a:t>
            </a:r>
          </a:p>
          <a:p>
            <a:pPr marL="0" indent="0" algn="ctr">
              <a:buNone/>
            </a:pPr>
            <a:r>
              <a:rPr lang="pl-PL" dirty="0"/>
              <a:t>e-mail: </a:t>
            </a:r>
            <a:r>
              <a:rPr lang="pl-PL" b="1" dirty="0"/>
              <a:t>agnieszka.zborowska@integralia.pl</a:t>
            </a:r>
          </a:p>
          <a:p>
            <a:pPr marL="0" indent="0" algn="ctr">
              <a:buNone/>
            </a:pPr>
            <a:r>
              <a:rPr lang="pl-PL" dirty="0"/>
              <a:t>Dziękuję za uwagę! </a:t>
            </a:r>
          </a:p>
        </p:txBody>
      </p:sp>
    </p:spTree>
    <p:extLst>
      <p:ext uri="{BB962C8B-B14F-4D97-AF65-F5344CB8AC3E}">
        <p14:creationId xmlns:p14="http://schemas.microsoft.com/office/powerpoint/2010/main" val="116807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9F35F1-8ED2-D1FE-F8F6-2CBB7DD6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166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Dziękuję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B4F3C2-3920-C5D7-1DDF-766B2B13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76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Fundacja Instytut Rozwoju Regionalnego </a:t>
            </a:r>
          </a:p>
          <a:p>
            <a:pPr marL="0" indent="0" algn="ctr">
              <a:buNone/>
            </a:pPr>
            <a:r>
              <a:rPr lang="pl-PL" dirty="0"/>
              <a:t>ul. Świętokrzyska 14, 30-015 Kraków</a:t>
            </a:r>
          </a:p>
          <a:p>
            <a:pPr marL="0" indent="0" algn="ctr">
              <a:buNone/>
            </a:pPr>
            <a:r>
              <a:rPr lang="pl-PL" dirty="0">
                <a:hlinkClick r:id="rId3"/>
              </a:rPr>
              <a:t>biuro@firr.org.pl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r>
              <a:rPr lang="pl-PL" b="1" dirty="0"/>
              <a:t>Utilitia Sp. z o.o</a:t>
            </a:r>
          </a:p>
          <a:p>
            <a:pPr marL="0" indent="0" algn="ctr">
              <a:buNone/>
            </a:pPr>
            <a:r>
              <a:rPr lang="pl-PL" dirty="0"/>
              <a:t>ul. Świętokrzyska 14, 30-015 Kraków</a:t>
            </a:r>
          </a:p>
          <a:p>
            <a:pPr marL="0" indent="0" algn="ctr">
              <a:buNone/>
            </a:pPr>
            <a:r>
              <a:rPr lang="pl-PL" dirty="0">
                <a:hlinkClick r:id="rId4"/>
              </a:rPr>
              <a:t>biuro@utilitia.pl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37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D2B8FB-B077-4FDF-9499-B77EEA06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5417"/>
            <a:ext cx="3932237" cy="761260"/>
          </a:xfrm>
        </p:spPr>
        <p:txBody>
          <a:bodyPr/>
          <a:lstStyle/>
          <a:p>
            <a:r>
              <a:rPr lang="pl-PL" dirty="0"/>
              <a:t>O Fundacji Integralia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A98E69B-7619-4C37-BA1F-2A86D987B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011450"/>
            <a:ext cx="9162052" cy="2353160"/>
          </a:xfrm>
          <a:ln>
            <a:noFill/>
          </a:ln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dirty="0"/>
              <a:t>18 lat działalności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dirty="0"/>
              <a:t>Cel - wsparcie osób z niepełnosprawnościami na rynku pracy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dirty="0"/>
              <a:t>Fundacja korporacyjna, ale nie </a:t>
            </a:r>
            <a:r>
              <a:rPr lang="pl-PL" sz="2600" dirty="0" err="1"/>
              <a:t>grantodawcza</a:t>
            </a:r>
            <a:endParaRPr lang="pl-PL" sz="2600" dirty="0"/>
          </a:p>
          <a:p>
            <a:endParaRPr lang="pl-PL" dirty="0"/>
          </a:p>
        </p:txBody>
      </p:sp>
      <p:pic>
        <p:nvPicPr>
          <p:cNvPr id="6" name="Symbol zastępczy zawartości 5" descr="Logo Fundacji Integralia">
            <a:extLst>
              <a:ext uri="{FF2B5EF4-FFF2-40B4-BE49-F238E27FC236}">
                <a16:creationId xmlns:a16="http://schemas.microsoft.com/office/drawing/2014/main" id="{211DD394-7EAA-4FD8-9364-317BD7F84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59" y="4220068"/>
            <a:ext cx="5418081" cy="1652515"/>
          </a:xfrm>
        </p:spPr>
      </p:pic>
    </p:spTree>
    <p:extLst>
      <p:ext uri="{BB962C8B-B14F-4D97-AF65-F5344CB8AC3E}">
        <p14:creationId xmlns:p14="http://schemas.microsoft.com/office/powerpoint/2010/main" val="313574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4F9121-767E-4D48-B53B-4EA71F05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4907"/>
            <a:ext cx="10515600" cy="1058557"/>
          </a:xfrm>
        </p:spPr>
        <p:txBody>
          <a:bodyPr>
            <a:normAutofit/>
          </a:bodyPr>
          <a:lstStyle/>
          <a:p>
            <a:r>
              <a:rPr lang="pl-PL" sz="3200" dirty="0"/>
              <a:t>Obszary działalności Fundacji Integralia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49158B-09AB-4DF3-B1C6-B7E1A3A47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3283"/>
            <a:ext cx="5181600" cy="4351338"/>
          </a:xfrm>
        </p:spPr>
        <p:txBody>
          <a:bodyPr/>
          <a:lstStyle/>
          <a:p>
            <a:r>
              <a:rPr lang="pl-PL" dirty="0"/>
              <a:t>Zatrudnianie w GEH</a:t>
            </a:r>
          </a:p>
          <a:p>
            <a:r>
              <a:rPr lang="pl-PL" dirty="0"/>
              <a:t>Agencja Pracy</a:t>
            </a:r>
          </a:p>
          <a:p>
            <a:r>
              <a:rPr lang="pl-PL" dirty="0"/>
              <a:t>Projekt Mogę więcej</a:t>
            </a:r>
          </a:p>
          <a:p>
            <a:r>
              <a:rPr lang="pl-PL" dirty="0"/>
              <a:t>Sprawny staż</a:t>
            </a:r>
          </a:p>
          <a:p>
            <a:r>
              <a:rPr lang="pl-PL" dirty="0"/>
              <a:t>CPOP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4202548-425F-40FF-A419-579C4DC05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3283"/>
            <a:ext cx="5181600" cy="4351338"/>
          </a:xfrm>
        </p:spPr>
        <p:txBody>
          <a:bodyPr/>
          <a:lstStyle/>
          <a:p>
            <a:r>
              <a:rPr lang="pl-PL" dirty="0"/>
              <a:t>Szkolenia</a:t>
            </a:r>
          </a:p>
          <a:p>
            <a:r>
              <a:rPr lang="pl-PL" dirty="0"/>
              <a:t>Rekrutacja</a:t>
            </a:r>
          </a:p>
          <a:p>
            <a:r>
              <a:rPr lang="pl-PL" dirty="0"/>
              <a:t>Audyty dostępności</a:t>
            </a:r>
          </a:p>
          <a:p>
            <a:r>
              <a:rPr lang="pl-PL" dirty="0"/>
              <a:t>Komunikacja i doradztwo</a:t>
            </a:r>
          </a:p>
        </p:txBody>
      </p:sp>
    </p:spTree>
    <p:extLst>
      <p:ext uri="{BB962C8B-B14F-4D97-AF65-F5344CB8AC3E}">
        <p14:creationId xmlns:p14="http://schemas.microsoft.com/office/powerpoint/2010/main" val="3029380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47583-4E28-43A5-85C6-0105966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18093"/>
            <a:ext cx="3932237" cy="709367"/>
          </a:xfrm>
        </p:spPr>
        <p:txBody>
          <a:bodyPr/>
          <a:lstStyle/>
          <a:p>
            <a:r>
              <a:rPr lang="pl-PL" dirty="0"/>
              <a:t>Integralia w liczbach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C1741E-7A09-40DC-AEC3-8DC9F0E3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423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400 pracodawców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420 zatrudnionych osób z niepełnosprawnościami, w tym 100 osób w ERGO Hestii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5700 przeszkolonych na temat savoir-vivre wobec osób z niepełnosprawnością</a:t>
            </a:r>
          </a:p>
        </p:txBody>
      </p:sp>
      <p:pic>
        <p:nvPicPr>
          <p:cNvPr id="6" name="Symbol zastępczy zawartości 5" descr="Budynek ERGO Hestii ">
            <a:extLst>
              <a:ext uri="{FF2B5EF4-FFF2-40B4-BE49-F238E27FC236}">
                <a16:creationId xmlns:a16="http://schemas.microsoft.com/office/drawing/2014/main" id="{548D4DD4-F546-4AC9-A18D-4158FB684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28" y="1727460"/>
            <a:ext cx="6172200" cy="4112228"/>
          </a:xfrm>
        </p:spPr>
      </p:pic>
    </p:spTree>
    <p:extLst>
      <p:ext uri="{BB962C8B-B14F-4D97-AF65-F5344CB8AC3E}">
        <p14:creationId xmlns:p14="http://schemas.microsoft.com/office/powerpoint/2010/main" val="186662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5506E5-C0B1-4E46-BA78-8279458E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5839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Od kiedy organizujemy staże?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0B9881-1770-4BBF-A24C-DA9A68AFB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6548" y="1690688"/>
            <a:ext cx="4744265" cy="823912"/>
          </a:xfrm>
        </p:spPr>
        <p:txBody>
          <a:bodyPr>
            <a:noAutofit/>
          </a:bodyPr>
          <a:lstStyle/>
          <a:p>
            <a:pPr algn="ctr"/>
            <a:r>
              <a:rPr lang="pl-PL" sz="2000" b="0" dirty="0"/>
              <a:t>Staże w ramach projektów unijnych od 2011 roku</a:t>
            </a:r>
          </a:p>
        </p:txBody>
      </p:sp>
      <p:pic>
        <p:nvPicPr>
          <p:cNvPr id="14" name="Symbol zastępczy zawartości 13" descr="Plakat projektu unijnego Mogę więcej - projekt aktywizacji i podnoszenia kwalifikacji dla osób z niepełnosprawnościami">
            <a:extLst>
              <a:ext uri="{FF2B5EF4-FFF2-40B4-BE49-F238E27FC236}">
                <a16:creationId xmlns:a16="http://schemas.microsoft.com/office/drawing/2014/main" id="{69F4165A-8313-410E-9D17-FBC3AF219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320"/>
          <a:stretch/>
        </p:blipFill>
        <p:spPr>
          <a:xfrm>
            <a:off x="1089208" y="2505075"/>
            <a:ext cx="4527133" cy="3677086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E572C14-95F7-47E3-B835-ADC516BCC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7332" y="1681163"/>
            <a:ext cx="4456590" cy="823912"/>
          </a:xfrm>
        </p:spPr>
        <p:txBody>
          <a:bodyPr>
            <a:noAutofit/>
          </a:bodyPr>
          <a:lstStyle/>
          <a:p>
            <a:pPr algn="ctr"/>
            <a:r>
              <a:rPr lang="pl-PL" sz="2000" b="0" dirty="0"/>
              <a:t>Staże wakacyjne w ERGO Hestii od 2016 roku</a:t>
            </a:r>
          </a:p>
        </p:txBody>
      </p:sp>
      <p:pic>
        <p:nvPicPr>
          <p:cNvPr id="8" name="Symbol zastępczy zawartości 7" descr="Kobieta na wózku zwrócona w kierunku morza trzyma ręce uniesione do góry. ">
            <a:extLst>
              <a:ext uri="{FF2B5EF4-FFF2-40B4-BE49-F238E27FC236}">
                <a16:creationId xmlns:a16="http://schemas.microsoft.com/office/drawing/2014/main" id="{7DEBCA79-1C83-4989-87A8-07A0D67287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36" y="2575250"/>
            <a:ext cx="5167652" cy="3445101"/>
          </a:xfrm>
        </p:spPr>
      </p:pic>
    </p:spTree>
    <p:extLst>
      <p:ext uri="{BB962C8B-B14F-4D97-AF65-F5344CB8AC3E}">
        <p14:creationId xmlns:p14="http://schemas.microsoft.com/office/powerpoint/2010/main" val="207167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CF32F-8D4A-42D6-A1A9-0099D2A5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99" y="803741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Dobre praktyki w realizacji staży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F90D2A-AC9E-47DC-8566-5C26DDA2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99" y="1791094"/>
            <a:ext cx="10515600" cy="4602964"/>
          </a:xfrm>
        </p:spPr>
        <p:txBody>
          <a:bodyPr>
            <a:normAutofit fontScale="92500"/>
          </a:bodyPr>
          <a:lstStyle/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uwzględnianie indywidualnych potrzeb, kompetencji i preferencji zawodowych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przygotowanie menedżera i zespołu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realne wsparcie</a:t>
            </a: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opiekuna stażu 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dłuższy okres adaptacji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przeciwdziałanie dyskryminacji 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uwzględnienie innych czynników, np. dojazd, praca zdalna itp. </a:t>
            </a:r>
          </a:p>
          <a:p>
            <a:pPr marL="285750" indent="-28575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mentoring, bieżące rozwiązywanie problemów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939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94FF5-B18B-41D3-9EED-10C3B31C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7389"/>
            <a:ext cx="4343400" cy="805649"/>
          </a:xfrm>
        </p:spPr>
        <p:txBody>
          <a:bodyPr/>
          <a:lstStyle/>
          <a:p>
            <a:r>
              <a:rPr lang="pl-PL" dirty="0"/>
              <a:t>Program Sprawny staż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47486FF-C93A-4AEB-B2D0-C535504ED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62843"/>
            <a:ext cx="7185531" cy="3708652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2900" b="1" dirty="0"/>
              <a:t>Cel: </a:t>
            </a:r>
            <a:r>
              <a:rPr lang="pl-PL" sz="2900" b="0" i="0" dirty="0">
                <a:effectLst/>
              </a:rPr>
              <a:t>stworzenie przestrzeni do współpracy pomiędzy młodymi, ambitnymi osobami z niepełnosprawnościami a społecznie odpowiedzialnym biznesem.</a:t>
            </a:r>
          </a:p>
          <a:p>
            <a:pPr marL="457200" indent="-457200" algn="l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l-PL" sz="2900" b="1" i="0" dirty="0">
                <a:effectLst/>
              </a:rPr>
              <a:t>Dla studentów i absolwentów, którzy:</a:t>
            </a:r>
          </a:p>
          <a:p>
            <a:pPr marL="514350" indent="-514350" algn="l" fontAlgn="base">
              <a:lnSpc>
                <a:spcPct val="120000"/>
              </a:lnSpc>
              <a:buFont typeface="+mj-lt"/>
              <a:buAutoNum type="alphaLcPeriod"/>
            </a:pPr>
            <a:r>
              <a:rPr lang="pl-PL" sz="2900" b="0" i="0" dirty="0">
                <a:effectLst/>
              </a:rPr>
              <a:t>posiadają orzeczenie o stopniu niepełnosprawności</a:t>
            </a:r>
          </a:p>
          <a:p>
            <a:pPr marL="514350" indent="-514350" algn="l" fontAlgn="base">
              <a:lnSpc>
                <a:spcPct val="120000"/>
              </a:lnSpc>
              <a:buFont typeface="+mj-lt"/>
              <a:buAutoNum type="alphaLcPeriod"/>
            </a:pPr>
            <a:r>
              <a:rPr lang="pl-PL" sz="2900" b="0" i="0" dirty="0">
                <a:effectLst/>
              </a:rPr>
              <a:t>nie ukończyli 30. roku życia</a:t>
            </a:r>
          </a:p>
          <a:p>
            <a:pPr marL="514350" indent="-514350" algn="l" fontAlgn="base">
              <a:lnSpc>
                <a:spcPct val="120000"/>
              </a:lnSpc>
              <a:buFont typeface="+mj-lt"/>
              <a:buAutoNum type="alphaLcPeriod"/>
            </a:pPr>
            <a:r>
              <a:rPr lang="pl-PL" sz="2900" b="0" i="0" dirty="0">
                <a:effectLst/>
              </a:rPr>
              <a:t>są gotowi zmienić miejsce zamieszkania, by odbyć staż (nieobligatoryjnie)</a:t>
            </a:r>
          </a:p>
          <a:p>
            <a:endParaRPr lang="pl-PL" sz="2000" dirty="0"/>
          </a:p>
        </p:txBody>
      </p:sp>
      <p:pic>
        <p:nvPicPr>
          <p:cNvPr id="8" name="Symbol zastępczy zawartości 7" descr="logo programu Sprawny staż">
            <a:extLst>
              <a:ext uri="{FF2B5EF4-FFF2-40B4-BE49-F238E27FC236}">
                <a16:creationId xmlns:a16="http://schemas.microsoft.com/office/drawing/2014/main" id="{7BB3FC43-9794-4E4A-9BF1-547308398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78" y="2520175"/>
            <a:ext cx="4434971" cy="2121604"/>
          </a:xfrm>
        </p:spPr>
      </p:pic>
    </p:spTree>
    <p:extLst>
      <p:ext uri="{BB962C8B-B14F-4D97-AF65-F5344CB8AC3E}">
        <p14:creationId xmlns:p14="http://schemas.microsoft.com/office/powerpoint/2010/main" val="138033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7DC5AA-A270-4533-BD23-FCBDD371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91" y="767556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Z kim współpracujemy?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8FF8B1-EF82-4015-91D7-E057A878E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/>
              <a:t>Partnerzy</a:t>
            </a:r>
          </a:p>
        </p:txBody>
      </p:sp>
      <p:pic>
        <p:nvPicPr>
          <p:cNvPr id="8" name="Symbol zastępczy zawartości 7" descr="Logotypy firm Bayer, ERGO Hestia, IKEA oraz Siemens Healthineers.">
            <a:extLst>
              <a:ext uri="{FF2B5EF4-FFF2-40B4-BE49-F238E27FC236}">
                <a16:creationId xmlns:a16="http://schemas.microsoft.com/office/drawing/2014/main" id="{88D0A7DA-037A-43FE-A46D-EC747FC3F1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44" y="2610035"/>
            <a:ext cx="5667486" cy="3187961"/>
          </a:xfrm>
          <a:ln>
            <a:solidFill>
              <a:schemeClr val="tx1"/>
            </a:solidFill>
          </a:ln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983B23-9614-4C9D-85F7-9A18C8E07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/>
              <a:t>Patroni</a:t>
            </a:r>
          </a:p>
        </p:txBody>
      </p:sp>
      <p:pic>
        <p:nvPicPr>
          <p:cNvPr id="10" name="Symbol zastępczy zawartości 9" descr="Logotypy organizacji patronackich: Uniwersytet Gdański, Karta Różnorodności, Life on Wheelz, Polsko-Niemiecka Izba Przemysłowo-Handlowa, Pracodawcy Pomorza. ">
            <a:extLst>
              <a:ext uri="{FF2B5EF4-FFF2-40B4-BE49-F238E27FC236}">
                <a16:creationId xmlns:a16="http://schemas.microsoft.com/office/drawing/2014/main" id="{CB80D9B7-055A-4DAF-8E8C-6B3ECEEC92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5256" y="2608303"/>
            <a:ext cx="5667484" cy="318796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33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78815-DEAE-4F9F-AAC8-C35A3D54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06" y="782380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dirty="0"/>
              <a:t>Korzyści z udziału w programie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1D48B7-EC91-4B84-88E2-96E742A39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449" y="1722268"/>
            <a:ext cx="5157787" cy="640764"/>
          </a:xfrm>
        </p:spPr>
        <p:txBody>
          <a:bodyPr/>
          <a:lstStyle/>
          <a:p>
            <a:pPr algn="ctr"/>
            <a:r>
              <a:rPr lang="pl-PL" dirty="0"/>
              <a:t>Korzyści dla studentów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749AB3F-0877-4779-B2AE-F875C14C2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649" y="2505075"/>
            <a:ext cx="5538926" cy="3684588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doświadczenie w dużej i cenionej firmie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bezcenne kontakty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szansa na zatrudnienie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przyjazne, otwarte środowisko pracy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zwrot kosztów zakwaterowania (w zależności od oferty)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łatwiejsze budowanie dalszej kariery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6763C7-D962-4043-8BE3-F3F12B11F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5466" y="1722264"/>
            <a:ext cx="5183188" cy="640765"/>
          </a:xfrm>
        </p:spPr>
        <p:txBody>
          <a:bodyPr/>
          <a:lstStyle/>
          <a:p>
            <a:pPr algn="ctr"/>
            <a:r>
              <a:rPr lang="pl-PL" dirty="0"/>
              <a:t>Korzyści dla uczelni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A8AF012-1604-4DA8-8137-AE7ECE0EB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6526" cy="3684588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oferta dla studentów z niepełnosprawnością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korzyści wizerunkowe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udział w pionierskim projekcie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promocja integracji i wspomaganie rozwoju zawodowego studentów i absolwentów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zwiększanie dostępności uczelni poprzez wyrównywanie szans w dostępie do staży i rynku pracy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114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442</Words>
  <Application>Microsoft Office PowerPoint</Application>
  <PresentationFormat>Panoramiczny</PresentationFormat>
  <Paragraphs>97</Paragraphs>
  <Slides>15</Slides>
  <Notes>15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Arial</vt:lpstr>
      <vt:lpstr>Calibri</vt:lpstr>
      <vt:lpstr>Symbol</vt:lpstr>
      <vt:lpstr>Motyw pakietu Office</vt:lpstr>
      <vt:lpstr>Organizacja praktyk studenckich z uwzględnieniem szczególnych potrzeb ich uczestników</vt:lpstr>
      <vt:lpstr>O Fundacji Integralia</vt:lpstr>
      <vt:lpstr>Obszary działalności Fundacji Integralia</vt:lpstr>
      <vt:lpstr>Integralia w liczbach</vt:lpstr>
      <vt:lpstr>Od kiedy organizujemy staże? </vt:lpstr>
      <vt:lpstr>Dobre praktyki w realizacji staży</vt:lpstr>
      <vt:lpstr>Program Sprawny staż</vt:lpstr>
      <vt:lpstr>Z kim współpracujemy? </vt:lpstr>
      <vt:lpstr>Korzyści z udziału w programie</vt:lpstr>
      <vt:lpstr>Podsumowanie I edycji</vt:lpstr>
      <vt:lpstr>Opinie i preferencje studentów</vt:lpstr>
      <vt:lpstr>Ocena staży</vt:lpstr>
      <vt:lpstr>Sprawny staż - video</vt:lpstr>
      <vt:lpstr>Zapraszam do kontaktu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Laszczak</dc:creator>
  <cp:lastModifiedBy>Zborowska Agnieszka</cp:lastModifiedBy>
  <cp:revision>7</cp:revision>
  <cp:lastPrinted>2022-12-02T13:39:32Z</cp:lastPrinted>
  <dcterms:created xsi:type="dcterms:W3CDTF">2022-10-06T07:39:57Z</dcterms:created>
  <dcterms:modified xsi:type="dcterms:W3CDTF">2022-12-02T14:10:51Z</dcterms:modified>
</cp:coreProperties>
</file>