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8" r:id="rId3"/>
    <p:sldId id="270" r:id="rId4"/>
    <p:sldId id="259" r:id="rId5"/>
    <p:sldId id="268" r:id="rId6"/>
    <p:sldId id="269" r:id="rId7"/>
    <p:sldId id="260" r:id="rId8"/>
    <p:sldId id="271" r:id="rId9"/>
    <p:sldId id="263" r:id="rId10"/>
    <p:sldId id="264" r:id="rId11"/>
    <p:sldId id="265" r:id="rId12"/>
    <p:sldId id="266" r:id="rId13"/>
    <p:sldId id="267" r:id="rId14"/>
    <p:sldId id="257" r:id="rId15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/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2E8A0D-485D-4305-B59C-99628FCD0A9C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4" name="Symbol zastępczy stopki 3">
            <a:extLst/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>
            <a:extLst/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872415-BB91-433D-9615-B9148FD0AB0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205B-AE24-42BC-959C-DBBBE49AB6D6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67210-D5D0-4821-9E12-A01086F5F04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95424-A7C8-4387-BC4A-3B0C49356709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05B88-E30B-454D-8062-886DEC9ECF6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EE036-F10A-4901-8AC2-91F101E2BCDC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F717A-10C9-4565-8325-062A9E4098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014CD-55D9-452A-9808-9FDA57774BE4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527BF-6F86-44AE-AD84-57E61F3BAC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9B87-7661-428F-B82F-DDDBD840C3FF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B0F9-A34F-4DCF-990A-AF13C8D57F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CC29-C12A-4D95-A186-E7826F7B5EEE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0785C-EBFB-4923-959E-A7405E13D20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05A4-825C-4345-AB61-94EBDBEA04AE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8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1605-C64D-441E-9DA6-3B2B8993CB0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4DA8-402F-472B-8E73-C1ABB9D46240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4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702E8-A99A-4BB0-A5C6-0F0E19D618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2037B-8E6C-4B71-BA8B-524396B071BC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3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BB196-C1AE-4B2E-BF4F-E0487556DB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34FC8-542B-42EC-8DE8-B1333C2EFF60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585C-27F0-48FC-AAFE-05A86C1A264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7A22-9E05-4980-A268-C8115117A469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1AC5-EBB5-4080-BFE9-26EF046CFC1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590550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960563"/>
            <a:ext cx="1051560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6F183D-C356-402D-9722-4973D7DD2105}" type="datetimeFigureOut">
              <a:rPr lang="pl-PL"/>
              <a:pPr>
                <a:defRPr/>
              </a:pPr>
              <a:t>06.12.2022</a:t>
            </a:fld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8297D2-0B77-47A6-AC5E-BAEDAE46A4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31" name="Obraz 8"/>
          <p:cNvPicPr>
            <a:picLocks noChangeAspect="1"/>
          </p:cNvPicPr>
          <p:nvPr userDrawn="1"/>
        </p:nvPicPr>
        <p:blipFill>
          <a:blip r:embed="rId13"/>
          <a:srcRect l="7780" t="15094" r="55276" b="16336"/>
          <a:stretch>
            <a:fillRect/>
          </a:stretch>
        </p:blipFill>
        <p:spPr bwMode="auto">
          <a:xfrm>
            <a:off x="4038600" y="0"/>
            <a:ext cx="1698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az 9"/>
          <p:cNvPicPr>
            <a:picLocks noChangeAspect="1"/>
          </p:cNvPicPr>
          <p:nvPr userDrawn="1"/>
        </p:nvPicPr>
        <p:blipFill>
          <a:blip r:embed="rId13"/>
          <a:srcRect l="42468" t="30643" r="10570" b="19687"/>
          <a:stretch>
            <a:fillRect/>
          </a:stretch>
        </p:blipFill>
        <p:spPr bwMode="auto">
          <a:xfrm>
            <a:off x="5821363" y="84138"/>
            <a:ext cx="27892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pole tekstowe 10">
            <a:extLst/>
          </p:cNvPr>
          <p:cNvSpPr txBox="1"/>
          <p:nvPr userDrawn="1"/>
        </p:nvSpPr>
        <p:spPr>
          <a:xfrm>
            <a:off x="2082800" y="6267450"/>
            <a:ext cx="77136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="1" spc="300" dirty="0">
                <a:solidFill>
                  <a:srgbClr val="002060"/>
                </a:solidFill>
                <a:latin typeface="+mn-lt"/>
                <a:cs typeface="+mn-cs"/>
              </a:rPr>
              <a:t>XVI KONFERENCJA PEŁNO(S)PRAWNY STUDENT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15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5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5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5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5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lawomir.szarek@urk.edu.pl" TargetMode="External"/><Relationship Id="rId2" Type="http://schemas.openxmlformats.org/officeDocument/2006/relationships/hyperlink" Target="mailto:joanna.pula@urk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ctrTitle"/>
          </p:nvPr>
        </p:nvSpPr>
        <p:spPr>
          <a:xfrm>
            <a:off x="704850" y="1122363"/>
            <a:ext cx="10790238" cy="2387600"/>
          </a:xfrm>
        </p:spPr>
        <p:txBody>
          <a:bodyPr/>
          <a:lstStyle/>
          <a:p>
            <a:pPr eaLnBrk="1" hangingPunct="1"/>
            <a:r>
              <a:rPr lang="pl-PL" sz="4400"/>
              <a:t>Organizacja praktyk zawodowych z uwzględnieniem szczególnych potrzeb ich uczestników</a:t>
            </a:r>
          </a:p>
        </p:txBody>
      </p:sp>
      <p:sp>
        <p:nvSpPr>
          <p:cNvPr id="3" name="Podtytuł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818688" cy="2344737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</a:pPr>
            <a:r>
              <a:rPr lang="pl-PL" sz="1600"/>
              <a:t>Dr hab. inż. Joanna Puła, prof. URK, Pełnomocnik Rektora ds. Osób z Niepełnosprawnościami</a:t>
            </a:r>
          </a:p>
          <a:p>
            <a:pPr eaLnBrk="1" hangingPunct="1">
              <a:lnSpc>
                <a:spcPct val="130000"/>
              </a:lnSpc>
            </a:pPr>
            <a:r>
              <a:rPr lang="pl-PL" sz="1600">
                <a:hlinkClick r:id="rId2"/>
              </a:rPr>
              <a:t>joanna.pula@urk.edu.pl</a:t>
            </a:r>
            <a:r>
              <a:rPr lang="pl-PL" sz="1600"/>
              <a:t>, tel. 12 662 43 67</a:t>
            </a:r>
          </a:p>
          <a:p>
            <a:pPr eaLnBrk="1" hangingPunct="1">
              <a:lnSpc>
                <a:spcPct val="130000"/>
              </a:lnSpc>
            </a:pPr>
            <a:r>
              <a:rPr lang="pl-PL" sz="1600"/>
              <a:t>Mgr Sławomir Szarek BON </a:t>
            </a:r>
          </a:p>
          <a:p>
            <a:pPr eaLnBrk="1" hangingPunct="1">
              <a:lnSpc>
                <a:spcPct val="130000"/>
              </a:lnSpc>
            </a:pPr>
            <a:r>
              <a:rPr lang="pl-PL" sz="1600">
                <a:hlinkClick r:id="rId3"/>
              </a:rPr>
              <a:t>slawomir.szarek@urk.edu.pl</a:t>
            </a:r>
            <a:r>
              <a:rPr lang="pl-PL" sz="1600"/>
              <a:t>, tel. 12 662 43 95 </a:t>
            </a:r>
          </a:p>
          <a:p>
            <a:pPr eaLnBrk="1" hangingPunct="1">
              <a:lnSpc>
                <a:spcPct val="130000"/>
              </a:lnSpc>
            </a:pPr>
            <a:r>
              <a:rPr lang="pl-PL" sz="1600"/>
              <a:t>Uniwersytet Rolniczy im. H. Kołłątaja w Krakowie</a:t>
            </a:r>
          </a:p>
          <a:p>
            <a:pPr eaLnBrk="1" hangingPunct="1">
              <a:lnSpc>
                <a:spcPct val="130000"/>
              </a:lnSpc>
            </a:pPr>
            <a:endParaRPr lang="pl-PL" sz="1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>
          <a:xfrm>
            <a:off x="1193800" y="827088"/>
            <a:ext cx="10515600" cy="1325562"/>
          </a:xfrm>
        </p:spPr>
        <p:txBody>
          <a:bodyPr/>
          <a:lstStyle/>
          <a:p>
            <a:pPr eaLnBrk="1" hangingPunct="1"/>
            <a:br>
              <a:rPr lang="pl-PL"/>
            </a:br>
            <a:r>
              <a:rPr lang="pl-PL"/>
              <a:t>Etapy procesu kwalifikacji na praktykę zawodową</a:t>
            </a:r>
          </a:p>
        </p:txBody>
      </p:sp>
      <p:sp>
        <p:nvSpPr>
          <p:cNvPr id="21506" name="Symbol zastępczy zawartości 2"/>
          <p:cNvSpPr txBox="1">
            <a:spLocks/>
          </p:cNvSpPr>
          <p:nvPr/>
        </p:nvSpPr>
        <p:spPr bwMode="auto">
          <a:xfrm>
            <a:off x="993775" y="2157413"/>
            <a:ext cx="1051560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Poszukiwanie miejsca przez studenta 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Oferta miejsc przedstawiona przez uczelnie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Wybór miejsca przez studenta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Decyzja zaakceptowana przez pełnomocnika ds. praktyk studenckich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Podpisanie porozumienia (umowy) przez uczelnie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Realizacja praktyk przez studenta wg. Planu praktyk w wybranym miejscu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>
          <a:xfrm>
            <a:off x="1193800" y="827088"/>
            <a:ext cx="10515600" cy="1325562"/>
          </a:xfrm>
        </p:spPr>
        <p:txBody>
          <a:bodyPr/>
          <a:lstStyle/>
          <a:p>
            <a:pPr eaLnBrk="1" hangingPunct="1"/>
            <a:br>
              <a:rPr lang="pl-PL"/>
            </a:br>
            <a:r>
              <a:rPr lang="pl-PL"/>
              <a:t>Studium przypadku: </a:t>
            </a:r>
          </a:p>
        </p:txBody>
      </p:sp>
      <p:sp>
        <p:nvSpPr>
          <p:cNvPr id="22530" name="Symbol zastępczy zawartości 2"/>
          <p:cNvSpPr txBox="1">
            <a:spLocks/>
          </p:cNvSpPr>
          <p:nvPr/>
        </p:nvSpPr>
        <p:spPr bwMode="auto">
          <a:xfrm>
            <a:off x="993775" y="2157413"/>
            <a:ext cx="1051560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Student z zaburzeniami głosu, mowy (posługujący się językiem migowym, znaczny stopień niepełnosprawności)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/>
              <a:t>Student z zaburzeniami psychicznymi (depresja, bez orzeczenia o niepełnosprawności)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ytuł 1"/>
          <p:cNvSpPr>
            <a:spLocks noGrp="1"/>
          </p:cNvSpPr>
          <p:nvPr>
            <p:ph type="title"/>
          </p:nvPr>
        </p:nvSpPr>
        <p:spPr>
          <a:xfrm>
            <a:off x="1193800" y="827088"/>
            <a:ext cx="10515600" cy="1325562"/>
          </a:xfrm>
        </p:spPr>
        <p:txBody>
          <a:bodyPr/>
          <a:lstStyle/>
          <a:p>
            <a:pPr eaLnBrk="1" hangingPunct="1"/>
            <a:r>
              <a:rPr lang="pl-PL"/>
              <a:t> Problemy z realizacją praktyk</a:t>
            </a:r>
          </a:p>
        </p:txBody>
      </p:sp>
      <p:sp>
        <p:nvSpPr>
          <p:cNvPr id="23554" name="Symbol zastępczy zawartości 2"/>
          <p:cNvSpPr txBox="1">
            <a:spLocks/>
          </p:cNvSpPr>
          <p:nvPr/>
        </p:nvSpPr>
        <p:spPr bwMode="auto">
          <a:xfrm>
            <a:off x="993775" y="2157413"/>
            <a:ext cx="10515600" cy="435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 dirty="0"/>
              <a:t>Nieśmiałość studenta, niechęć podzielenia się wiedzą nt. niepełnosprawności, ukrywanie choroby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 dirty="0"/>
              <a:t>Brak wiedzy o indywidualnych potrzebach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400" dirty="0"/>
              <a:t>Brak informacji ze strony zakładu pracy na temat pracy studenta w czasie odbywania praktyk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4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4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ytuł 1"/>
          <p:cNvSpPr>
            <a:spLocks noGrp="1"/>
          </p:cNvSpPr>
          <p:nvPr>
            <p:ph type="title"/>
          </p:nvPr>
        </p:nvSpPr>
        <p:spPr>
          <a:xfrm>
            <a:off x="703606" y="525431"/>
            <a:ext cx="10515600" cy="1325562"/>
          </a:xfrm>
        </p:spPr>
        <p:txBody>
          <a:bodyPr/>
          <a:lstStyle/>
          <a:p>
            <a:pPr eaLnBrk="1" hangingPunct="1"/>
            <a:r>
              <a:rPr lang="pl-PL" dirty="0"/>
              <a:t> Obecne perspektywy zmian </a:t>
            </a:r>
          </a:p>
        </p:txBody>
      </p:sp>
      <p:sp>
        <p:nvSpPr>
          <p:cNvPr id="24578" name="Symbol zastępczy zawartości 2"/>
          <p:cNvSpPr txBox="1">
            <a:spLocks/>
          </p:cNvSpPr>
          <p:nvPr/>
        </p:nvSpPr>
        <p:spPr bwMode="auto">
          <a:xfrm>
            <a:off x="122548" y="1575355"/>
            <a:ext cx="12000322" cy="467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000" dirty="0"/>
              <a:t>Dostępność uczelni – realizacja projektu (strategia dostępności uczelni)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000" dirty="0"/>
              <a:t>Rozpowszechnienie informacji o niepełnosprawności w grupie kadry i studentów (szkolenia)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000" dirty="0"/>
              <a:t>Informacje o pomocy dla osób z niepełnosprawnościami na stronach internetowych uczelni i w miejscach publicznych uczelni, w BON-</a:t>
            </a:r>
            <a:r>
              <a:rPr lang="pl-PL" sz="2000" dirty="0" err="1"/>
              <a:t>ie</a:t>
            </a:r>
            <a:r>
              <a:rPr lang="pl-PL" sz="2000" dirty="0"/>
              <a:t> (ZR 109/2022 z dnia 25 listopada 2022 roku w sprawie zapewniania dostępności w Uniwersytecie Rolniczym im. Hugona, Zał. 1 do ZR 110/2022 z dnia 25 listopada 2022 r. - Regulamin wsparcia osób ze szczególnymi potrzebami w UR im. H. Kołłątaja w Krakowie)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000" dirty="0"/>
              <a:t>Większe zainteresowanie studentów z ON i rodziców bezpieczeństwem pracy w czasie praktyk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pl-PL" sz="2000" dirty="0"/>
              <a:t>Zmiana świadomości społeczeństwa</a:t>
            </a:r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0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0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0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000" dirty="0"/>
          </a:p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>
          <a:xfrm>
            <a:off x="933450" y="3243263"/>
            <a:ext cx="10515600" cy="1325562"/>
          </a:xfrm>
        </p:spPr>
        <p:txBody>
          <a:bodyPr/>
          <a:lstStyle/>
          <a:p>
            <a:pPr algn="ctr" eaLnBrk="1" hangingPunct="1"/>
            <a:r>
              <a:rPr lang="pl-PL"/>
              <a:t>Dziękuję za uwagę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>
          <a:xfrm>
            <a:off x="841375" y="958850"/>
            <a:ext cx="10515600" cy="1325563"/>
          </a:xfrm>
        </p:spPr>
        <p:txBody>
          <a:bodyPr/>
          <a:lstStyle/>
          <a:p>
            <a:pPr eaLnBrk="1" hangingPunct="1"/>
            <a:r>
              <a:rPr lang="pl-PL"/>
              <a:t>Uniwersytet Rolniczy im. H. Kołłątaja w Krakowie</a:t>
            </a:r>
          </a:p>
        </p:txBody>
      </p:sp>
      <p:sp>
        <p:nvSpPr>
          <p:cNvPr id="3" name="Symbol zastępczy zawartości 2">
            <a:extLst/>
          </p:cNvPr>
          <p:cNvSpPr>
            <a:spLocks noGrp="1"/>
          </p:cNvSpPr>
          <p:nvPr>
            <p:ph idx="1"/>
          </p:nvPr>
        </p:nvSpPr>
        <p:spPr>
          <a:xfrm>
            <a:off x="841375" y="2005013"/>
            <a:ext cx="10515600" cy="435133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Uczelnia publiczna,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7 wydziałów (Rolniczo-Ekonomiczny, Leśny, Biotechnologii i Ogrodnictwa, Technologii Żywności, Hodowli i Biologii Zwierząt, Inżynierii Środowiska i Geodezji, Inżynierii Produkcji i Energetyki, i 1 jednostka międzyuczelniana (Uniwersyteckie Centrum Medycyny Weterynaryjnej)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Kształcenie: studia I (inż., lic.), II stopnia (mgr) i studia mgr jednolite (weterynaria),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/>
              <a:t>Oferta dydaktyczna o charakterze technicznym i przyrodniczym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7F5DD1-8CB5-4059-B01E-06A8ABCE5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40404"/>
            <a:ext cx="9144000" cy="889311"/>
          </a:xfrm>
        </p:spPr>
        <p:txBody>
          <a:bodyPr/>
          <a:lstStyle/>
          <a:p>
            <a:r>
              <a:rPr lang="pl-PL" sz="3200" dirty="0"/>
              <a:t>W chwili obecnej w Uniwersytecie Rolniczym istnieje 32 kierunki. </a:t>
            </a:r>
            <a:br>
              <a:rPr lang="pl-PL" sz="3200" dirty="0"/>
            </a:br>
            <a:r>
              <a:rPr lang="pl-PL" sz="3200" dirty="0"/>
              <a:t>Na kierunku może być jedna lub kilka specjalności studiów. </a:t>
            </a:r>
            <a:br>
              <a:rPr lang="pl-PL" sz="3200" dirty="0"/>
            </a:br>
            <a:r>
              <a:rPr lang="pl-PL" sz="3200" dirty="0"/>
              <a:t>W sumie w całej Uczelni funkcjonują 62 specjalności  (łącznie I i II stopień, w 42 na I stopniu i 20 na II stopniu).</a:t>
            </a:r>
          </a:p>
        </p:txBody>
      </p:sp>
    </p:spTree>
    <p:extLst>
      <p:ext uri="{BB962C8B-B14F-4D97-AF65-F5344CB8AC3E}">
        <p14:creationId xmlns:p14="http://schemas.microsoft.com/office/powerpoint/2010/main" val="14432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>
          <a:xfrm>
            <a:off x="841375" y="679450"/>
            <a:ext cx="10515600" cy="1325563"/>
          </a:xfrm>
        </p:spPr>
        <p:txBody>
          <a:bodyPr/>
          <a:lstStyle/>
          <a:p>
            <a:pPr eaLnBrk="1" hangingPunct="1"/>
            <a:br>
              <a:rPr lang="pl-PL"/>
            </a:br>
            <a:r>
              <a:rPr lang="pl-PL"/>
              <a:t>Struktura pomocy studentom z ON</a:t>
            </a:r>
          </a:p>
        </p:txBody>
      </p:sp>
      <p:sp>
        <p:nvSpPr>
          <p:cNvPr id="16386" name="Symbol zastępczy zawartości 2"/>
          <p:cNvSpPr>
            <a:spLocks noGrp="1"/>
          </p:cNvSpPr>
          <p:nvPr>
            <p:ph idx="1"/>
          </p:nvPr>
        </p:nvSpPr>
        <p:spPr>
          <a:xfrm>
            <a:off x="841375" y="2005013"/>
            <a:ext cx="10515600" cy="4351337"/>
          </a:xfrm>
        </p:spPr>
        <p:txBody>
          <a:bodyPr/>
          <a:lstStyle/>
          <a:p>
            <a:pPr eaLnBrk="1" hangingPunct="1"/>
            <a:r>
              <a:rPr lang="pl-PL" dirty="0"/>
              <a:t>Pełnomocnik Rektora</a:t>
            </a:r>
          </a:p>
          <a:p>
            <a:pPr eaLnBrk="1" hangingPunct="1"/>
            <a:r>
              <a:rPr lang="pl-PL" dirty="0"/>
              <a:t>Pełnomocnicy na Wydziałach (pomoc dydaktyczna)</a:t>
            </a:r>
          </a:p>
          <a:p>
            <a:pPr eaLnBrk="1" hangingPunct="1"/>
            <a:r>
              <a:rPr lang="pl-PL" dirty="0"/>
              <a:t>Prodziekani ds. Dydaktycznych</a:t>
            </a:r>
          </a:p>
          <a:p>
            <a:pPr eaLnBrk="1" hangingPunct="1"/>
            <a:r>
              <a:rPr lang="pl-PL" dirty="0"/>
              <a:t>BON</a:t>
            </a:r>
          </a:p>
          <a:p>
            <a:pPr eaLnBrk="1" hangingPunct="1"/>
            <a:endParaRPr lang="pl-PL" dirty="0"/>
          </a:p>
          <a:p>
            <a:pPr eaLnBrk="1" hangingPunct="1"/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title" idx="4294967295"/>
          </p:nvPr>
        </p:nvSpPr>
        <p:spPr>
          <a:xfrm>
            <a:off x="1882775" y="1082675"/>
            <a:ext cx="8021638" cy="922338"/>
          </a:xfrm>
        </p:spPr>
        <p:txBody>
          <a:bodyPr/>
          <a:lstStyle/>
          <a:p>
            <a:pPr algn="ctr" eaLnBrk="1" hangingPunct="1"/>
            <a:r>
              <a:rPr lang="pl-PL" sz="2800"/>
              <a:t>Liczba studentów z uwzględnieniem stopnia niepełnosprawności w latach 2016 - 2022</a:t>
            </a:r>
          </a:p>
        </p:txBody>
      </p:sp>
      <p:sp>
        <p:nvSpPr>
          <p:cNvPr id="18434" name="Symbol zastępczy zawartości 2"/>
          <p:cNvSpPr>
            <a:spLocks noGrp="1"/>
          </p:cNvSpPr>
          <p:nvPr>
            <p:ph idx="4294967295"/>
          </p:nvPr>
        </p:nvSpPr>
        <p:spPr>
          <a:xfrm>
            <a:off x="841375" y="2005013"/>
            <a:ext cx="10515600" cy="4351337"/>
          </a:xfrm>
        </p:spPr>
        <p:txBody>
          <a:bodyPr/>
          <a:lstStyle/>
          <a:p>
            <a:pPr eaLnBrk="1" hangingPunct="1"/>
            <a:endParaRPr lang="pl-PL"/>
          </a:p>
          <a:p>
            <a:pPr eaLnBrk="1" hangingPunct="1"/>
            <a:endParaRPr lang="pl-PL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13030"/>
              </p:ext>
            </p:extLst>
          </p:nvPr>
        </p:nvGraphicFramePr>
        <p:xfrm>
          <a:off x="1074656" y="2005013"/>
          <a:ext cx="9643619" cy="4131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3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7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8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37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48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369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3258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L. P.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Rok      akademicki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Stopień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 niepełnosprawności</a:t>
                      </a:r>
                    </a:p>
                    <a:p>
                      <a:pPr algn="ctr" fontAlgn="ctr"/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lekki  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Stopień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 niepełnosprawności</a:t>
                      </a:r>
                    </a:p>
                    <a:p>
                      <a:pPr algn="ctr" fontAlgn="ctr"/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umiarkowany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Stopień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 niepełnosprawności</a:t>
                      </a:r>
                    </a:p>
                    <a:p>
                      <a:pPr algn="ctr" fontAlgn="ctr"/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znaczny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studentów z orzeczeniem (</a:t>
                      </a:r>
                      <a:r>
                        <a:rPr lang="pl-PL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SzO</a:t>
                      </a:r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Liczba wszystkich studentów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Udział procentowy </a:t>
                      </a:r>
                      <a:r>
                        <a:rPr lang="pl-PL" sz="1600" b="1" u="none" strike="noStrike" dirty="0" err="1">
                          <a:effectLst/>
                          <a:latin typeface="+mn-lt"/>
                        </a:rPr>
                        <a:t>SzO</a:t>
                      </a:r>
                      <a:r>
                        <a:rPr lang="pl-PL" sz="1600" b="1" u="none" strike="noStrike" dirty="0">
                          <a:effectLst/>
                          <a:latin typeface="+mn-lt"/>
                        </a:rPr>
                        <a:t> w  liczbie studentów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0864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31.10.2022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43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2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31.10.2021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7459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1,35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3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31.10.2020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7759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1,43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3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4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31.10.2019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112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1,41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3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5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31.10.2018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1,44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3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6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31.10.2017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127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8945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1,42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37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>
                          <a:effectLst/>
                          <a:latin typeface="+mn-lt"/>
                        </a:rPr>
                        <a:t>7</a:t>
                      </a:r>
                      <a:endParaRPr lang="pl-PL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31.10.2016</a:t>
                      </a:r>
                      <a:endParaRPr lang="pl-PL" sz="1600" b="0" i="0" u="none" strike="noStrike" dirty="0">
                        <a:solidFill>
                          <a:srgbClr val="2C363A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146</a:t>
                      </a:r>
                      <a:endParaRPr lang="pl-PL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16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9358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u="none" strike="noStrike" dirty="0">
                          <a:effectLst/>
                          <a:latin typeface="+mn-lt"/>
                        </a:rPr>
                        <a:t>1,56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2010526"/>
              </p:ext>
            </p:extLst>
          </p:nvPr>
        </p:nvGraphicFramePr>
        <p:xfrm>
          <a:off x="713679" y="1828801"/>
          <a:ext cx="10894742" cy="49811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59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3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52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0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2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63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L. P.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odzaj niepełnosprawności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Rok akademicki / ilość zarejestrowanych orzeczeń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3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2016/2017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2017/2018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2018/2019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2019/2020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2020/2021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2021/2022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2022/2023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01-U – upośledzenie umysłowe;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02-P – choroby psychiczne;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03-L – zaburzenia głosu, mowy i choroby słuchu;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04-O – choroby narządu wzroku;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05-R – upośledzenie narządu ruchu;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06-E – epilepsja;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07-S – choroby układu oddechowego i krążenia;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08-T – choroby układu pokarmowego;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09-M – choroby układu moczowo-płciowego;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10-N – choroby neurologiczne;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0810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11-I – inne, w tym schorzenia: endokrynologiczne, metaboliczne, zaburzenia enzymatyczne, choroby zakaźne i odzwierzęce, zeszpecenia, choroby układu krwiotwórczego;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017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4B4B4B"/>
                          </a:solidFill>
                          <a:latin typeface="Arial"/>
                        </a:rPr>
                        <a:t>12-C – całościowe zaburzenia rozwojowe.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9601" name="pole tekstowe 1"/>
          <p:cNvSpPr txBox="1">
            <a:spLocks noChangeArrowheads="1"/>
          </p:cNvSpPr>
          <p:nvPr/>
        </p:nvSpPr>
        <p:spPr bwMode="auto">
          <a:xfrm>
            <a:off x="1384300" y="1041400"/>
            <a:ext cx="92297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2200"/>
              <a:t>Ilość zarejestrowanych orzeczeń o niepełnosprawności z podziałem na ich rodzaj w latach 2016 - 2022</a:t>
            </a:r>
          </a:p>
        </p:txBody>
      </p:sp>
      <p:sp>
        <p:nvSpPr>
          <p:cNvPr id="2" name="Prostokąt 1"/>
          <p:cNvSpPr/>
          <p:nvPr/>
        </p:nvSpPr>
        <p:spPr>
          <a:xfrm>
            <a:off x="8129847" y="2779580"/>
            <a:ext cx="3348474" cy="33963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 flipV="1">
            <a:off x="5508703" y="3692527"/>
            <a:ext cx="5969616" cy="339634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8129846" y="4275001"/>
            <a:ext cx="3348473" cy="33963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508703" y="5251218"/>
            <a:ext cx="5969616" cy="339634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>
          <a:xfrm>
            <a:off x="841375" y="679450"/>
            <a:ext cx="10515600" cy="1325563"/>
          </a:xfrm>
        </p:spPr>
        <p:txBody>
          <a:bodyPr/>
          <a:lstStyle/>
          <a:p>
            <a:pPr eaLnBrk="1" hangingPunct="1"/>
            <a:br>
              <a:rPr lang="pl-PL"/>
            </a:br>
            <a:r>
              <a:rPr lang="pl-PL"/>
              <a:t>Praktyki zawodowe</a:t>
            </a:r>
          </a:p>
        </p:txBody>
      </p:sp>
      <p:sp>
        <p:nvSpPr>
          <p:cNvPr id="17410" name="Symbol zastępczy zawartości 2"/>
          <p:cNvSpPr>
            <a:spLocks noGrp="1"/>
          </p:cNvSpPr>
          <p:nvPr>
            <p:ph idx="1"/>
          </p:nvPr>
        </p:nvSpPr>
        <p:spPr>
          <a:xfrm>
            <a:off x="841375" y="2005013"/>
            <a:ext cx="10515600" cy="4351337"/>
          </a:xfrm>
        </p:spPr>
        <p:txBody>
          <a:bodyPr/>
          <a:lstStyle/>
          <a:p>
            <a:pPr eaLnBrk="1" hangingPunct="1"/>
            <a:r>
              <a:rPr lang="pl-PL" dirty="0"/>
              <a:t>Studenci I stopnia, semestr 4 lub 6 w programach studiów, od 2 do 8 tygodni w zależności od wydziału i kierunku (możliwość realizacji w systemie podzielonym od 2 semestru)</a:t>
            </a:r>
          </a:p>
          <a:p>
            <a:pPr eaLnBrk="1" hangingPunct="1"/>
            <a:r>
              <a:rPr lang="pl-PL" dirty="0"/>
              <a:t>Pełnomocnicy na Wydziałach ds. Praktyk Studenckich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A79317-423D-4521-BDB7-28FE491DE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5402" y="1989629"/>
            <a:ext cx="9144000" cy="2387600"/>
          </a:xfrm>
        </p:spPr>
        <p:txBody>
          <a:bodyPr/>
          <a:lstStyle/>
          <a:p>
            <a:r>
              <a:rPr lang="pl-PL" sz="2800" dirty="0"/>
              <a:t>Liczba studentów I stopnia z orzeczeniem o niepełnosprawności w latach 2016-2022 - 4-52 osób, </a:t>
            </a:r>
            <a:br>
              <a:rPr lang="pl-PL" sz="2800" dirty="0"/>
            </a:br>
            <a:r>
              <a:rPr lang="pl-PL" sz="2800" dirty="0"/>
              <a:t>w tym skierowanych na praktyki zawodowe </a:t>
            </a:r>
            <a:br>
              <a:rPr lang="pl-PL" sz="2800" dirty="0"/>
            </a:br>
            <a:r>
              <a:rPr lang="pl-PL" sz="2800" dirty="0"/>
              <a:t>od 2 do 12 osób.</a:t>
            </a:r>
          </a:p>
        </p:txBody>
      </p:sp>
    </p:spTree>
    <p:extLst>
      <p:ext uri="{BB962C8B-B14F-4D97-AF65-F5344CB8AC3E}">
        <p14:creationId xmlns:p14="http://schemas.microsoft.com/office/powerpoint/2010/main" val="35127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>
          <a:xfrm>
            <a:off x="1174946" y="527051"/>
            <a:ext cx="10515600" cy="1325562"/>
          </a:xfrm>
        </p:spPr>
        <p:txBody>
          <a:bodyPr/>
          <a:lstStyle/>
          <a:p>
            <a:pPr eaLnBrk="1" hangingPunct="1"/>
            <a:br>
              <a:rPr lang="pl-PL" dirty="0"/>
            </a:br>
            <a:r>
              <a:rPr lang="pl-PL" dirty="0"/>
              <a:t>Miejsca realizacji praktyk zawodowych</a:t>
            </a:r>
          </a:p>
        </p:txBody>
      </p:sp>
      <p:sp>
        <p:nvSpPr>
          <p:cNvPr id="20482" name="Symbol zastępczy zawartości 2"/>
          <p:cNvSpPr>
            <a:spLocks noGrp="1"/>
          </p:cNvSpPr>
          <p:nvPr>
            <p:ph idx="1"/>
          </p:nvPr>
        </p:nvSpPr>
        <p:spPr>
          <a:xfrm>
            <a:off x="841375" y="2005013"/>
            <a:ext cx="10515600" cy="4351337"/>
          </a:xfrm>
        </p:spPr>
        <p:txBody>
          <a:bodyPr/>
          <a:lstStyle/>
          <a:p>
            <a:pPr eaLnBrk="1" hangingPunct="1"/>
            <a:endParaRPr lang="pl-PL"/>
          </a:p>
          <a:p>
            <a:pPr eaLnBrk="1" hangingPunct="1"/>
            <a:endParaRPr lang="pl-PL"/>
          </a:p>
        </p:txBody>
      </p:sp>
      <p:sp>
        <p:nvSpPr>
          <p:cNvPr id="5" name="Symbol zastępczy zawartości 2">
            <a:extLst/>
          </p:cNvPr>
          <p:cNvSpPr txBox="1">
            <a:spLocks/>
          </p:cNvSpPr>
          <p:nvPr/>
        </p:nvSpPr>
        <p:spPr>
          <a:xfrm>
            <a:off x="1040909" y="1852613"/>
            <a:ext cx="10515600" cy="43513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Gospodarstwa rolne, w tym też specjalistyczne (np. szkółki) własne, rodziców i inny rodzaj własności 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dirty="0"/>
              <a:t>Zakłady przemysłu spożywczego lub pokrewne 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dirty="0"/>
              <a:t>Publiczne jednostki pracujące na rzecz rolnictwa np. </a:t>
            </a:r>
            <a:r>
              <a:rPr lang="pl-PL" dirty="0" err="1"/>
              <a:t>ARMiR</a:t>
            </a:r>
            <a:r>
              <a:rPr lang="pl-PL" dirty="0"/>
              <a:t>, banki, parki narodowe, </a:t>
            </a:r>
            <a:r>
              <a:rPr lang="pl-PL" dirty="0" err="1"/>
              <a:t>PIORiN</a:t>
            </a:r>
            <a:r>
              <a:rPr lang="pl-PL" dirty="0"/>
              <a:t>, MPO, biura geodezji, oczyszczalnie ścieków, nadleśnictwa, urzędy gmin i miast 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dirty="0"/>
              <a:t>Jednostki uczelniane np. stacje doświadczalne, laboratoria</a:t>
            </a:r>
          </a:p>
          <a:p>
            <a:pPr fontAlgn="auto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910</Words>
  <Application>Microsoft Office PowerPoint</Application>
  <PresentationFormat>Panoramiczny</PresentationFormat>
  <Paragraphs>239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Organizacja praktyk zawodowych z uwzględnieniem szczególnych potrzeb ich uczestników</vt:lpstr>
      <vt:lpstr>Uniwersytet Rolniczy im. H. Kołłątaja w Krakowie</vt:lpstr>
      <vt:lpstr>W chwili obecnej w Uniwersytecie Rolniczym istnieje 32 kierunki.  Na kierunku może być jedna lub kilka specjalności studiów.  W sumie w całej Uczelni funkcjonują 62 specjalności  (łącznie I i II stopień, w 42 na I stopniu i 20 na II stopniu).</vt:lpstr>
      <vt:lpstr> Struktura pomocy studentom z ON</vt:lpstr>
      <vt:lpstr>Liczba studentów z uwzględnieniem stopnia niepełnosprawności w latach 2016 - 2022</vt:lpstr>
      <vt:lpstr>Prezentacja programu PowerPoint</vt:lpstr>
      <vt:lpstr> Praktyki zawodowe</vt:lpstr>
      <vt:lpstr>Liczba studentów I stopnia z orzeczeniem o niepełnosprawności w latach 2016-2022 - 4-52 osób,  w tym skierowanych na praktyki zawodowe  od 2 do 12 osób.</vt:lpstr>
      <vt:lpstr> Miejsca realizacji praktyk zawodowych</vt:lpstr>
      <vt:lpstr> Etapy procesu kwalifikacji na praktykę zawodową</vt:lpstr>
      <vt:lpstr> Studium przypadku: </vt:lpstr>
      <vt:lpstr> Problemy z realizacją praktyk</vt:lpstr>
      <vt:lpstr> Obecne perspektywy zmian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Laszczak</dc:creator>
  <cp:lastModifiedBy>dr hab. inż. Joanna Puła, prof. URK</cp:lastModifiedBy>
  <cp:revision>21</cp:revision>
  <dcterms:created xsi:type="dcterms:W3CDTF">2022-10-06T07:39:57Z</dcterms:created>
  <dcterms:modified xsi:type="dcterms:W3CDTF">2022-12-06T05:46:32Z</dcterms:modified>
</cp:coreProperties>
</file>