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7" r:id="rId10"/>
    <p:sldId id="264" r:id="rId11"/>
    <p:sldId id="268" r:id="rId12"/>
    <p:sldId id="265" r:id="rId13"/>
    <p:sldId id="257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84DD200-D889-093F-BCB6-0CB8717A67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12B8E7-3FFC-9D08-1904-6522918DC5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6C6D4-2F72-4D3B-BAB0-386606736C8D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8C6B5-E22E-6C3A-D098-BBE955F83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EF8A20-236A-7F18-1A2D-5F20A634C7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C109-7E62-4748-913C-4E20A9335E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9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740-D921-018E-88E1-F125C1A44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9F0654-83D4-EA0E-BECB-102C7911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B09E99-4FCD-6799-9DC9-699B219F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1F9CA7-D715-D086-C15F-5C0701F2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4402-867B-F256-F688-D01FFAF5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455D5-A584-4C82-C1EB-2BEE81D8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F2E449-95CB-1281-8470-961F8C2E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784BE9-C4E3-DB85-764E-DA4084F1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902B6-590F-0B1F-C380-48214B9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1D371-E71F-0CD6-EB09-C9B7D72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5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C2BA0A-C3EA-4423-610F-15C5528F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040096-7E02-ACF5-734E-BF5AE5B19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7ABCA9-F41B-03F3-4369-54698E4A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10B31-436A-747B-7091-C35CFD4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007B24-1DE5-4C33-92DD-2FFA667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E460-8A55-2F11-CBEB-B263D138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00A48-406E-420C-F675-AE98237C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A10DF3-459C-9C02-80B9-6F2F47FF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A9BFB4-3466-C0D5-41BA-FB95292B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A26DE-08D2-9505-B5CC-CC971B5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45872-1ACF-4FC2-B61F-607CBB3A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12B3FB-ABE6-7E7B-981E-8A197FE7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DE0745-FD6B-D013-950C-022DDF03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59E2C-1C18-B206-8BC7-2BA439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59E33D-66B5-1E08-F96D-25B9B1E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8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60972-273F-7A58-B124-C6F2E73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BD60F-872C-E327-471F-095DD5291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E8CD3-8D03-0BB6-1499-95BDC09B7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84C2AE-7618-43E9-5FE2-D94EE59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CBFA8D-6107-9D88-53F8-9E823687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5F67-C303-4746-93EF-AF2AC269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8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14378-2CE3-DEAE-6D2B-B5181A9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63383-A808-B4FF-E52D-AB7A481D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75FB5-14C9-D22C-CCF8-3D82D9E5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BFC1C5-B4DA-50CC-B4DA-F0FDFB3A8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98C76A-6E92-E6A3-CE62-50A9A5FC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2CEDD3F-34DF-4DE4-2264-9EF37B32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466189-E38F-0FBF-BBB9-6253F3E0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337750F-E410-F8B3-8212-4A511110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09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81B0-4482-A1EC-0DC6-C804E842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D8D2130-5D28-466F-A005-25D361B2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7F83E8-6370-D3FD-8E5E-B1A68510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456D3-160D-F50F-8377-9473C20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6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898AD5-BE1A-B69A-09D1-364086D6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F3DF51-D041-3F5E-098A-153A28C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87B0AF-94AC-DC1C-4893-BE26661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1C250-8452-75A2-3217-8CD07D9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10FB-A431-F3A4-ECD8-7F9139EB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25E53A-23B7-9DCA-FF3F-85B018E60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3C668E-25C9-CC81-DE1B-37B1DF0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5ED601-4B41-1194-5560-666234D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DEE59-E3AF-D926-967D-BC4ED560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99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C1826-DBA9-1015-F45F-C728C29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86F852-252E-CCD5-B471-4B4F996F5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7D9560-593F-DF66-C2C3-6C796774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CE512A-DA33-39C6-4CE7-3C4D22B9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A24596-3295-5C53-8FC9-7314AD0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50D917-CEA3-983B-AC33-E0C34759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33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D77DAA-38F3-BA3C-0583-703FECCB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0ED855-30D7-3EB4-E66F-B6494647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60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EE94-E1C8-A463-BE98-2FE0B619F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C197-3CDA-4DE8-B3D2-7902A8A17F85}" type="datetimeFigureOut">
              <a:rPr lang="pl-PL" smtClean="0"/>
              <a:pPr/>
              <a:t>02.12.2022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9A231-B8A9-3AA6-0940-F709AA86B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D590E3-4D38-605C-5FD6-DE03FE26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8F14-AE8B-47BA-B312-D14E5D4BC03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C2A5E54-DF93-1F81-0C34-6D9C6C2A385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0" t="15094" r="55276" b="16336"/>
          <a:stretch>
            <a:fillRect/>
          </a:stretch>
        </p:blipFill>
        <p:spPr bwMode="auto">
          <a:xfrm>
            <a:off x="4038600" y="0"/>
            <a:ext cx="1699260" cy="1082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F1F2134A-F920-EA81-4045-D4BC9E4467B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8" t="30643" r="10570" b="19687"/>
          <a:stretch>
            <a:fillRect/>
          </a:stretch>
        </p:blipFill>
        <p:spPr bwMode="auto">
          <a:xfrm>
            <a:off x="5821680" y="84400"/>
            <a:ext cx="2788920" cy="10134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8FE75AB-86FF-52F1-0504-FD7F08E24059}"/>
              </a:ext>
            </a:extLst>
          </p:cNvPr>
          <p:cNvSpPr txBox="1"/>
          <p:nvPr userDrawn="1"/>
        </p:nvSpPr>
        <p:spPr>
          <a:xfrm>
            <a:off x="2083202" y="6266704"/>
            <a:ext cx="771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spc="300" dirty="0">
                <a:solidFill>
                  <a:srgbClr val="002060"/>
                </a:solidFill>
              </a:rPr>
              <a:t>XVI</a:t>
            </a:r>
            <a:r>
              <a:rPr lang="pl-PL" sz="2000" b="1" spc="300" baseline="0" dirty="0">
                <a:solidFill>
                  <a:srgbClr val="002060"/>
                </a:solidFill>
              </a:rPr>
              <a:t> KONFERENCJA PEŁNO(S)PRAWNY STUDENT</a:t>
            </a:r>
            <a:endParaRPr lang="pl-PL" sz="2000" b="1" spc="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r@mops.krakow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@mops.krakow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E6620-0674-A126-C386-A29744179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5085"/>
            <a:ext cx="9144000" cy="30878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Wojciech Święch</a:t>
            </a:r>
            <a:br>
              <a:rPr lang="pl-PL" sz="4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Dział Wsparcia Osób Niepełnosprawnych Miejskiego Ośrodka Pomocy Społecznej w Krakowie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013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50"/>
            <a:ext cx="10515600" cy="98459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606378"/>
            <a:ext cx="10515600" cy="47499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4. Pomoc w Module II w formie dodatku na pokrycie kosztów kształcenia, ma charakter progresywny i motywacyjny. Wysokość dodatku dla każdego wnioskodawcy jest uzależniona od jego postępów w nauce i wynosi: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1) do 50% wyliczonej dla wnioskodawcy maksymalnej kwoty dodatku – w przypadku pobierania nauki na pierwszym roku nauki co do zasady w ramach form edukacji na poziomie wyższym;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2) do 75% wyliczonej dla wnioskodawcy maksymalnej kwoty dodatku – w przypadku pobierania nauki na kolejnym, drugim roku edukacji w ramach wszystkich form edukacji na poziomie wyższym;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2E101F-6CB6-76A2-FB86-F79F1031B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7DBE1C-6900-8DF3-5FC1-22BD4B7C8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3) do 100% wyliczonej dla wnioskodawcy maksymalnej kwoty dodatku –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w przypadku pobierania nauki w kolejnych latach (od trzeciego roku) danej formy edukacji na poziomie wyższym;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4) studenci studiów II stopnia i doktoranci szkół doktorskich oraz uczestnicy studiów doktoranckich mogą otrzymywać dodatek w kwocie maksymalnej na każdym etapie nauki.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091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768226"/>
            <a:ext cx="10515600" cy="98459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606378"/>
            <a:ext cx="10515600" cy="4749972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VI. Przyznana pomoc w ramach Modułu II nie może być przeznaczona na: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1. pożyczki i spłaty rat oraz odsetek;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2. koszty poniesione na przygotowanie wniosku;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3. opłaty związane z realizacją umowy zawartej pomiędzy Realizatorem programu z wnioskodawcą;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4. koszty nieudokumentowane – w przypadku opłaty za naukę (czesne) lub opłaty za przeprowadzenie przewodu doktorskiego.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35F1-8ED2-D1FE-F8F6-2CBB7DD6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6864"/>
            <a:ext cx="10515600" cy="1325563"/>
          </a:xfrm>
        </p:spPr>
        <p:txBody>
          <a:bodyPr/>
          <a:lstStyle/>
          <a:p>
            <a:pPr algn="ctr"/>
            <a:r>
              <a:rPr lang="pl-PL" dirty="0"/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3C2-3920-C5D7-1DDF-766B2B133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2" y="2499603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Wojciech Święch</a:t>
            </a:r>
          </a:p>
          <a:p>
            <a:pPr marL="0" indent="0" algn="ctr">
              <a:buNone/>
            </a:pPr>
            <a:r>
              <a:rPr lang="pl-PL" b="1" dirty="0"/>
              <a:t>Dział Wsparcia Osób Niepełnosprawnych Miejskiego Ośrodka Pomocy Społecznej w Krakowie</a:t>
            </a:r>
          </a:p>
          <a:p>
            <a:pPr marL="0" indent="0" algn="ctr">
              <a:buNone/>
            </a:pPr>
            <a:r>
              <a:rPr lang="pl-PL" b="1" dirty="0"/>
              <a:t>E-mail: </a:t>
            </a:r>
            <a:r>
              <a:rPr lang="pl-PL" b="1" dirty="0" err="1">
                <a:hlinkClick r:id="rId2"/>
              </a:rPr>
              <a:t>dr@mops.krakow.pl</a:t>
            </a: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Tel. 660-660-838</a:t>
            </a: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537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830371"/>
            <a:ext cx="10515600" cy="98459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sz="3200" b="1" dirty="0"/>
              <a:t> </a:t>
            </a:r>
            <a:endParaRPr lang="pl-PL" sz="3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606378"/>
            <a:ext cx="10515600" cy="4749972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sz="2000" b="1" dirty="0"/>
              <a:t>Pomoc w uzyskaniu wykształcenia na poziomie wyższym w ramach Modułu II pilotażowego programu „Aktywny samorząd” dla osób z </a:t>
            </a:r>
            <a:r>
              <a:rPr lang="pl-PL" sz="2000" b="1" dirty="0" err="1"/>
              <a:t>niepełnosprawnościami</a:t>
            </a:r>
            <a:r>
              <a:rPr lang="pl-PL" sz="2000" b="1" dirty="0"/>
              <a:t> zamieszkałych na terenie Gminy Miejskiej Kraków.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Dział Wsparcia Osób Niepełnosprawnych Miejskiego Ośrodka Pomocy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Społecznej w Krakowie, ul. Józefińska 14 tel. 12 616-54-03, 12 616-54-05, 12 616-54-09, 660 </a:t>
            </a:r>
            <a:r>
              <a:rPr lang="pl-PL" sz="2000" dirty="0" err="1"/>
              <a:t>660</a:t>
            </a:r>
            <a:r>
              <a:rPr lang="pl-PL" sz="2000" dirty="0"/>
              <a:t> 838, 887 203 025, e-mail: </a:t>
            </a:r>
            <a:r>
              <a:rPr lang="pl-PL" sz="2000" dirty="0" err="1">
                <a:hlinkClick r:id="rId2"/>
              </a:rPr>
              <a:t>dr@mops.krakow.pl</a:t>
            </a:r>
            <a:endParaRPr lang="pl-PL" sz="2000" dirty="0"/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Nabór wniosków prowadzony jest elektronicznie (co do zasady od 1 do 31 marca oraz od 1 sierpnia do 10 października danego roku) pod adresem https://sow.pfron.org.pl/ za pośrednictwem Systemu Obsługi Wsparcia (SOW).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03523"/>
            <a:ext cx="10515600" cy="98459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988117"/>
            <a:ext cx="10515600" cy="4749972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sz="2000" b="1" dirty="0"/>
              <a:t>1. Podstawa prawna.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1) art. 47 ust. 1 </a:t>
            </a:r>
            <a:r>
              <a:rPr lang="pl-PL" sz="2000" dirty="0" err="1"/>
              <a:t>pkt</a:t>
            </a:r>
            <a:r>
              <a:rPr lang="pl-PL" sz="2000" dirty="0"/>
              <a:t> 4 ustawy z dnia 27 sierpnia 1997 r. o rehabilitacji zawodowej i społecznej  oraz zatrudnianiu osób niepełnosprawnych (</a:t>
            </a:r>
            <a:r>
              <a:rPr lang="pl-PL" sz="2000" dirty="0" err="1"/>
              <a:t>t.j</a:t>
            </a:r>
            <a:r>
              <a:rPr lang="pl-PL" sz="2000" dirty="0"/>
              <a:t>. </a:t>
            </a:r>
            <a:r>
              <a:rPr lang="pl-PL" sz="2000" dirty="0" err="1"/>
              <a:t>Dz.U</a:t>
            </a:r>
            <a:r>
              <a:rPr lang="pl-PL" sz="2000" dirty="0"/>
              <a:t>. z 2021 r., poz. 573, ze zm.),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2) rozporządzenie Ministra Pracy i Polityki Społecznej z dnia 25 czerwca 2002 roku w sprawie określenia rodzajów zadań powiatu, które mogą być finansowane ze środków Państwowego Funduszu Rehabilitacji Osób Niepełnosprawnych (t. j. Dz. U. 2015 poz. 926).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9349"/>
            <a:ext cx="10515600" cy="98459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96" y="1606378"/>
            <a:ext cx="11310151" cy="3809001"/>
          </a:xfrm>
        </p:spPr>
        <p:txBody>
          <a:bodyPr>
            <a:no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sz="1800" b="1" dirty="0"/>
              <a:t>2. Informacje dodatkowe.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1800" u="sng" dirty="0"/>
              <a:t>I. Formy i zakres pomocy udzielanej w programie w Module II: dofinansowanie lub refundacja kosztów uzyskania wykształcenia na poziomie wyższym: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1800" dirty="0"/>
              <a:t>1. opłata za naukę (czesne);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1800" dirty="0"/>
              <a:t>2. dodatek na pokrycie kosztów kształcenia (nie podlega rozliczeniu);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1800" dirty="0"/>
              <a:t>3. dodatek na uiszczenie opłaty za przeprowadzenie przewodu doktorskiego – w przypadku osób, które mają wszczęty przewód doktorski, a nie są uczestnikami studiów doktoranckich lub doktorantami szkoły doktorskiej.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1800" dirty="0"/>
              <a:t>Refundacja może dotyczyć kosztów opłaty za naukę (czesnego) niezależnie od daty ich poniesienia pod warunkiem posiadania przez Realizatora programu wystarczających środków PFRON.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50"/>
            <a:ext cx="10515600" cy="98459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606378"/>
            <a:ext cx="10515600" cy="4749972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sz="2000" u="sng" dirty="0"/>
              <a:t>II. Warunki uczestnictwa osoby niepełnosprawnej w programie w Module II: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1, znaczny lub umiarkowany stopień niepełnosprawności;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2. nauka w szkole wyższej lub szkole policealnej lub kolegium lub przewód doktorski otwarty poza studiami doktoranckimi.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u="sng" dirty="0"/>
              <a:t>III. Warunki wykluczające uczestnictwo osoby niepełnosprawnej w programie w Module II: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1. wymagalne zobowiązania wobec PFRON lub wobec Realizatora programu;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sz="2000" dirty="0"/>
              <a:t>2. przerwa w nauce.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50"/>
            <a:ext cx="10515600" cy="98459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606378"/>
            <a:ext cx="10515600" cy="47499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u="sng" dirty="0"/>
              <a:t>IV. Dodatkowe kryteria udzielania pomocy w ramach Modułu II: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1. co do zasady każdy wnioskodawca może uzyskać pomoc ze środków Państwowego Funduszu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Rehabilitacji Osób Niepełnosprawnych łącznie maksymalnie w ramach 20 (dwudziestu) semestrów/półroczy różnych form kształcenia na poziomie wyższym - warunek ten dotyczy także wsparcia udzielonego w ramach programów PFRON: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1) „STUDENT - kształcenie ustawiczne osób niepełnosprawnych”;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2) „STUDENT II – kształcenie ustawiczne osób niepełnosprawnych”,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z uwzględnieniem ust. 2;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F72023-13E7-F577-8D12-A868AD2DF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FCD25C-F96D-C0F2-3451-614BB06E6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2. wnioskodawcy, którzy do dnia złożenia wniosku uzyskali pomoc ze środków PFRON w ramach większej liczby semestrów/półroczy, niż wskazana w ust. 1, mogą uzyskać pomoc w ramach programu – do czasu ukończenia rozpoczętych form kształcenia na poziomie wyższym, jeśli są one realizowane zgodnie z planem/programem studiów i zostały rozpoczęte, gdy limit, o którym mowa w ust. 1 nie został przekroczony;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3.  limit, o którym mowa w pkt 1, nie dotyczy osób ubiegających się o dofinansowanie kosztów nauki w ramach szkół doktorskich, studiów III stopnia, a także osób zamierzających otworzyć przewód doktorski poza studiami doktoranckimi (III stopnia).</a:t>
            </a:r>
          </a:p>
        </p:txBody>
      </p:sp>
    </p:spTree>
    <p:extLst>
      <p:ext uri="{BB962C8B-B14F-4D97-AF65-F5344CB8AC3E}">
        <p14:creationId xmlns:p14="http://schemas.microsoft.com/office/powerpoint/2010/main" val="1273265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50"/>
            <a:ext cx="10515600" cy="98459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606378"/>
            <a:ext cx="10515600" cy="47499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u="sng" dirty="0"/>
              <a:t>V. W ramach Modułu II mogą zostać dofinansowane następujące koszty semestru/półrocza nauki: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1. opłata za naukę (czesne) – równowartość kosztów czesnego niezależnie od daty poniesienia kosztów (dodatkowo z koniecznością uiszczenia wkładu własnego minimum 15% wartości czesnego w przypadku osób zatrudnionych), przy czym dofinansowanie powyżej kwoty określonej w „Kierunkach działań" na dany rok kalendarzowy jest możliwe wyłącznie w przypadku, gdy wysokość przeciętnego miesięcznego dochodu wnioskodawcy nie przekracza kwoty określonej w ww. dokumencie na osobę - albo w przypadku przekroczenia - po uzyskaniu zgody Pełnomocników Zarządu w Biurze;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94B-B230-A03A-00F9-9FD4DDEC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accent1">
                    <a:lumMod val="50000"/>
                  </a:schemeClr>
                </a:solidFill>
              </a:rPr>
              <a:t>Aktywny samorząd – Moduł II</a:t>
            </a:r>
            <a:r>
              <a:rPr lang="pl-PL" b="1" dirty="0"/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FBA6A9-4470-CABE-463D-E87D0FB45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2. dodatek na uiszczenie opłaty za przeprowadzenie przewodu doktorskiego do kwoty określonej w „Kierunkach działań" na dany rok kalendarzowy; przysługuje wyłącznie osobom, które mają wszczęty przewód doktorski, a nie są doktorantami szkoły doktorskiej lub uczestnikami studiów doktoranckich;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pl-PL" dirty="0"/>
              <a:t>3. dodatek na pokrycie kosztów kształcenia, który może być również zwiększony (zwiększenie nie jest obligatoryjne), gdy wnioskodawca ponosi dodatkowe koszty kształcenia określone „Kierunkach działań" na dany rok kalendarzowy.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685152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1081</Words>
  <Application>Microsoft Office PowerPoint</Application>
  <PresentationFormat>Panoramiczny</PresentationFormat>
  <Paragraphs>59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Motyw pakietu Office</vt:lpstr>
      <vt:lpstr>Wojciech Święch Dział Wsparcia Osób Niepełnosprawnych Miejskiego Ośrodka Pomocy Społecznej w Krakowie</vt:lpstr>
      <vt:lpstr>Aktywny samorząd – Moduł II </vt:lpstr>
      <vt:lpstr>Aktywny samorząd – Moduł II </vt:lpstr>
      <vt:lpstr>Aktywny samorząd – Moduł II </vt:lpstr>
      <vt:lpstr>Aktywny samorząd – Moduł II </vt:lpstr>
      <vt:lpstr>Aktywny samorząd – Moduł II </vt:lpstr>
      <vt:lpstr>Aktywny samorząd – Moduł II </vt:lpstr>
      <vt:lpstr>Aktywny samorząd – Moduł II </vt:lpstr>
      <vt:lpstr>Aktywny samorząd – Moduł II </vt:lpstr>
      <vt:lpstr>Aktywny samorząd – Moduł II </vt:lpstr>
      <vt:lpstr>Aktywny samorząd – Moduł II </vt:lpstr>
      <vt:lpstr>Aktywny samorząd – Moduł II 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Laszczak</dc:creator>
  <cp:lastModifiedBy>Joanna Laszczak</cp:lastModifiedBy>
  <cp:revision>14</cp:revision>
  <dcterms:created xsi:type="dcterms:W3CDTF">2022-10-06T07:39:57Z</dcterms:created>
  <dcterms:modified xsi:type="dcterms:W3CDTF">2022-12-02T13:38:28Z</dcterms:modified>
</cp:coreProperties>
</file>