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4" r:id="rId3"/>
    <p:sldId id="265" r:id="rId4"/>
    <p:sldId id="275" r:id="rId5"/>
    <p:sldId id="274" r:id="rId6"/>
    <p:sldId id="262" r:id="rId7"/>
    <p:sldId id="276" r:id="rId8"/>
    <p:sldId id="263" r:id="rId9"/>
    <p:sldId id="277" r:id="rId10"/>
    <p:sldId id="272" r:id="rId11"/>
    <p:sldId id="273" r:id="rId12"/>
    <p:sldId id="278" r:id="rId13"/>
    <p:sldId id="279" r:id="rId14"/>
    <p:sldId id="257" r:id="rId15"/>
    <p:sldId id="289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67" y="58"/>
      </p:cViewPr>
      <p:guideLst/>
    </p:cSldViewPr>
  </p:slideViewPr>
  <p:outlineViewPr>
    <p:cViewPr>
      <p:scale>
        <a:sx n="33" d="100"/>
        <a:sy n="33" d="100"/>
      </p:scale>
      <p:origin x="0" y="-13795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A84DD200-D889-093F-BCB6-0CB8717A67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A12B8E7-3FFC-9D08-1904-6522918DC5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6C6D4-2F72-4D3B-BAB0-386606736C8D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C78C6B5-E22E-6C3A-D098-BBE955F83E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6EF8A20-236A-7F18-1A2D-5F20A634C7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1C109-7E62-4748-913C-4E20A9335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954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AAB23-B038-4A0B-802A-53F3909EDFD9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0967-0064-4317-90F1-F4244520B3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316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0967-0064-4317-90F1-F4244520B36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4496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0967-0064-4317-90F1-F4244520B36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8902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0967-0064-4317-90F1-F4244520B36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442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0967-0064-4317-90F1-F4244520B36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4487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0967-0064-4317-90F1-F4244520B36F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1914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0967-0064-4317-90F1-F4244520B36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3285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0967-0064-4317-90F1-F4244520B36F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5705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0967-0064-4317-90F1-F4244520B36F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5015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55740-D921-018E-88E1-F125C1A44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9F0654-83D4-EA0E-BECB-102C79114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B09E99-4FCD-6799-9DC9-699B219F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1F9CA7-D715-D086-C15F-5C0701F2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EB4402-867B-F256-F688-D01FFAF5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79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455D5-A584-4C82-C1EB-2BEE81D8B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F2E449-95CB-1281-8470-961F8C2E2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784BE9-C4E3-DB85-764E-DA4084F1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4902B6-590F-0B1F-C380-48214B96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71D371-E71F-0CD6-EB09-C9B7D728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25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DC2BA0A-C3EA-4423-610F-15C5528FC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C040096-7E02-ACF5-734E-BF5AE5B19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7ABCA9-F41B-03F3-4369-54698E4A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E10B31-436A-747B-7091-C35CFD4C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5007B24-1DE5-4C33-92DD-2FFA667F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24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E9E460-8A55-2F11-CBEB-B263D138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79449"/>
            <a:ext cx="1051560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00A48-406E-420C-F675-AE98237CE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005012"/>
            <a:ext cx="10515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A10DF3-459C-9C02-80B9-6F2F47FF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A9BFB4-3466-C0D5-41BA-FB95292B3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8A26DE-08D2-9505-B5CC-CC971B51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7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D45872-1ACF-4FC2-B61F-607CBB3A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12B3FB-ABE6-7E7B-981E-8A197FE7C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DE0745-FD6B-D013-950C-022DDF03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D59E2C-1C18-B206-8BC7-2BA439FD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59E33D-66B5-1E08-F96D-25B9B1EC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87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360972-273F-7A58-B124-C6F2E730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6BD60F-872C-E327-471F-095DD5291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A5E8CD3-8D03-0BB6-1499-95BDC09B7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084C2AE-7618-43E9-5FE2-D94EE59F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8CBFA8D-6107-9D88-53F8-9E8236876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E5F67-C303-4746-93EF-AF2AC269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908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014378-2CE3-DEAE-6D2B-B5181A95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163383-A808-B4FF-E52D-AB7A481DF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975FB5-14C9-D22C-CCF8-3D82D9E50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DBFC1C5-B4DA-50CC-B4DA-F0FDFB3A8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98C76A-6E92-E6A3-CE62-50A9A5FCE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2CEDD3F-34DF-4DE4-2264-9EF37B32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466189-E38F-0FBF-BBB9-6253F3E0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337750F-E410-F8B3-8212-4A511110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09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281B0-4482-A1EC-0DC6-C804E842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D8D2130-5D28-466F-A005-25D361B2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C7F83E8-6370-D3FD-8E5E-B1A68510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0456D3-160D-F50F-8377-9473C204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66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7898AD5-BE1A-B69A-09D1-364086D6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F3DF51-D041-3F5E-098A-153A28CB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87B0AF-94AC-DC1C-4893-BE266615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3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1C250-8452-75A2-3217-8CD07D92D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7B10FB-A431-F3A4-ECD8-7F9139EBA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B25E53A-23B7-9DCA-FF3F-85B018E60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B3C668E-25C9-CC81-DE1B-37B1DF0A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5ED601-4B41-1194-5560-666234DE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CDEE59-E3AF-D926-967D-BC4ED560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99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1C1826-DBA9-1015-F45F-C728C295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386F852-252E-CCD5-B471-4B4F996F5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7D9560-593F-DF66-C2C3-6C7967740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CE512A-DA33-39C6-4CE7-3C4D22B9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A24596-3295-5C53-8FC9-7314AD0CE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150D917-CEA3-983B-AC33-E0C34759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33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4D77DAA-38F3-BA3C-0583-703FECCB4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11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0ED855-30D7-3EB4-E66F-B64946475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601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B6EE94-E1C8-A463-BE98-2FE0B619F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B9A231-B8A9-3AA6-0940-F709AA86B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D590E3-4D38-605C-5FD6-DE03FE263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C2A5E54-DF93-1F81-0C34-6D9C6C2A385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0" t="15094" r="55276" b="16336"/>
          <a:stretch>
            <a:fillRect/>
          </a:stretch>
        </p:blipFill>
        <p:spPr bwMode="auto">
          <a:xfrm>
            <a:off x="4038600" y="0"/>
            <a:ext cx="1699260" cy="1082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F1F2134A-F920-EA81-4045-D4BC9E4467B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8" t="30643" r="10570" b="19687"/>
          <a:stretch>
            <a:fillRect/>
          </a:stretch>
        </p:blipFill>
        <p:spPr bwMode="auto">
          <a:xfrm>
            <a:off x="5821680" y="84400"/>
            <a:ext cx="2788920" cy="10134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8FE75AB-86FF-52F1-0504-FD7F08E24059}"/>
              </a:ext>
            </a:extLst>
          </p:cNvPr>
          <p:cNvSpPr txBox="1"/>
          <p:nvPr userDrawn="1"/>
        </p:nvSpPr>
        <p:spPr>
          <a:xfrm>
            <a:off x="2083202" y="6266704"/>
            <a:ext cx="7712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spc="300" dirty="0">
                <a:solidFill>
                  <a:srgbClr val="002060"/>
                </a:solidFill>
              </a:rPr>
              <a:t>XVI</a:t>
            </a:r>
            <a:r>
              <a:rPr lang="pl-PL" sz="2000" b="1" spc="300" baseline="0" dirty="0">
                <a:solidFill>
                  <a:srgbClr val="002060"/>
                </a:solidFill>
              </a:rPr>
              <a:t> KONFERENCJA PEŁNO(S)PRAWNY STUDENT</a:t>
            </a:r>
            <a:endParaRPr lang="pl-PL" sz="2000" b="1" spc="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7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do@mops.krakow.p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1E6620-0674-A126-C386-A29744179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87791"/>
            <a:ext cx="9144000" cy="10194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4400" b="1" dirty="0"/>
              <a:t>Wsparcie osób z niepełnosprawnościami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412FA2-136D-BBD2-A92D-11D3B38F0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69704"/>
            <a:ext cx="9144000" cy="1655762"/>
          </a:xfrm>
        </p:spPr>
        <p:txBody>
          <a:bodyPr>
            <a:normAutofit/>
          </a:bodyPr>
          <a:lstStyle/>
          <a:p>
            <a:r>
              <a:rPr lang="pl-PL" sz="2000" dirty="0"/>
              <a:t>Małgorzata Dróżdż</a:t>
            </a:r>
          </a:p>
          <a:p>
            <a:r>
              <a:rPr lang="pl-PL" sz="2000" dirty="0"/>
              <a:t>Miejski Ośrodek Pomocy Społecznej w Krakowie</a:t>
            </a:r>
          </a:p>
        </p:txBody>
      </p:sp>
    </p:spTree>
    <p:extLst>
      <p:ext uri="{BB962C8B-B14F-4D97-AF65-F5344CB8AC3E}">
        <p14:creationId xmlns:p14="http://schemas.microsoft.com/office/powerpoint/2010/main" val="940131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800747"/>
            <a:ext cx="10515600" cy="1325563"/>
          </a:xfrm>
        </p:spPr>
        <p:txBody>
          <a:bodyPr>
            <a:normAutofit/>
          </a:bodyPr>
          <a:lstStyle/>
          <a:p>
            <a:r>
              <a:rPr lang="pl-PL" sz="2800" b="1" dirty="0"/>
              <a:t>Asystent osobisty osoby niepełnosprawnej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84639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000" dirty="0"/>
              <a:t>Lista obowiązków asystenta osobistego osoby niepełnosprawnej jest elastyczna – stanowi bardziej wskazanie dziedzin, w których asystent może świadczyć wsparcie. Wśród nich znajdują się, m.in.:</a:t>
            </a:r>
          </a:p>
          <a:p>
            <a:pPr lvl="1"/>
            <a:r>
              <a:rPr lang="pl-PL" sz="2000" dirty="0"/>
              <a:t>pomoc w załatwianiu spraw urzędowych,</a:t>
            </a:r>
          </a:p>
          <a:p>
            <a:pPr lvl="1"/>
            <a:r>
              <a:rPr lang="pl-PL" sz="2000" dirty="0"/>
              <a:t>pomoc w poruszaniu się w przestrzeni publicznej,</a:t>
            </a:r>
          </a:p>
          <a:p>
            <a:pPr lvl="1"/>
            <a:r>
              <a:rPr lang="pl-PL" sz="2000" dirty="0"/>
              <a:t>aktywizacja społeczna – udział w wydarzeniach kulturalnych, sportowych, społecznych, rozrywkowych. </a:t>
            </a:r>
          </a:p>
          <a:p>
            <a:pPr lvl="1"/>
            <a:r>
              <a:rPr lang="pl-PL" sz="2000" dirty="0"/>
              <a:t>wspólne spędzanie wolnego czasu, rozwijanie zainteresowań,</a:t>
            </a:r>
          </a:p>
          <a:p>
            <a:pPr lvl="1"/>
            <a:r>
              <a:rPr lang="pl-PL" sz="2000" dirty="0"/>
              <a:t>pomoc w codziennych czynnościach, np. w zakupach.</a:t>
            </a:r>
          </a:p>
        </p:txBody>
      </p:sp>
    </p:spTree>
    <p:extLst>
      <p:ext uri="{BB962C8B-B14F-4D97-AF65-F5344CB8AC3E}">
        <p14:creationId xmlns:p14="http://schemas.microsoft.com/office/powerpoint/2010/main" val="1244210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/>
              <a:t>Asystent osobisty osoby niepełnosprawnej (5)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82721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pl-PL" sz="2200" dirty="0"/>
              <a:t>W przypadku osób studiujących, asystenci pomogą na przykład w:</a:t>
            </a:r>
          </a:p>
          <a:p>
            <a:pPr fontAlgn="base"/>
            <a:r>
              <a:rPr lang="pl-PL" sz="2200" dirty="0"/>
              <a:t> dotarciu na uczelnię z miejsca zamieszkania i z powrotem,</a:t>
            </a:r>
          </a:p>
          <a:p>
            <a:pPr fontAlgn="base"/>
            <a:r>
              <a:rPr lang="pl-PL" sz="2200" dirty="0"/>
              <a:t>poruszaniu się po uczelni,</a:t>
            </a:r>
          </a:p>
          <a:p>
            <a:pPr fontAlgn="base"/>
            <a:r>
              <a:rPr lang="pl-PL" sz="2200" dirty="0"/>
              <a:t>transporcie na różne formy kształcenia przewidziane w programie studiów,</a:t>
            </a:r>
          </a:p>
          <a:p>
            <a:pPr fontAlgn="base"/>
            <a:r>
              <a:rPr lang="pl-PL" sz="2200" dirty="0"/>
              <a:t>realizacji indywidualnych potrzeb wynikających z procesu kształcenia,</a:t>
            </a:r>
          </a:p>
          <a:p>
            <a:pPr fontAlgn="base"/>
            <a:r>
              <a:rPr lang="pl-PL" sz="2200" dirty="0"/>
              <a:t>pokonywaniu barier architektonicznych osobom niepełnosprawnym ruchowo, </a:t>
            </a:r>
          </a:p>
          <a:p>
            <a:pPr fontAlgn="base"/>
            <a:r>
              <a:rPr lang="pl-PL" sz="2200" dirty="0"/>
              <a:t>załatwianiu wszelkich formalności związanych z procesem kształcenia,</a:t>
            </a:r>
          </a:p>
          <a:p>
            <a:pPr fontAlgn="base"/>
            <a:r>
              <a:rPr lang="pl-PL" sz="2200" dirty="0"/>
              <a:t>korzystaniu z zasobów bibliotecznych.</a:t>
            </a:r>
          </a:p>
          <a:p>
            <a:pPr fontAlgn="base"/>
            <a:endParaRPr lang="pl-PL" sz="1400" dirty="0"/>
          </a:p>
          <a:p>
            <a:pPr fontAlgn="base"/>
            <a:endParaRPr lang="pl-PL" sz="1400" dirty="0"/>
          </a:p>
          <a:p>
            <a:pPr algn="just" fontAlgn="base"/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709207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4E3074-4077-77BA-884E-FB7F80AD7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/>
              <a:t>Wsparcie finansowe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68F7FE-073A-9A19-8D6B-84DE6EA46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dirty="0"/>
              <a:t>Każda osoba, która znajdzie się w trudnej sytuacji materialnej może ubiegać się o pomoc finansową. Otrzymanie świadczeń pieniężnych z MOPS jest uwarunkowane spełnianiem kryterium dochodowego, które wynosi zgodnie z ustawą o pomocy społecznej:</a:t>
            </a:r>
            <a:r>
              <a:rPr lang="x-none" sz="2400" dirty="0"/>
              <a:t> </a:t>
            </a:r>
            <a:r>
              <a:rPr lang="pl-PL" sz="2400" dirty="0"/>
              <a:t>dla osoby samotnie gospodarującej – 776 zł,</a:t>
            </a:r>
            <a:r>
              <a:rPr lang="x-none" sz="2400" dirty="0"/>
              <a:t> </a:t>
            </a:r>
            <a:r>
              <a:rPr lang="pl-PL" sz="2400" dirty="0"/>
              <a:t>dla osoby w rodzinie – 600 zł. </a:t>
            </a:r>
            <a:endParaRPr lang="x-none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4740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A2AC2B-EE4A-08E0-064B-B6394824F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754094"/>
            <a:ext cx="10515600" cy="1325563"/>
          </a:xfrm>
        </p:spPr>
        <p:txBody>
          <a:bodyPr/>
          <a:lstStyle/>
          <a:p>
            <a:r>
              <a:rPr lang="pl-PL" b="1" dirty="0"/>
              <a:t>Rodzaje świadczeń pieniężnych z MOPS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8C0E87-B0DE-92BE-8548-BBE361388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501" y="1835474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b="1" dirty="0"/>
              <a:t>Zasiłek stały</a:t>
            </a:r>
            <a:r>
              <a:rPr lang="pl-PL" dirty="0"/>
              <a:t> - przysługuje osobie: niezdolnej do pracy z powodu wieku lub całkowicie niezdolnej do pracy, jeżeli jej dochód jest niższy od kryterium dochodowego osoby samotnie gospodarującej/na osobę w rodzinie. </a:t>
            </a:r>
          </a:p>
          <a:p>
            <a:pPr algn="just"/>
            <a:r>
              <a:rPr lang="pl-PL" b="1" dirty="0"/>
              <a:t>Zasiłek okresowy</a:t>
            </a:r>
            <a:r>
              <a:rPr lang="pl-PL" dirty="0"/>
              <a:t> - przysługuje w szczególności ze względu na:  długotrwałą chorobę, niepełnosprawność, bezrobocie. Może go otrzymać osoba samotnie gospodarująca, której dochód jest niższy od kryterium dochodowego osoby samotnie gospodarującej lub rodzina, której dochód jest niższy od kryterium dochodowego rodziny. </a:t>
            </a:r>
          </a:p>
          <a:p>
            <a:pPr algn="just"/>
            <a:r>
              <a:rPr lang="pl-PL" b="1" dirty="0"/>
              <a:t>Zasiłek celowy</a:t>
            </a:r>
            <a:r>
              <a:rPr lang="pl-PL" dirty="0"/>
              <a:t> - jest przyznawany na zaspokojenie niezbędnej potrzeby bytowej, a w szczególności na pokrycie części lub całości kosztów zakupu żywności, leków i leczenia, opału, odzieży, niezbędnych przedmiotów użytku domowego.</a:t>
            </a:r>
          </a:p>
        </p:txBody>
      </p:sp>
    </p:spTree>
    <p:extLst>
      <p:ext uri="{BB962C8B-B14F-4D97-AF65-F5344CB8AC3E}">
        <p14:creationId xmlns:p14="http://schemas.microsoft.com/office/powerpoint/2010/main" val="95226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F35F1-8ED2-D1FE-F8F6-2CBB7DD6A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8331"/>
            <a:ext cx="10515600" cy="1035573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Dziękuję za uwagę!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B4F3C2-3920-C5D7-1DDF-766B2B133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25061"/>
            <a:ext cx="10515600" cy="37619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Wszystkich Zainteresowanych asystencją osobistą lub innymi formami wsparcia zachęcam do odwiedzania strony Miejskiego Ośrodka Pomocy Społecznej: </a:t>
            </a:r>
            <a:r>
              <a:rPr lang="pl-PL" dirty="0">
                <a:hlinkClick r:id="rId2"/>
              </a:rPr>
              <a:t>www.mops.krakow.pl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5374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F0F63ABA-98A9-B4D9-F7F2-A4612FFF5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dirty="0"/>
              <a:t>Patroni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988" y="1316239"/>
            <a:ext cx="22922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>
                <a:solidFill>
                  <a:srgbClr val="002060"/>
                </a:solidFill>
              </a:rPr>
              <a:t>Patroni honorowi:</a:t>
            </a:r>
          </a:p>
        </p:txBody>
      </p:sp>
      <p:pic>
        <p:nvPicPr>
          <p:cNvPr id="3" name="Obraz 2" descr="Logotyp Narodowego Centrum Badań i Rozwoj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080" y="0"/>
            <a:ext cx="3607622" cy="3607622"/>
          </a:xfrm>
          <a:prstGeom prst="rect">
            <a:avLst/>
          </a:prstGeom>
        </p:spPr>
      </p:pic>
      <p:pic>
        <p:nvPicPr>
          <p:cNvPr id="8" name="Obraz 7" descr="Logotyp Biura Pelnomocnika Rządu ds. Osób Niepełnosprawnych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82" b="33343"/>
          <a:stretch/>
        </p:blipFill>
        <p:spPr>
          <a:xfrm>
            <a:off x="457199" y="2041630"/>
            <a:ext cx="5573001" cy="1478566"/>
          </a:xfrm>
          <a:prstGeom prst="rect">
            <a:avLst/>
          </a:prstGeom>
        </p:spPr>
      </p:pic>
      <p:pic>
        <p:nvPicPr>
          <p:cNvPr id="9" name="Obraz 8" descr="Logotyp Rzecznika Praw Obywatelskich&#10;&#10;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93" b="34288"/>
          <a:stretch/>
        </p:blipFill>
        <p:spPr>
          <a:xfrm>
            <a:off x="0" y="3340460"/>
            <a:ext cx="4997852" cy="1406815"/>
          </a:xfrm>
          <a:prstGeom prst="rect">
            <a:avLst/>
          </a:prstGeom>
        </p:spPr>
      </p:pic>
      <p:pic>
        <p:nvPicPr>
          <p:cNvPr id="2" name="Obraz 1" descr="Logotyp Miasta Kraków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82" y="4471546"/>
            <a:ext cx="4564380" cy="1401534"/>
          </a:xfrm>
          <a:prstGeom prst="rect">
            <a:avLst/>
          </a:prstGeom>
        </p:spPr>
      </p:pic>
      <p:sp>
        <p:nvSpPr>
          <p:cNvPr id="15" name="Prostokąt 14"/>
          <p:cNvSpPr/>
          <p:nvPr/>
        </p:nvSpPr>
        <p:spPr>
          <a:xfrm>
            <a:off x="0" y="5704509"/>
            <a:ext cx="6096000" cy="463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Prezydent Miasta Krakowa Jacek Majchrowski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6785551" y="98614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Pełno(s)prawny Student XVI</a:t>
            </a:r>
            <a:b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Centrum Konferencyjno-Hotelowe 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ul. Wybickiego 3b w Krakowie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grudnia 2022 r.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6732358" y="2632057"/>
            <a:ext cx="2255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>
                <a:solidFill>
                  <a:srgbClr val="002060"/>
                </a:solidFill>
              </a:rPr>
              <a:t>Patroni medialni</a:t>
            </a:r>
            <a:r>
              <a:rPr lang="pl-PL" b="1" dirty="0">
                <a:solidFill>
                  <a:srgbClr val="002060"/>
                </a:solidFill>
              </a:rPr>
              <a:t>:</a:t>
            </a:r>
          </a:p>
        </p:txBody>
      </p:sp>
      <p:pic>
        <p:nvPicPr>
          <p:cNvPr id="13" name="Obraz 12" descr="Logotyp czasopisma INTEGRACJA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551" y="3920985"/>
            <a:ext cx="1117600" cy="1117600"/>
          </a:xfrm>
          <a:prstGeom prst="rect">
            <a:avLst/>
          </a:prstGeom>
        </p:spPr>
      </p:pic>
      <p:pic>
        <p:nvPicPr>
          <p:cNvPr id="14" name="Obraz 13" descr="Logotyp strony niepełnosprawni.pl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850" y="3554142"/>
            <a:ext cx="2582223" cy="806511"/>
          </a:xfrm>
          <a:prstGeom prst="rect">
            <a:avLst/>
          </a:prstGeom>
        </p:spPr>
      </p:pic>
      <p:pic>
        <p:nvPicPr>
          <p:cNvPr id="11" name="Obraz 10" descr="Logotyp serwisu kraków.pl 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701" y="4728492"/>
            <a:ext cx="3154917" cy="83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3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096361"/>
            <a:ext cx="10515600" cy="1325563"/>
          </a:xfrm>
        </p:spPr>
        <p:txBody>
          <a:bodyPr>
            <a:normAutofit/>
          </a:bodyPr>
          <a:lstStyle/>
          <a:p>
            <a:r>
              <a:rPr lang="pl-PL" sz="3200" b="1" dirty="0"/>
              <a:t>Rozwój pomocy dla osób z niepełnosprawnościami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421924"/>
            <a:ext cx="10515600" cy="3934426"/>
          </a:xfrm>
        </p:spPr>
        <p:txBody>
          <a:bodyPr>
            <a:noAutofit/>
          </a:bodyPr>
          <a:lstStyle/>
          <a:p>
            <a:pPr algn="just" fontAlgn="base"/>
            <a:r>
              <a:rPr lang="pl-PL" sz="1800" dirty="0"/>
              <a:t>Zapewnienie jak najlepszych warunków życia osobom z niepełnosprawnościami jest jednym z głównych kierunków działań podejmowanych przez Gminę Miejską Kraków. </a:t>
            </a:r>
          </a:p>
          <a:p>
            <a:pPr algn="just" fontAlgn="base"/>
            <a:r>
              <a:rPr lang="pl-PL" sz="1800" dirty="0"/>
              <a:t>Oferta pomocowa jest stale rozwijana, koncentrując się przede wszystkim na tworzeniu przestrzeni do wspierania samodzielności osób z niepełnosprawnościami tak, aby umożliwić im maksymalnie niezależne funkcjonowanie. </a:t>
            </a:r>
          </a:p>
          <a:p>
            <a:pPr algn="just" fontAlgn="base"/>
            <a:r>
              <a:rPr lang="pl-PL" sz="1800" dirty="0"/>
              <a:t>Dążymy do tego, aby pomoc miała różnorodny charakter i przyjmowała wiele form służąc rozwijaniu dostępności wsparcia i jego dostosowania do potrzeb oraz oczekiwań odbiorców</a:t>
            </a:r>
            <a:r>
              <a:rPr lang="pl-PL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5974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088967"/>
            <a:ext cx="10515600" cy="91604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200" b="1" dirty="0"/>
              <a:t>Doświadczenie w realizacji zadań na rzecz osób </a:t>
            </a:r>
            <a:br>
              <a:rPr lang="pl-PL" sz="3200" b="1" dirty="0"/>
            </a:br>
            <a:r>
              <a:rPr lang="pl-PL" sz="3200" b="1" dirty="0"/>
              <a:t>z niepełnosprawnościami (1)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297298"/>
            <a:ext cx="10281821" cy="423660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000" dirty="0"/>
              <a:t>Krakowski MOPS ma wieloletnie doświadczenie w działaniach dedykowanych osobom z niepełnosprawnościami. W 2021 roku pomocą objęto 35 517 mieszkańców Krakowa, w tym 4 827 osób skorzystało z indywidualnego dofinansowania w ramach zadań z zakresu rehabilitacji społecznej osób niepełnosprawnych, finansowanych ze środków Państwowego Funduszu Rehabilitacji Osób Niepełnosprawnych.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/>
              <a:t>Od wielu lat świadczymy pomoc w formie usług opiekuńczych adresowanych do osób z niepełnosprawnościami, a także rodzin wychowujących dziecko niepełnosprawne oraz rozwijamy ofertę aktywizacji zawodowej, społecznej i asystencję osobistą.</a:t>
            </a:r>
          </a:p>
        </p:txBody>
      </p:sp>
    </p:spTree>
    <p:extLst>
      <p:ext uri="{BB962C8B-B14F-4D97-AF65-F5344CB8AC3E}">
        <p14:creationId xmlns:p14="http://schemas.microsoft.com/office/powerpoint/2010/main" val="309513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2C8E2DE7-54E2-CD82-7A44-6D75458A6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01" y="848125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200" b="1" dirty="0"/>
              <a:t>Doświadczenie w realizacji zadań na rzecz osób </a:t>
            </a:r>
            <a:br>
              <a:rPr lang="pl-PL" sz="3200" b="1" dirty="0"/>
            </a:br>
            <a:r>
              <a:rPr lang="pl-PL" sz="3200" b="1" dirty="0"/>
              <a:t>z niepełnosprawnościami (2)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10ACEA-7F7E-9A8B-A8AB-D7F884C95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654" y="2173688"/>
            <a:ext cx="1059254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l-PL" sz="2900" dirty="0"/>
              <a:t>w latach 2008-2015 organizowaliśmy usługę asystenta osoby niepełnosprawnej w ramach projektu „Pora na aktywność”,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pl-PL" sz="2900" dirty="0"/>
              <a:t>od 2016 roku prowadzimy Klub Integracji Społecznej adresowany do osób z niepełnosprawnością mieszkających w Krakowie, 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pl-PL" sz="2900" dirty="0"/>
              <a:t>od 2019 roku realizujemy indywidualny trening kompetencji i umiejętności społecznych dla osób z niepełnosprawnością,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l-PL" sz="2900" dirty="0"/>
              <a:t>od 2020 roku realizujemy kolejne edycje Programu „Asystent osobisty osoby niepełnosprawnej”.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192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088967"/>
            <a:ext cx="10515600" cy="916045"/>
          </a:xfrm>
        </p:spPr>
        <p:txBody>
          <a:bodyPr>
            <a:normAutofit/>
          </a:bodyPr>
          <a:lstStyle/>
          <a:p>
            <a:r>
              <a:rPr lang="pl-PL" sz="2900" b="1" dirty="0"/>
              <a:t>Asystencja osobista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119745"/>
            <a:ext cx="10515600" cy="423660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l-PL" sz="1800" dirty="0"/>
              <a:t>Obowiązek zapewnienia osobom z niepełnosprawnościami usług asystenta osobistego wynika wprost z ratyfikowanej przez Polskę Konwencji o prawach osób z niepełnosprawnościami.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Idea asystencji osobistej wywodzi się z prawa do autonomii rozumianej jako sprawowanie przez osoby z niepełnosprawnościami kontroli nad własnym życiem, dokonywania wyborów i podejmowania wszelkich decyzji, które ich dotyczą.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Jest to wsparcie, o którego zakresie i formie decyduje osoba z niepełnosprawnościami, a jego celem jest umożliwienie niezależnego życia i stworzenie warunków sprzyjających pełnej realizacji podstawowych praw obywatelskich, takich jak prawo do  edukacji, pracy, dostępu do dóbr kultury i udziału w życiu publicznym.</a:t>
            </a:r>
          </a:p>
        </p:txBody>
      </p:sp>
    </p:spTree>
    <p:extLst>
      <p:ext uri="{BB962C8B-B14F-4D97-AF65-F5344CB8AC3E}">
        <p14:creationId xmlns:p14="http://schemas.microsoft.com/office/powerpoint/2010/main" val="3548261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r>
              <a:rPr lang="pl-PL" sz="2800" b="1" dirty="0"/>
              <a:t>Asystent osobisty osoby niepełnosprawnej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53715"/>
            <a:ext cx="10515599" cy="4351338"/>
          </a:xfrm>
          <a:noFill/>
          <a:ln w="38100"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Asystencja osobista skierowana jest do dwóch grup osób:</a:t>
            </a:r>
          </a:p>
          <a:p>
            <a:r>
              <a:rPr lang="pl-PL" dirty="0"/>
              <a:t>dzieci i młodzieży do 16 r.ż. z orzeczeniem o niepełnosprawności. W dokumencie powinny znaleźć się dodatkowo wskazania do stałej opieki wynikającej z ograniczonej możliwości do samodzielnej egzystencji,</a:t>
            </a:r>
          </a:p>
          <a:p>
            <a:r>
              <a:rPr lang="pl-PL" dirty="0"/>
              <a:t>osób dorosłych dysponujących orzeczeniem o niepełnosprawności w stopniu umiarkowanym/znacznym lub orzeczeniami równoważnymi.</a:t>
            </a:r>
          </a:p>
          <a:p>
            <a:pPr>
              <a:lnSpc>
                <a:spcPct val="100000"/>
              </a:lnSpc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49682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CA9F953-29E0-7236-73CC-567385400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/>
              <a:t>Asystent osobisty osoby niepełnosprawnej - realizacja</a:t>
            </a:r>
            <a:endParaRPr lang="pl-PL" sz="28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DA628E4-EF7D-D9D3-0B0E-5C2873855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501" y="1816994"/>
            <a:ext cx="10778971" cy="435133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pl-PL" sz="2000" dirty="0"/>
              <a:t>24 godziny na dobę, 7 dni w tygodniu,</a:t>
            </a:r>
          </a:p>
          <a:p>
            <a:pPr algn="just">
              <a:lnSpc>
                <a:spcPct val="160000"/>
              </a:lnSpc>
            </a:pPr>
            <a:r>
              <a:rPr lang="pl-PL" sz="2000" dirty="0"/>
              <a:t>bezpłatna dla osób korzystających z usługi,</a:t>
            </a:r>
          </a:p>
          <a:p>
            <a:pPr algn="just">
              <a:lnSpc>
                <a:spcPct val="160000"/>
              </a:lnSpc>
            </a:pPr>
            <a:r>
              <a:rPr lang="pl-PL" sz="2000" dirty="0"/>
              <a:t>roczny wymiar świadczenia usługi jest uzależniony od rodzaju niepełnosprawności: </a:t>
            </a:r>
          </a:p>
          <a:p>
            <a:pPr lvl="1">
              <a:lnSpc>
                <a:spcPct val="160000"/>
              </a:lnSpc>
              <a:buFont typeface="Arial" panose="020B0604020202020204" pitchFamily="34" charset="0"/>
              <a:buChar char="‒"/>
            </a:pPr>
            <a:r>
              <a:rPr lang="pl-PL" sz="2000" dirty="0"/>
              <a:t>840 godzin rocznie dla osób posiadających orzeczenie o znacznym stopniu niepełnosprawności z niepełnosprawnością sprzężoną,</a:t>
            </a:r>
          </a:p>
          <a:p>
            <a:pPr lvl="1">
              <a:lnSpc>
                <a:spcPct val="160000"/>
              </a:lnSpc>
              <a:buFont typeface="Arial" panose="020B0604020202020204" pitchFamily="34" charset="0"/>
              <a:buChar char="‒"/>
            </a:pPr>
            <a:r>
              <a:rPr lang="pl-PL" sz="2000" dirty="0"/>
              <a:t>720 godzin rocznie dla osób posiadających orzeczenie o znacznym stopniu niepełnosprawności,</a:t>
            </a:r>
          </a:p>
          <a:p>
            <a:pPr lvl="1">
              <a:lnSpc>
                <a:spcPct val="160000"/>
              </a:lnSpc>
              <a:buFont typeface="Arial" panose="020B0604020202020204" pitchFamily="34" charset="0"/>
              <a:buChar char="‒"/>
            </a:pPr>
            <a:r>
              <a:rPr lang="pl-PL" sz="2000" dirty="0"/>
              <a:t>360 godzin rocznie dla osób posiadających orzeczenie o umiarkowanym stopniu niepełnosprawności oraz dzieci do 16. roku życia z orzeczeniem o niepełnosprawności.</a:t>
            </a:r>
          </a:p>
        </p:txBody>
      </p:sp>
    </p:spTree>
    <p:extLst>
      <p:ext uri="{BB962C8B-B14F-4D97-AF65-F5344CB8AC3E}">
        <p14:creationId xmlns:p14="http://schemas.microsoft.com/office/powerpoint/2010/main" val="592754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825605"/>
            <a:ext cx="10515600" cy="4362792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</a:pPr>
            <a:r>
              <a:rPr lang="pl-PL" sz="2000" dirty="0"/>
              <a:t>Usługa asystencji osobistej realizowanej przez MOPS jest adresowana do wszystkich mieszańców Gminy Miejskiej Kraków potrzebujących tego rodzaju wsparcia i pomocy. Priorytetem jest umożliwienie skorzystania z usługi jak największej liczbie osób z niepełnosprawnością.  </a:t>
            </a:r>
          </a:p>
          <a:p>
            <a:pPr>
              <a:lnSpc>
                <a:spcPct val="170000"/>
              </a:lnSpc>
            </a:pPr>
            <a:r>
              <a:rPr lang="pl-PL" sz="2000" dirty="0"/>
              <a:t>Doświadczenia z realizacji zadania w latach 2020-2022 wskazują na rosnące zainteresowanie pomocą w formie asystencji osobistej, co obrazują poniższe dane:</a:t>
            </a:r>
          </a:p>
          <a:p>
            <a:pPr lvl="0">
              <a:lnSpc>
                <a:spcPct val="170000"/>
              </a:lnSpc>
            </a:pPr>
            <a:r>
              <a:rPr lang="pl-PL" sz="2000" dirty="0"/>
              <a:t>w 2020 koszt realizacji zadania wyniósł 259 073,30 zł dla 113 uczestników Programu,</a:t>
            </a:r>
          </a:p>
          <a:p>
            <a:pPr lvl="0">
              <a:lnSpc>
                <a:spcPct val="170000"/>
              </a:lnSpc>
            </a:pPr>
            <a:r>
              <a:rPr lang="pl-PL" sz="2000" dirty="0"/>
              <a:t>w 2021 koszt realizacji zadania wyniósł 1 231 001,01 zł dla 200 uczestników Programu.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D43AD3A-64C2-5E51-8EFA-D03551278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01" y="772755"/>
            <a:ext cx="10515600" cy="1325563"/>
          </a:xfrm>
        </p:spPr>
        <p:txBody>
          <a:bodyPr/>
          <a:lstStyle/>
          <a:p>
            <a:r>
              <a:rPr lang="pl-PL" b="1" dirty="0"/>
              <a:t>Asystent osobisty osoby niepełnosprawnej (2)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639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9C44C-1BA0-FCC3-6DCF-3B35E073A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Asystent osobisty osoby niepełnosprawnej (3)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A163DC-A8FE-3676-D8D5-4C931D5BB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82721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70000"/>
              </a:lnSpc>
            </a:pPr>
            <a:r>
              <a:rPr lang="pl-PL" dirty="0"/>
              <a:t>W</a:t>
            </a:r>
            <a:r>
              <a:rPr lang="pl-PL" sz="2400" dirty="0"/>
              <a:t>ysokość środków przeznaczonych na realizację zadania w 2022 roku kształtuje się na poziomie 2 286 313,00 zł - dotychczas z asystencji osobistej skorzystało 232 odbiorców usługi. </a:t>
            </a:r>
          </a:p>
          <a:p>
            <a:pPr>
              <a:lnSpc>
                <a:spcPct val="170000"/>
              </a:lnSpc>
            </a:pPr>
            <a:r>
              <a:rPr lang="pl-PL" sz="2400" dirty="0"/>
              <a:t>W okresie 2020-2022 liczba asystentów osobistych osoby niepełnosprawnej zatrudnionych w GMK do realizacji kolejnych edycji Programu zwiększyła się ponad 200%. Zgodnie z przyjętymi założeniami, w 2023 roku z usługi realizowanej przez 155 asystentów osobistych osoby niepełnosprawnej skorzysta 280 uczestników Programu. </a:t>
            </a:r>
          </a:p>
        </p:txBody>
      </p:sp>
    </p:spTree>
    <p:extLst>
      <p:ext uri="{BB962C8B-B14F-4D97-AF65-F5344CB8AC3E}">
        <p14:creationId xmlns:p14="http://schemas.microsoft.com/office/powerpoint/2010/main" val="93061510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1080</Words>
  <Application>Microsoft Office PowerPoint</Application>
  <PresentationFormat>Panoramiczny</PresentationFormat>
  <Paragraphs>78</Paragraphs>
  <Slides>15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Motyw pakietu Office</vt:lpstr>
      <vt:lpstr>Wsparcie osób z niepełnosprawnościami</vt:lpstr>
      <vt:lpstr>Rozwój pomocy dla osób z niepełnosprawnościami </vt:lpstr>
      <vt:lpstr>Doświadczenie w realizacji zadań na rzecz osób  z niepełnosprawnościami (1) </vt:lpstr>
      <vt:lpstr>Doświadczenie w realizacji zadań na rzecz osób  z niepełnosprawnościami (2) </vt:lpstr>
      <vt:lpstr>Asystencja osobista </vt:lpstr>
      <vt:lpstr>Asystent osobisty osoby niepełnosprawnej (1)</vt:lpstr>
      <vt:lpstr>Asystent osobisty osoby niepełnosprawnej - realizacja</vt:lpstr>
      <vt:lpstr>Asystent osobisty osoby niepełnosprawnej (2)</vt:lpstr>
      <vt:lpstr>Asystent osobisty osoby niepełnosprawnej (3)</vt:lpstr>
      <vt:lpstr>Asystent osobisty osoby niepełnosprawnej (4)</vt:lpstr>
      <vt:lpstr>Asystent osobisty osoby niepełnosprawnej (5)</vt:lpstr>
      <vt:lpstr>Wsparcie finansowe </vt:lpstr>
      <vt:lpstr>Rodzaje świadczeń pieniężnych z MOPS</vt:lpstr>
      <vt:lpstr>Dziękuję za uwagę!</vt:lpstr>
      <vt:lpstr>Patroni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Laszczak</dc:creator>
  <cp:lastModifiedBy>Joanna Laszczak</cp:lastModifiedBy>
  <cp:revision>52</cp:revision>
  <dcterms:created xsi:type="dcterms:W3CDTF">2022-10-06T07:39:57Z</dcterms:created>
  <dcterms:modified xsi:type="dcterms:W3CDTF">2022-11-28T11:44:58Z</dcterms:modified>
</cp:coreProperties>
</file>