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6"/>
  </p:notesMasterIdLst>
  <p:sldIdLst>
    <p:sldId id="350" r:id="rId2"/>
    <p:sldId id="477" r:id="rId3"/>
    <p:sldId id="478" r:id="rId4"/>
    <p:sldId id="469" r:id="rId5"/>
    <p:sldId id="461" r:id="rId6"/>
    <p:sldId id="358" r:id="rId7"/>
    <p:sldId id="374" r:id="rId8"/>
    <p:sldId id="480" r:id="rId9"/>
    <p:sldId id="470" r:id="rId10"/>
    <p:sldId id="471" r:id="rId11"/>
    <p:sldId id="375" r:id="rId12"/>
    <p:sldId id="472" r:id="rId13"/>
    <p:sldId id="474" r:id="rId14"/>
    <p:sldId id="481" r:id="rId15"/>
    <p:sldId id="475" r:id="rId16"/>
    <p:sldId id="378" r:id="rId17"/>
    <p:sldId id="450" r:id="rId18"/>
    <p:sldId id="371" r:id="rId19"/>
    <p:sldId id="476" r:id="rId20"/>
    <p:sldId id="482" r:id="rId21"/>
    <p:sldId id="258" r:id="rId22"/>
    <p:sldId id="351" r:id="rId23"/>
    <p:sldId id="479" r:id="rId24"/>
    <p:sldId id="366" r:id="rId25"/>
  </p:sldIdLst>
  <p:sldSz cx="12192000" cy="6858000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3F"/>
    <a:srgbClr val="416D4F"/>
    <a:srgbClr val="4D7731"/>
    <a:srgbClr val="53565A"/>
    <a:srgbClr val="304A1E"/>
    <a:srgbClr val="7AB850"/>
    <a:srgbClr val="C6E2B4"/>
    <a:srgbClr val="A4D189"/>
    <a:srgbClr val="CCFF99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4925" autoAdjust="0"/>
  </p:normalViewPr>
  <p:slideViewPr>
    <p:cSldViewPr snapToGrid="0" showGuides="1">
      <p:cViewPr varScale="1">
        <p:scale>
          <a:sx n="62" d="100"/>
          <a:sy n="62" d="100"/>
        </p:scale>
        <p:origin x="139" y="34"/>
      </p:cViewPr>
      <p:guideLst>
        <p:guide orient="horz" pos="799"/>
        <p:guide pos="7355"/>
        <p:guide pos="302"/>
        <p:guide orient="horz" pos="3680"/>
      </p:guideLst>
    </p:cSldViewPr>
  </p:slideViewPr>
  <p:outlineViewPr>
    <p:cViewPr>
      <p:scale>
        <a:sx n="33" d="100"/>
        <a:sy n="33" d="100"/>
      </p:scale>
      <p:origin x="0" y="-143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BADD-FD5B-4B1D-8AAF-98E96BCECFD8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33A21-CB72-4FD5-830C-62884A5B37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10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33A21-CB72-4FD5-830C-62884A5B37B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54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7637"/>
            <a:ext cx="1118314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lnSpc>
                <a:spcPct val="150000"/>
              </a:lnSpc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551B5-2A7E-4F16-A153-E4F2EA6499AA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t>‹#›</a:t>
            </a:fld>
            <a:endParaRPr lang="pl-PL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6" y="1486917"/>
            <a:ext cx="11032832" cy="434150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0" y="1486917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6917"/>
            <a:ext cx="5109414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655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lgorzata.Galkowska@umwm.malopolska.pl" TargetMode="External"/><Relationship Id="rId2" Type="http://schemas.openxmlformats.org/officeDocument/2006/relationships/hyperlink" Target="mailto:Wojciech.Dubiel@umwm.malopolska.p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krakow@pfron.org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7EE74-971B-4F99-B4A3-5F1538F0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936" y="1825625"/>
            <a:ext cx="10515600" cy="13255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Wsparcie finansowe ze środków PFRON</a:t>
            </a:r>
            <a:br>
              <a:rPr lang="pl-PL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pl-PL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dla działań dostępnościowych na uczelniach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510FEA-6BB5-47C2-AB35-0ED7500F6CC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9853" y="4633783"/>
            <a:ext cx="11232293" cy="3545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chemeClr val="bg2">
                    <a:lumMod val="10000"/>
                  </a:schemeClr>
                </a:solidFill>
              </a:rPr>
              <a:t>6 grudnia 2022 r</a:t>
            </a:r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pl-PL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DF6EF7F-CD4D-21D7-0B95-44C55386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3844"/>
            <a:ext cx="10515600" cy="1325563"/>
          </a:xfrm>
        </p:spPr>
        <p:txBody>
          <a:bodyPr anchor="b"/>
          <a:lstStyle/>
          <a:p>
            <a:r>
              <a:rPr lang="pl-PL" dirty="0"/>
              <a:t>Moduły wsparcia (4)</a:t>
            </a:r>
          </a:p>
        </p:txBody>
      </p:sp>
      <p:pic>
        <p:nvPicPr>
          <p:cNvPr id="5" name="Picture 2" descr="Logo projektu &quot;Aktywny Samorząd&quot;">
            <a:extLst>
              <a:ext uri="{FF2B5EF4-FFF2-40B4-BE49-F238E27FC236}">
                <a16:creationId xmlns:a16="http://schemas.microsoft.com/office/drawing/2014/main" id="{6F419047-15EA-424D-B19A-7E5B7110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1681" y="332382"/>
            <a:ext cx="2622883" cy="7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2E8205-C9FC-4C9E-8E75-564D448D15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1984" y="1258249"/>
            <a:ext cx="11032832" cy="4341501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MODUŁ II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- pomoc w uzyskaniu wykształcenia na poziomie wyższym.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Adresowany do osób ze znacznym lub umiarkowanym stopniem niepełnosprawności , pobierających naukę w :</a:t>
            </a:r>
          </a:p>
          <a:p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w szkole policealnej</a:t>
            </a:r>
          </a:p>
          <a:p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w kolegium</a:t>
            </a:r>
          </a:p>
          <a:p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w szkole wyższej ( studia pierwszego stopnia, studia drugiego stopnia, jednolite studia magisterskie, studia podyplomowe lub doktorskie albo doktoranckie prowadzone przez szkoły wyższe w systemie stacjonarnym/dziennym lub niestacjonarnym/wieczorowym/zaocznym lub eksternistycznym, w tym również za pośrednictwem Internetu).</a:t>
            </a:r>
          </a:p>
        </p:txBody>
      </p:sp>
    </p:spTree>
    <p:extLst>
      <p:ext uri="{BB962C8B-B14F-4D97-AF65-F5344CB8AC3E}">
        <p14:creationId xmlns:p14="http://schemas.microsoft.com/office/powerpoint/2010/main" val="270706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>
            <a:extLst>
              <a:ext uri="{FF2B5EF4-FFF2-40B4-BE49-F238E27FC236}">
                <a16:creationId xmlns:a16="http://schemas.microsoft.com/office/drawing/2014/main" id="{948861EF-5A95-4BAE-B672-CF6F4BE18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9527" y="2261884"/>
            <a:ext cx="2811988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WNIOSKI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1024AB8-A36E-457F-BCC8-5162EE385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9431" y="1381922"/>
            <a:ext cx="9217469" cy="514587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99F4432-092B-4FAB-971F-54BA022C175A}"/>
              </a:ext>
            </a:extLst>
          </p:cNvPr>
          <p:cNvSpPr/>
          <p:nvPr/>
        </p:nvSpPr>
        <p:spPr>
          <a:xfrm>
            <a:off x="1712853" y="3789568"/>
            <a:ext cx="89397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UŁATWIAMY OSOBOM Z NIEPEŁNOSPRAWNOŚCIAMI UBIEGANIE SIĘ O POMOC. WNIOSKI O DOFINANSOWANIE REJESTROWANE SĄ PRZEZ INTERNET W </a:t>
            </a:r>
            <a:r>
              <a:rPr lang="pl-PL" sz="2400" b="1" dirty="0">
                <a:solidFill>
                  <a:schemeClr val="bg2">
                    <a:lumMod val="10000"/>
                  </a:schemeClr>
                </a:solidFill>
              </a:rPr>
              <a:t>SOW – SYSTEMIE OBSŁUGI WSPARCIA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– W DOWOLNYM CZASIE I BEZ BARIER.</a:t>
            </a:r>
          </a:p>
          <a:p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Osoby zainteresowane uzyskaniem pomocy w celu złożenia wniosku mogą skorzystać m.in. z kreatora ułatwiającego aplikowanie o środki oraz infolinii.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4A8612C-428C-422B-BD8A-C5DD99E88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466" y="1433379"/>
            <a:ext cx="1643211" cy="2054012"/>
          </a:xfrm>
          <a:prstGeom prst="rect">
            <a:avLst/>
          </a:prstGeom>
        </p:spPr>
      </p:pic>
      <p:pic>
        <p:nvPicPr>
          <p:cNvPr id="14" name="Obraz 13" descr="SOW - system obsługi wsparcia">
            <a:extLst>
              <a:ext uri="{FF2B5EF4-FFF2-40B4-BE49-F238E27FC236}">
                <a16:creationId xmlns:a16="http://schemas.microsoft.com/office/drawing/2014/main" id="{55D94109-BB95-4EF0-92E4-B6377EB6C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65" y="1299504"/>
            <a:ext cx="4904184" cy="25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9DB074B-4CE8-C588-0145-6894AC4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61487"/>
            <a:ext cx="10515600" cy="1325563"/>
          </a:xfrm>
        </p:spPr>
        <p:txBody>
          <a:bodyPr anchor="b"/>
          <a:lstStyle/>
          <a:p>
            <a:r>
              <a:rPr lang="pl-PL" dirty="0"/>
              <a:t>Program „Mieszkanie dla absolwenta” (1)</a:t>
            </a:r>
          </a:p>
        </p:txBody>
      </p:sp>
      <p:pic>
        <p:nvPicPr>
          <p:cNvPr id="6" name="Symbol zastępczy zawartości 5" descr="S-A-M! Samodzielność - Aktywność - Mobilność!&#10;Program &quot;Dostępne mieszkanie&quot;">
            <a:extLst>
              <a:ext uri="{FF2B5EF4-FFF2-40B4-BE49-F238E27FC236}">
                <a16:creationId xmlns:a16="http://schemas.microsoft.com/office/drawing/2014/main" id="{7254B807-6724-4B50-8423-57E7FD169DE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937"/>
            <a:ext cx="5043702" cy="4228125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D5BBB47-AE95-4E90-9414-63D1524488E8}"/>
              </a:ext>
            </a:extLst>
          </p:cNvPr>
          <p:cNvSpPr txBox="1"/>
          <p:nvPr/>
        </p:nvSpPr>
        <p:spPr>
          <a:xfrm>
            <a:off x="5257800" y="506071"/>
            <a:ext cx="6567925" cy="613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Oferowane wsparcie dotyczy dofinansowania kosztów wynajmu mieszkania dla absolwentów z niepełnosprawnościami, kończących naukę we wszystkich typach szkół i rozpoczynających niezależne życie.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Mieszkanie dla Absolwenta to dofinansowanie do wynajmu mieszkania lub domu jednorodzinnego na okres poszukiwania pracy i rozpoczęcia zatrudnienia . Przedmiotem dofinansowania będą koszty wynajęcia mieszkania, ponoszone w okresie 36 miesięcy.</a:t>
            </a:r>
          </a:p>
          <a:p>
            <a:pPr>
              <a:lnSpc>
                <a:spcPct val="150000"/>
              </a:lnSpc>
            </a:pPr>
            <a:endParaRPr lang="pl-PL" sz="2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Realizator: JST, wnioski poprzez SOW.</a:t>
            </a:r>
          </a:p>
        </p:txBody>
      </p:sp>
    </p:spTree>
    <p:extLst>
      <p:ext uri="{BB962C8B-B14F-4D97-AF65-F5344CB8AC3E}">
        <p14:creationId xmlns:p14="http://schemas.microsoft.com/office/powerpoint/2010/main" val="324391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AE85358-6120-8EAC-D895-363A06A3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4416"/>
            <a:ext cx="10515600" cy="1325563"/>
          </a:xfrm>
        </p:spPr>
        <p:txBody>
          <a:bodyPr anchor="b"/>
          <a:lstStyle/>
          <a:p>
            <a:r>
              <a:rPr lang="pl-PL" dirty="0"/>
              <a:t>Program „Mieszkanie dla absolwenta” (2)</a:t>
            </a:r>
          </a:p>
        </p:txBody>
      </p:sp>
      <p:pic>
        <p:nvPicPr>
          <p:cNvPr id="9" name="Symbol zastępczy zawartości 8" descr="S-A-M! Samodzielność - Aktywność - Mobilność!&#10;Program &quot;Dostępne mieszkanie&quot;">
            <a:extLst>
              <a:ext uri="{FF2B5EF4-FFF2-40B4-BE49-F238E27FC236}">
                <a16:creationId xmlns:a16="http://schemas.microsoft.com/office/drawing/2014/main" id="{F150D9B8-27C2-4E04-8B3A-5ED058D9118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6" y="1314493"/>
            <a:ext cx="5177425" cy="4340225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D5BBB47-AE95-4E90-9414-63D1524488E8}"/>
              </a:ext>
            </a:extLst>
          </p:cNvPr>
          <p:cNvSpPr txBox="1"/>
          <p:nvPr/>
        </p:nvSpPr>
        <p:spPr>
          <a:xfrm>
            <a:off x="5571174" y="835452"/>
            <a:ext cx="5814985" cy="56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Oferowane wsparcie dotyczy dopłaty do zmiany mieszkania na pozbawione barier architektonicznych, znajdujące się w lokalizacji umożliwiającej samodzielne opuszczenie budynku.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Zapewnienie mieszkania wolnego od barier architektonicznych jest podstawą do samodzielnego realizowania planów zawodowych i społecznych. </a:t>
            </a:r>
          </a:p>
          <a:p>
            <a:pPr>
              <a:lnSpc>
                <a:spcPct val="150000"/>
              </a:lnSpc>
            </a:pPr>
            <a:endParaRPr lang="pl-PL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Realizator: JST, wnioski poprzez SOW</a:t>
            </a:r>
          </a:p>
        </p:txBody>
      </p:sp>
    </p:spTree>
    <p:extLst>
      <p:ext uri="{BB962C8B-B14F-4D97-AF65-F5344CB8AC3E}">
        <p14:creationId xmlns:p14="http://schemas.microsoft.com/office/powerpoint/2010/main" val="171399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FEC96-5E63-9999-D091-166BEBF3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18" y="1530268"/>
            <a:ext cx="10515600" cy="667264"/>
          </a:xfrm>
        </p:spPr>
        <p:txBody>
          <a:bodyPr/>
          <a:lstStyle/>
          <a:p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Program „Mobilność osób z niepełnosprawnością”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5BB172-6B25-8411-4195-F888DBDFAB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92318" y="2197532"/>
            <a:ext cx="11032832" cy="4341501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Program skierowany jest do osób z niepełnosprawnością uniemożliwiającą poruszanie się bez użycia wózka inwalidzkiego, które nie są w stanie samodzielnie przesiąść się z wózka inwalidzkiego na siedzenie samochodu. Program oferuje dofinansowanie, którego wysokość będzie uzależniona od ceny zakupu dostosowanego samochodu osobowego.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Wnioski o dofinansowanie będą rejestrowane wyłącznie w formie elektronicznej:</a:t>
            </a:r>
          </a:p>
          <a:p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 przez teletransmisję danych,</a:t>
            </a:r>
          </a:p>
          <a:p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W Oddziale PFRON przy pomocy pracownika Oddziału.</a:t>
            </a:r>
          </a:p>
        </p:txBody>
      </p:sp>
    </p:spTree>
    <p:extLst>
      <p:ext uri="{BB962C8B-B14F-4D97-AF65-F5344CB8AC3E}">
        <p14:creationId xmlns:p14="http://schemas.microsoft.com/office/powerpoint/2010/main" val="62114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7167729-8AEA-FCD7-9026-073A73A9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4417"/>
            <a:ext cx="10515600" cy="1325563"/>
          </a:xfrm>
        </p:spPr>
        <p:txBody>
          <a:bodyPr anchor="b"/>
          <a:lstStyle/>
          <a:p>
            <a:r>
              <a:rPr lang="pl-PL" dirty="0"/>
              <a:t>Program „Mobilność osób z niepełnosprawnością” (2)</a:t>
            </a:r>
          </a:p>
        </p:txBody>
      </p:sp>
      <p:pic>
        <p:nvPicPr>
          <p:cNvPr id="9" name="Symbol zastępczy zawartości 8" descr="Program skierowany jest do osób z niepełnosprawnością uniemożliwiającą poruszanie się bez użycia wózka inwalidzkiego, które nie są w stanie samodzielnie przesiąść się z wózka inwalidzkiego na siedzenie samochodu. Program oferuje dofinansowanie, którego wysokość będzie uzależniona od ceny zakupu dostosowanego samochodu osobowego.&#10;Wnioski o dofinansowanie będą rejestrowane wyłącznie w formie elektronicznej:&#10; przez teletransmisję danych,&#10;W Oddziale PFRON przy pomocy pracownika Oddziału.&#10;Budżet programu: 250.000.000,00 zł.">
            <a:extLst>
              <a:ext uri="{FF2B5EF4-FFF2-40B4-BE49-F238E27FC236}">
                <a16:creationId xmlns:a16="http://schemas.microsoft.com/office/drawing/2014/main" id="{F150D9B8-27C2-4E04-8B3A-5ED058D9118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71" y="1258888"/>
            <a:ext cx="5177425" cy="4340224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D5BBB47-AE95-4E90-9414-63D1524488E8}"/>
              </a:ext>
            </a:extLst>
          </p:cNvPr>
          <p:cNvSpPr txBox="1"/>
          <p:nvPr/>
        </p:nvSpPr>
        <p:spPr>
          <a:xfrm>
            <a:off x="5856592" y="1800413"/>
            <a:ext cx="5667353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I tura naboru wniosków planowo rusza 1 marca 2023 r.</a:t>
            </a:r>
          </a:p>
          <a:p>
            <a:pPr>
              <a:lnSpc>
                <a:spcPct val="150000"/>
              </a:lnSpc>
            </a:pP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Budżet programu: 250.000.000,00 zł.</a:t>
            </a:r>
            <a:br>
              <a:rPr lang="pl-PL" sz="2800" dirty="0">
                <a:solidFill>
                  <a:schemeClr val="bg2">
                    <a:lumMod val="10000"/>
                  </a:schemeClr>
                </a:solidFill>
              </a:rPr>
            </a:b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5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81024AB8-A36E-457F-BCC8-5162EE385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705" y="1862729"/>
            <a:ext cx="8695388" cy="4751013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Tytuł 18">
            <a:extLst>
              <a:ext uri="{FF2B5EF4-FFF2-40B4-BE49-F238E27FC236}">
                <a16:creationId xmlns:a16="http://schemas.microsoft.com/office/drawing/2014/main" id="{899F4432-092B-4FAB-971F-54BA022C17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9988" y="2031196"/>
            <a:ext cx="8003951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Kursy języka migowego dofinansowywane ze środków PFRON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7CEAD9A-0231-4424-90F8-D11A95980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962" y="365126"/>
            <a:ext cx="1568178" cy="1568178"/>
          </a:xfr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F48D8F01-7307-4F0D-A930-8F2E00A196B6}"/>
              </a:ext>
            </a:extLst>
          </p:cNvPr>
          <p:cNvSpPr/>
          <p:nvPr/>
        </p:nvSpPr>
        <p:spPr>
          <a:xfrm flipH="1">
            <a:off x="1149987" y="2985303"/>
            <a:ext cx="83572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</a:rPr>
              <a:t>CEL:</a:t>
            </a:r>
          </a:p>
          <a:p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rozwój </a:t>
            </a:r>
            <a:r>
              <a:rPr lang="pl-PL" sz="2200" b="1" dirty="0">
                <a:solidFill>
                  <a:schemeClr val="bg2">
                    <a:lumMod val="10000"/>
                  </a:schemeClr>
                </a:solidFill>
              </a:rPr>
              <a:t>umiejętności osobistych i kwalifikacji zawodowych </a:t>
            </a: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osób dorosłych, w zakresie posługiwania się językiem migowym, wykształcenie umiejętności konstruowania wypowiedzi w języku polskim migowym, osób słyszących, w celu pomocy bezpośredniej osobom niesłyszącym.</a:t>
            </a:r>
          </a:p>
          <a:p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Równocześnie zadaniem projektu jest </a:t>
            </a:r>
            <a:r>
              <a:rPr lang="pl-PL" sz="2200" b="1" dirty="0">
                <a:solidFill>
                  <a:schemeClr val="bg2">
                    <a:lumMod val="10000"/>
                  </a:schemeClr>
                </a:solidFill>
              </a:rPr>
              <a:t>likwidacja barier komunikacyjnych</a:t>
            </a: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, rozwój funkcji komunikacyjnej na kanale wizualno-przestrzennym oraz rozbudzenie motywacji do nauki.</a:t>
            </a:r>
          </a:p>
        </p:txBody>
      </p:sp>
      <p:pic>
        <p:nvPicPr>
          <p:cNvPr id="20" name="Grafika 19" descr="Informacje">
            <a:extLst>
              <a:ext uri="{FF2B5EF4-FFF2-40B4-BE49-F238E27FC236}">
                <a16:creationId xmlns:a16="http://schemas.microsoft.com/office/drawing/2014/main" id="{2666E904-B255-4634-8D20-7AEAC042F0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3474" y="19645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01154D-8118-0971-9D5C-9C646221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5563"/>
            <a:ext cx="10515600" cy="1325563"/>
          </a:xfrm>
        </p:spPr>
        <p:txBody>
          <a:bodyPr anchor="b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pl-PL" b="1" dirty="0">
                <a:solidFill>
                  <a:srgbClr val="C00000"/>
                </a:solidFill>
              </a:rPr>
              <a:t>Kursy języka migowego dofinansowywane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ze środków PFRON (1)</a:t>
            </a:r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BB987F7-CA0B-436C-97D0-E328147272F5}"/>
              </a:ext>
            </a:extLst>
          </p:cNvPr>
          <p:cNvSpPr/>
          <p:nvPr/>
        </p:nvSpPr>
        <p:spPr>
          <a:xfrm flipH="1">
            <a:off x="963764" y="1767765"/>
            <a:ext cx="10014195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</a:rPr>
              <a:t>W roku bieżącym zawarto 208 umów  - kwota dofinansowania: 173 853,79 zł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Wnioski są składane w </a:t>
            </a:r>
            <a:r>
              <a:rPr lang="pl-PL" sz="2400" b="1" dirty="0">
                <a:solidFill>
                  <a:srgbClr val="C00000"/>
                </a:solidFill>
              </a:rPr>
              <a:t>trybie ciągłym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, przez cały rok. Wniosek złożony w okresie od dnia 1 listopada do dnia 31 grudnia danego roku kalendarzowego jest rozpatrywany w pierwszym miesiącu następnego roku.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</a:rPr>
              <a:t>ZAPRASZAMY!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Kontakt w Oddziale Małopolskim PFRON: 12 312 14 00; 12 312 14 12</a:t>
            </a:r>
          </a:p>
        </p:txBody>
      </p:sp>
      <p:pic>
        <p:nvPicPr>
          <p:cNvPr id="10" name="Symbol zastępczy zawartości 4">
            <a:extLst>
              <a:ext uri="{FF2B5EF4-FFF2-40B4-BE49-F238E27FC236}">
                <a16:creationId xmlns:a16="http://schemas.microsoft.com/office/drawing/2014/main" id="{FC22E0AD-084A-41E4-9B8C-D2C36D72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7" y="339525"/>
            <a:ext cx="1526292" cy="15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AFB877-5638-591A-65C8-F6596540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6171"/>
            <a:ext cx="10515600" cy="1325563"/>
          </a:xfrm>
        </p:spPr>
        <p:txBody>
          <a:bodyPr anchor="b"/>
          <a:lstStyle/>
          <a:p>
            <a:r>
              <a:rPr lang="pl-PL" dirty="0"/>
              <a:t>Środki dla samorządu wojewódzkiego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1024AB8-A36E-457F-BCC8-5162EE385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0755" y="1596024"/>
            <a:ext cx="8518931" cy="4810539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DFCDE06-5B9B-462A-BD09-146C4D9A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95" y="1820682"/>
            <a:ext cx="1419382" cy="1687723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7BC0EBB5-16EA-4D8C-9F20-3408C338A57B}"/>
              </a:ext>
            </a:extLst>
          </p:cNvPr>
          <p:cNvSpPr/>
          <p:nvPr/>
        </p:nvSpPr>
        <p:spPr>
          <a:xfrm>
            <a:off x="3548688" y="2677408"/>
            <a:ext cx="2569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200" b="1" spc="-300" baseline="-1000" dirty="0">
                <a:solidFill>
                  <a:schemeClr val="bg2">
                    <a:lumMod val="10000"/>
                  </a:schemeClr>
                </a:solidFill>
              </a:rPr>
              <a:t>21,6 MLN</a:t>
            </a:r>
            <a:r>
              <a:rPr lang="pl-PL" sz="7200" b="1" spc="-300" baseline="-1000" dirty="0">
                <a:solidFill>
                  <a:srgbClr val="00A334"/>
                </a:solidFill>
                <a:latin typeface="Glober SemiBold Free" pitchFamily="2" charset="0"/>
              </a:rPr>
              <a:t> 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99F4432-092B-4FAB-971F-54BA022C175A}"/>
              </a:ext>
            </a:extLst>
          </p:cNvPr>
          <p:cNvSpPr/>
          <p:nvPr/>
        </p:nvSpPr>
        <p:spPr>
          <a:xfrm>
            <a:off x="1921594" y="3733062"/>
            <a:ext cx="79489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Środki dla samorządu wojewódzkiego</a:t>
            </a:r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Środki PFRON dla samorządu województwa przeznaczone są na kosztowne działania infrastrukturalne i wspierające placówki, m.in. dofinansowanie robót budowlanych </a:t>
            </a:r>
            <a:br>
              <a:rPr lang="pl-PL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 obiektach służących rehabilitacji oraz dofinansowanie kosztów tworzenia i działania zakładów aktywności zawodowej.</a:t>
            </a:r>
          </a:p>
          <a:p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Symbol zastępczy zawartości 5" descr="Mapa województwa małopolskiego z podziałem na powiaty.">
            <a:extLst>
              <a:ext uri="{FF2B5EF4-FFF2-40B4-BE49-F238E27FC236}">
                <a16:creationId xmlns:a16="http://schemas.microsoft.com/office/drawing/2014/main" id="{39ED4045-CAAE-48A1-A760-42855F57844A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0" y="-60608"/>
            <a:ext cx="48073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21B6B1B-451A-8226-670F-1BF1CDBD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58" y="1564269"/>
            <a:ext cx="11134484" cy="1325563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</a:rPr>
              <a:t>Dofinansowanie robót budowlanych, dotyczących obiektów służących rehabilitacji w związku z potrzebami osób z niepełnosprawnościami, z wyjątkiem rozbiórki tych obiektów ze środków PFRON w ramach zadań Samorządu Województwa Małopolskiego.</a:t>
            </a:r>
            <a:endParaRPr lang="pl-PL" sz="24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176CBB8-2770-8DC6-AA21-A0BF3F24062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28758" y="2889832"/>
            <a:ext cx="11134484" cy="4341501"/>
          </a:xfrm>
        </p:spPr>
        <p:txBody>
          <a:bodyPr/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Zadanie ustawowe Samorządu Województwa Małopolskiego.</a:t>
            </a:r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Dofinansowanie obejmuje koszt budowy, przebudowy, adaptacji oraz zakupu materiałów budowlanych, urządzeń, instalacji branżowych albo innych usług z zakresu robót budowlanych, wykonanych po przyznaniu środków finansowych i zawarciu przez wnioskodawcę umowy z Województwa Małopolskiego reprezentowanym przez Zarząd Województwa.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490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2A3A1-0CF5-409B-A5B6-1E62BAEA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485" y="565627"/>
            <a:ext cx="8044249" cy="723974"/>
          </a:xfrm>
        </p:spPr>
        <p:txBody>
          <a:bodyPr/>
          <a:lstStyle/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Pilotażowy Program „ABSOLWENT” 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CE441D-7ADD-4225-90F1-D47EE9ED78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96970" y="1588885"/>
            <a:ext cx="11032832" cy="43415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Cel: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umożliwienie wejścia na rynek pracy osób z niepełnosprawnością posiadających wykształcenie wyższe lub realizujące ostatni lub przedostatni semestr nauki w szkole wyższej.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Zaplanowanie i wdrożenie indywidualnej ścieżki kariery zawodowej oraz pomoc w rozwoju umiejętności i w podnoszeniu kwalifikacji zawodowych.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Szerokie możliwości rozwoju zawodowego osób niepełnosprawnych.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Program jest ofertą współpracy adresowaną do szkół wyższych, organizacji pozarządowych bądź zawiązanych przez nich partnerstw.</a:t>
            </a:r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E86D34B-615D-4A44-8948-0E6413AC7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4" y="198345"/>
            <a:ext cx="1458538" cy="1458538"/>
          </a:xfrm>
        </p:spPr>
      </p:pic>
    </p:spTree>
    <p:extLst>
      <p:ext uri="{BB962C8B-B14F-4D97-AF65-F5344CB8AC3E}">
        <p14:creationId xmlns:p14="http://schemas.microsoft.com/office/powerpoint/2010/main" val="1388406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E3302A-67CA-FBE8-45A8-1748458D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41501"/>
            <a:ext cx="10872592" cy="4341501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Dofinansowanie robót budowlanych, dotyczących obiektów służących rehabilitacji w związku z potrzebami osób z niepełnosprawnościami, z wyjątkiem rozbiórki tych obiektów ze środków PFRON w ramach zadań Samorządu Województwa Małopolskiego – cd.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63DA7B-A797-AACF-660A-41C211AD0B7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9584" y="1436813"/>
            <a:ext cx="11032832" cy="4341501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Wnioski na to zadanie należy składać w terminie do dnia 30 listopada roku poprzedzającego realizację zadania.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</a:rPr>
              <a:t>Kontakt w sprawie: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Departament Zdrowia, Rodziny, Równego Traktowania i Polityki Społecznej:</a:t>
            </a:r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Wojciech Dubiel, e-mail: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Wojciech.Dubiel@umwm.malopolska.pl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pl-PL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telefon: 12 63 03 252</a:t>
            </a:r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Małgorzata Gałkowska, e-mail: 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Malgorzata.Galkowska@umwm.malopolska.pl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, telefon: 12 63 03 251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42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0AB16646-A512-3251-6CF5-1D166451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22" y="1505319"/>
            <a:ext cx="7751816" cy="1325563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Centrum informacyjno-doradcze dla osób z niepełnosprawnością (CIDON)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F1F086-24FC-49F9-8FC5-8DF369E5FCA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0622" y="2968586"/>
            <a:ext cx="10577186" cy="5012124"/>
          </a:xfrm>
        </p:spPr>
        <p:txBody>
          <a:bodyPr/>
          <a:lstStyle/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Od dnia 1 września 2021 r. przy Oddziale Małopolskim PFRON uruchomione zostało Centrum informacyjno-doradcze dla osób z niepełnosprawnością (CIDON).</a:t>
            </a:r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Docelowo Centrum informacyjno-doradcze stanie się miejscem, w którym osoby z niepełnosprawnością uzyskają kompleksowe wsparcie w każdym obszarze wymagającym pomocy, doradztwa, a także konsultacji.</a:t>
            </a:r>
          </a:p>
          <a:p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CIDON działa w godzinach pracy Oddziału, nr tel.: 12 312 14 33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42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933C152-D2CA-B1EE-0FB4-57A82A68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8297"/>
            <a:ext cx="10515600" cy="1325563"/>
          </a:xfrm>
        </p:spPr>
        <p:txBody>
          <a:bodyPr anchor="b"/>
          <a:lstStyle/>
          <a:p>
            <a:r>
              <a:rPr lang="pl-PL" dirty="0"/>
              <a:t>Centrum informacyjno-doradcze dla osób z niepełnosprawnością (CIDON) (2)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178FD74-E8AE-4BA2-8C72-C89907DF197D}"/>
              </a:ext>
            </a:extLst>
          </p:cNvPr>
          <p:cNvSpPr txBox="1"/>
          <p:nvPr/>
        </p:nvSpPr>
        <p:spPr>
          <a:xfrm>
            <a:off x="789012" y="1231973"/>
            <a:ext cx="11402987" cy="5626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W CIDON uzyskać można informacje na temat: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programów realizowanych przez PFRON,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projektów realizowanych przez organizacje pozarządowe, 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obowiązujących systemów orzecznictwa,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dostępnego wsparcia finansowego i rzeczowego,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ulg i uprawnień wynikających z przepisów prawa, a także instytucji działających na rzecz osób z niepełnosprawnością i wiele innych.</a:t>
            </a:r>
          </a:p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Centrum będzie systematycznie rozszerzać swoją ofertę m.in. o możliwość skorzystania </a:t>
            </a:r>
            <a:br>
              <a:rPr lang="pl-PL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z usługi specjalisty ds. zarządzania rehabilitacją, czy skierowania do Ośrodka Wsparcia  </a:t>
            </a:r>
            <a:br>
              <a:rPr lang="pl-PL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i Testów, gdzie osoby z niepełnosprawnością będą mogły testować najnowsze technologie asystujące. </a:t>
            </a:r>
          </a:p>
        </p:txBody>
      </p:sp>
    </p:spTree>
    <p:extLst>
      <p:ext uri="{BB962C8B-B14F-4D97-AF65-F5344CB8AC3E}">
        <p14:creationId xmlns:p14="http://schemas.microsoft.com/office/powerpoint/2010/main" val="2385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12A9EBC-0D93-BFA5-4BBB-697FBC65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4" y="1242274"/>
            <a:ext cx="10515600" cy="859616"/>
          </a:xfrm>
        </p:spPr>
        <p:txBody>
          <a:bodyPr/>
          <a:lstStyle/>
          <a:p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Ośrodek Wsparcia i Testów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1C6E07-3C69-4A54-884A-1C06DFC5FF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9584" y="1964102"/>
            <a:ext cx="11032832" cy="5458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Oddział Małopolski PFRON zawarł umowę na utworzenie i prowadzenie Ośrodka Wsparcia i Testów z dwiema organizacjami: Fundacja Centrum Rehabilitacji Znowu z Biegu oraz Katolickie Stowarzyszenie Osób Niepełnosprawnych i Ich Przyjaciół „Klika”.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2">
                    <a:lumMod val="10000"/>
                  </a:schemeClr>
                </a:solidFill>
              </a:rPr>
              <a:t>OWiTy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 rozpoczną swoją działalność na początku 2023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Zadaniem </a:t>
            </a:r>
            <a:r>
              <a:rPr lang="pl-PL" sz="2400" dirty="0" err="1">
                <a:solidFill>
                  <a:schemeClr val="bg2">
                    <a:lumMod val="10000"/>
                  </a:schemeClr>
                </a:solidFill>
              </a:rPr>
              <a:t>OWiT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 jest prezentowanie korzyści wynikających ze stosowania technologii asystujących w takich obszarach jak: komunikowanie się, dostęp do informacji, nauka, praca, rozwijanie hobby, zwiększenie aktywności życiowej, samodzielności i zaradności osobistej oraz dbałości o zdrowie. </a:t>
            </a:r>
          </a:p>
        </p:txBody>
      </p:sp>
    </p:spTree>
    <p:extLst>
      <p:ext uri="{BB962C8B-B14F-4D97-AF65-F5344CB8AC3E}">
        <p14:creationId xmlns:p14="http://schemas.microsoft.com/office/powerpoint/2010/main" val="363373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81024AB8-A36E-457F-BCC8-5162EE385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8384" y="0"/>
            <a:ext cx="5493616" cy="68580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863F9320-F67C-4CB6-AD88-C98E06D9D5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2816" y="1917994"/>
            <a:ext cx="5896542" cy="18408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ZAPRASZAMY DO WSPÓŁPRACY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286113C-5AD0-4681-A001-78949724DD67}"/>
              </a:ext>
            </a:extLst>
          </p:cNvPr>
          <p:cNvSpPr/>
          <p:nvPr/>
        </p:nvSpPr>
        <p:spPr>
          <a:xfrm>
            <a:off x="6539358" y="1142753"/>
            <a:ext cx="544310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3200" b="1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ODDZIAŁ MAŁOPOLSKI </a:t>
            </a:r>
          </a:p>
          <a:p>
            <a:pPr algn="r">
              <a:lnSpc>
                <a:spcPct val="150000"/>
              </a:lnSpc>
            </a:pPr>
            <a:r>
              <a:rPr lang="pl-PL" sz="3200" b="1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PFRON</a:t>
            </a:r>
          </a:p>
          <a:p>
            <a:pPr algn="r">
              <a:lnSpc>
                <a:spcPct val="150000"/>
              </a:lnSpc>
            </a:pPr>
            <a:r>
              <a:rPr lang="pl-PL" sz="3200" b="1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UL. NA ZJEŹDZIE 11</a:t>
            </a:r>
          </a:p>
          <a:p>
            <a:pPr algn="r">
              <a:lnSpc>
                <a:spcPct val="150000"/>
              </a:lnSpc>
            </a:pPr>
            <a:r>
              <a:rPr lang="pl-PL" sz="3200" b="1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30-527 KRAKÓW</a:t>
            </a:r>
          </a:p>
          <a:p>
            <a:pPr algn="r">
              <a:lnSpc>
                <a:spcPct val="150000"/>
              </a:lnSpc>
            </a:pPr>
            <a:r>
              <a:rPr lang="pl-PL" sz="3200" b="1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  <a:hlinkClick r:id="rId2"/>
              </a:rPr>
              <a:t>krakow@pfron.org.pl</a:t>
            </a:r>
            <a:r>
              <a:rPr lang="pl-PL" sz="3200" b="1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pl-PL" sz="3200" b="1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(12) 31-21-400</a:t>
            </a:r>
          </a:p>
          <a:p>
            <a:pPr algn="r"/>
            <a:endParaRPr lang="pl-PL" sz="3200" b="1" dirty="0">
              <a:solidFill>
                <a:schemeClr val="bg2">
                  <a:lumMod val="10000"/>
                </a:schemeClr>
              </a:solidFill>
              <a:latin typeface="Glober SemiBold Free" pitchFamily="2" charset="0"/>
            </a:endParaRPr>
          </a:p>
          <a:p>
            <a:pPr algn="r"/>
            <a:endParaRPr lang="pl-PL" sz="1400" b="1" dirty="0">
              <a:solidFill>
                <a:schemeClr val="bg2">
                  <a:lumMod val="10000"/>
                </a:schemeClr>
              </a:solidFill>
              <a:latin typeface="Glober SemiBold F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35EFA-BA6F-476C-B6B3-3C4460AA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568" y="567861"/>
            <a:ext cx="7871254" cy="787116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Obszary wsparcia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834E7C-0BED-43E3-841A-61B10B1A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80" y="232150"/>
            <a:ext cx="1458538" cy="1458538"/>
          </a:xfrm>
          <a:prstGeom prst="rect">
            <a:avLst/>
          </a:prstGeom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70A3C7B1-0F68-2EA8-8D0A-DBEB6691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54" y="1353559"/>
            <a:ext cx="11742164" cy="5272291"/>
          </a:xfrm>
        </p:spPr>
        <p:txBody>
          <a:bodyPr/>
          <a:lstStyle/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obszar A – zaplanowanie i wdrożenie indywidualnej ścieżki kariery zawodowej;</a:t>
            </a:r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obszar B – podnoszenie kwalifikacji zawodowych:</a:t>
            </a:r>
          </a:p>
          <a:p>
            <a:pPr lvl="2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bg2">
                    <a:lumMod val="10000"/>
                  </a:schemeClr>
                </a:solidFill>
              </a:rPr>
              <a:t>zadanie 1 – zdobycie uprawnień zawodowych,</a:t>
            </a:r>
          </a:p>
          <a:p>
            <a:pPr lvl="2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bg2">
                    <a:lumMod val="10000"/>
                  </a:schemeClr>
                </a:solidFill>
              </a:rPr>
              <a:t>zadanie 2 – ukończenie kursów i szkoleń zawodowych i specjalizacyjnych ( w tym koszty zakwaterowania),</a:t>
            </a:r>
          </a:p>
          <a:p>
            <a:pPr lvl="2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chemeClr val="bg2">
                    <a:lumMod val="10000"/>
                  </a:schemeClr>
                </a:solidFill>
              </a:rPr>
              <a:t>zadanie 3 – odbycie stażu aktywizacyjnego (stypendium stażowe, wynagrodzenie dla opiekuna stażu);</a:t>
            </a:r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obszar C – wsparcie zatrudnienia i samozatrudnienia (koszty podjęcia działalności gospodarczej, w tym koszty pomocy prawnej, konsultacji i doradztwa dotyczących tej działalności, wyposażenie stanowiska pracy);</a:t>
            </a:r>
          </a:p>
          <a:p>
            <a:pPr lvl="1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Dodatek motywacyjny.</a:t>
            </a:r>
          </a:p>
        </p:txBody>
      </p:sp>
    </p:spTree>
    <p:extLst>
      <p:ext uri="{BB962C8B-B14F-4D97-AF65-F5344CB8AC3E}">
        <p14:creationId xmlns:p14="http://schemas.microsoft.com/office/powerpoint/2010/main" val="401908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4BE4F-C162-45F3-97B5-B838C8D1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10" y="298637"/>
            <a:ext cx="7676706" cy="13255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Pilotażowy Program „ABSOLWENT” w Oddziale Małopolskim PFRON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CF493B-7649-476C-8CE9-BC62C1E4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237"/>
            <a:ext cx="10515600" cy="435133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pl-PL" sz="2200" b="1" dirty="0">
                <a:solidFill>
                  <a:srgbClr val="48A23F">
                    <a:lumMod val="75000"/>
                  </a:srgbClr>
                </a:solidFill>
              </a:rPr>
              <a:t>Konkurs I - ROK 2017 </a:t>
            </a:r>
            <a:r>
              <a:rPr lang="pl-PL" sz="2200" b="1" dirty="0">
                <a:solidFill>
                  <a:srgbClr val="48A23F"/>
                </a:solidFill>
              </a:rPr>
              <a:t>- </a:t>
            </a:r>
            <a:r>
              <a:rPr lang="pl-PL" sz="2200" dirty="0">
                <a:solidFill>
                  <a:srgbClr val="E7E6E6">
                    <a:lumMod val="10000"/>
                  </a:srgbClr>
                </a:solidFill>
              </a:rPr>
              <a:t>kwota dofinansowania </a:t>
            </a:r>
            <a:r>
              <a:rPr lang="pl-PL" sz="2200" b="1" dirty="0">
                <a:solidFill>
                  <a:srgbClr val="C00000"/>
                </a:solidFill>
              </a:rPr>
              <a:t>1 674 556,00 zł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200" b="1" dirty="0">
                <a:solidFill>
                  <a:srgbClr val="48A23F">
                    <a:lumMod val="75000"/>
                  </a:srgbClr>
                </a:solidFill>
              </a:rPr>
              <a:t>Konkurs II - ROK 2018 </a:t>
            </a:r>
            <a:r>
              <a:rPr lang="pl-PL" sz="2200" b="1" dirty="0">
                <a:solidFill>
                  <a:srgbClr val="48A23F"/>
                </a:solidFill>
              </a:rPr>
              <a:t>- </a:t>
            </a:r>
            <a:r>
              <a:rPr lang="pl-PL" sz="2200" dirty="0">
                <a:solidFill>
                  <a:srgbClr val="E7E6E6">
                    <a:lumMod val="10000"/>
                  </a:srgbClr>
                </a:solidFill>
              </a:rPr>
              <a:t>kwota dofinansowania </a:t>
            </a:r>
            <a:r>
              <a:rPr lang="pl-PL" sz="2200" b="1" dirty="0">
                <a:solidFill>
                  <a:srgbClr val="C00000"/>
                </a:solidFill>
              </a:rPr>
              <a:t>2 406 485,00 zł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200" b="1" dirty="0">
                <a:solidFill>
                  <a:srgbClr val="48A23F">
                    <a:lumMod val="75000"/>
                  </a:srgbClr>
                </a:solidFill>
              </a:rPr>
              <a:t>Konkurs III – ROK 2019 </a:t>
            </a:r>
            <a:r>
              <a:rPr lang="pl-PL" sz="2200" b="1" dirty="0">
                <a:solidFill>
                  <a:srgbClr val="48A23F"/>
                </a:solidFill>
              </a:rPr>
              <a:t>- </a:t>
            </a: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kwota dofinansowania </a:t>
            </a:r>
            <a:r>
              <a:rPr lang="pl-PL" sz="2200" b="1" dirty="0">
                <a:solidFill>
                  <a:srgbClr val="C00000"/>
                </a:solidFill>
              </a:rPr>
              <a:t>5 438 573,46 zł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200" b="1" dirty="0">
                <a:solidFill>
                  <a:srgbClr val="C00000"/>
                </a:solidFill>
              </a:rPr>
              <a:t>Realizatorzy: </a:t>
            </a:r>
            <a:r>
              <a:rPr lang="pl-PL" sz="2200" dirty="0">
                <a:solidFill>
                  <a:srgbClr val="C00000"/>
                </a:solidFill>
              </a:rPr>
              <a:t>FIRR, Fundacja </a:t>
            </a:r>
            <a:r>
              <a:rPr lang="pl-PL" sz="2200" dirty="0" err="1">
                <a:solidFill>
                  <a:srgbClr val="C00000"/>
                </a:solidFill>
              </a:rPr>
              <a:t>Sustinae</a:t>
            </a:r>
            <a:r>
              <a:rPr lang="pl-PL" sz="2200" dirty="0">
                <a:solidFill>
                  <a:srgbClr val="C00000"/>
                </a:solidFill>
              </a:rPr>
              <a:t>, Stowarzyszenie KLUCZ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2200" b="1" dirty="0">
                <a:solidFill>
                  <a:srgbClr val="48A23F">
                    <a:lumMod val="75000"/>
                  </a:srgbClr>
                </a:solidFill>
              </a:rPr>
              <a:t>Konkurs IV – ROK 2022 </a:t>
            </a:r>
            <a:r>
              <a:rPr lang="pl-PL" sz="2200" dirty="0">
                <a:solidFill>
                  <a:srgbClr val="48A23F"/>
                </a:solidFill>
              </a:rPr>
              <a:t>– </a:t>
            </a: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w trakcie oceny wniosków</a:t>
            </a:r>
          </a:p>
          <a:p>
            <a:pPr lvl="0">
              <a:lnSpc>
                <a:spcPct val="150000"/>
              </a:lnSpc>
            </a:pPr>
            <a:r>
              <a:rPr lang="pl-PL" sz="2200" dirty="0">
                <a:solidFill>
                  <a:schemeClr val="tx2">
                    <a:lumMod val="50000"/>
                  </a:schemeClr>
                </a:solidFill>
              </a:rPr>
              <a:t>Łączna wysokość dofinansowania ze środków PFRON nie może przekroczyć kwoty 20.000 zł na jednego beneficjenta ostatecznego</a:t>
            </a:r>
            <a:endParaRPr lang="pl-PL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4">
            <a:extLst>
              <a:ext uri="{FF2B5EF4-FFF2-40B4-BE49-F238E27FC236}">
                <a16:creationId xmlns:a16="http://schemas.microsoft.com/office/drawing/2014/main" id="{BE007095-B465-7F28-BD09-CF824910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80" y="232150"/>
            <a:ext cx="1458538" cy="14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81024AB8-A36E-457F-BCC8-5162EE385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0292" y="1465343"/>
            <a:ext cx="9113132" cy="4796424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E639482-6781-F3C6-CB9B-1B758002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25563"/>
            <a:ext cx="10515600" cy="1325563"/>
          </a:xfrm>
        </p:spPr>
        <p:txBody>
          <a:bodyPr anchor="b"/>
          <a:lstStyle/>
          <a:p>
            <a:r>
              <a:rPr lang="pl-PL" dirty="0"/>
              <a:t>Zadania zalecane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99F4432-092B-4FAB-971F-54BA022C175A}"/>
              </a:ext>
            </a:extLst>
          </p:cNvPr>
          <p:cNvSpPr/>
          <p:nvPr/>
        </p:nvSpPr>
        <p:spPr>
          <a:xfrm>
            <a:off x="1482811" y="1914782"/>
            <a:ext cx="89710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/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bg2">
                    <a:lumMod val="10000"/>
                  </a:schemeClr>
                </a:solidFill>
              </a:rPr>
              <a:t>ZADANIA ZLECANE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- art. 36 ustawy z dnia 27 sierpnia 1997 roku </a:t>
            </a:r>
            <a:br>
              <a:rPr lang="pl-PL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400" i="1" dirty="0">
                <a:solidFill>
                  <a:schemeClr val="bg2">
                    <a:lumMod val="10000"/>
                  </a:schemeClr>
                </a:solidFill>
              </a:rPr>
              <a:t>o rehabilitacji zawodowej i społecznej oraz zatrudnianiu osób niepełnosprawnych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l-PL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Glober Thin Free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ORGANIZACJE POZARZĄDOWE Z MAŁOPOLSKI OTRZYMAŁY W 2022 ROKU PONAD </a:t>
            </a:r>
            <a:r>
              <a:rPr lang="pl-PL" sz="2400" b="1" dirty="0">
                <a:solidFill>
                  <a:schemeClr val="bg2">
                    <a:lumMod val="10000"/>
                  </a:schemeClr>
                </a:solidFill>
              </a:rPr>
              <a:t>36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 MLN ZŁ NA REALIZACJĘ BLISKO </a:t>
            </a:r>
            <a:r>
              <a:rPr lang="pl-PL" sz="2400" b="1" dirty="0">
                <a:solidFill>
                  <a:schemeClr val="bg2">
                    <a:lumMod val="10000"/>
                  </a:schemeClr>
                </a:solidFill>
              </a:rPr>
              <a:t>70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 PROJEKTÓW</a:t>
            </a:r>
          </a:p>
          <a:p>
            <a:endParaRPr lang="pl-PL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Glober Thin Free" pitchFamily="2" charset="0"/>
            </a:endParaRPr>
          </a:p>
          <a:p>
            <a:r>
              <a:rPr lang="pl-PL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Glober Thin Fre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63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099738F-981C-AE72-CBED-507201D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09" y="-1422028"/>
            <a:ext cx="10515600" cy="1325563"/>
          </a:xfrm>
        </p:spPr>
        <p:txBody>
          <a:bodyPr/>
          <a:lstStyle/>
          <a:p>
            <a:r>
              <a:rPr lang="pl-PL" dirty="0"/>
              <a:t>Aktywny Samorząd w Małopolsce</a:t>
            </a:r>
          </a:p>
        </p:txBody>
      </p:sp>
      <p:pic>
        <p:nvPicPr>
          <p:cNvPr id="10" name="Picture 2" descr="Logo projektu &quot;Aktywny Samorząd&quot;">
            <a:extLst>
              <a:ext uri="{FF2B5EF4-FFF2-40B4-BE49-F238E27FC236}">
                <a16:creationId xmlns:a16="http://schemas.microsoft.com/office/drawing/2014/main" id="{8C38CDDD-A0B1-476C-9DF2-1DAA82F1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461" y="191926"/>
            <a:ext cx="5677527" cy="16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80C96F41-4116-4FC1-9311-080DD6947AC0}"/>
              </a:ext>
            </a:extLst>
          </p:cNvPr>
          <p:cNvSpPr/>
          <p:nvPr/>
        </p:nvSpPr>
        <p:spPr>
          <a:xfrm>
            <a:off x="3260575" y="3177279"/>
            <a:ext cx="34387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600" b="1" spc="-300" baseline="-1000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13,3 MLN</a:t>
            </a:r>
            <a:r>
              <a:rPr lang="pl-PL" sz="6600" b="1" spc="-300" baseline="-1000" dirty="0">
                <a:solidFill>
                  <a:schemeClr val="bg2">
                    <a:lumMod val="10000"/>
                  </a:schemeClr>
                </a:solidFill>
                <a:latin typeface="Glober SemiBold Free" pitchFamily="2" charset="0"/>
              </a:rPr>
              <a:t>  </a:t>
            </a:r>
            <a:endParaRPr lang="pl-PL" sz="2000" b="1" spc="-300" baseline="-1000" dirty="0">
              <a:solidFill>
                <a:schemeClr val="bg2">
                  <a:lumMod val="10000"/>
                </a:schemeClr>
              </a:solidFill>
              <a:latin typeface="Glober SemiBold Free" pitchFamily="2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1024AB8-A36E-457F-BCC8-5162EE385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9895" y="2534538"/>
            <a:ext cx="8734629" cy="3954752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99F4432-092B-4FAB-971F-54BA022C175A}"/>
              </a:ext>
            </a:extLst>
          </p:cNvPr>
          <p:cNvSpPr/>
          <p:nvPr/>
        </p:nvSpPr>
        <p:spPr>
          <a:xfrm>
            <a:off x="1705899" y="4323462"/>
            <a:ext cx="8734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2">
                    <a:lumMod val="10000"/>
                  </a:schemeClr>
                </a:solidFill>
              </a:rPr>
              <a:t>AKTYWNY SAMORZĄD W MAŁOPOLSCE</a:t>
            </a:r>
          </a:p>
          <a:p>
            <a:r>
              <a:rPr lang="pl-PL" sz="2200" b="1" dirty="0">
                <a:solidFill>
                  <a:schemeClr val="bg2">
                    <a:lumMod val="10000"/>
                  </a:schemeClr>
                </a:solidFill>
              </a:rPr>
              <a:t>W 2022 r. na program przeznaczono ponad 13,3 mln złotych. </a:t>
            </a:r>
          </a:p>
          <a:p>
            <a:r>
              <a:rPr lang="pl-PL" sz="2200" b="1" dirty="0">
                <a:solidFill>
                  <a:schemeClr val="bg2">
                    <a:lumMod val="10000"/>
                  </a:schemeClr>
                </a:solidFill>
              </a:rPr>
              <a:t>Realizator: MOPS/PCPR</a:t>
            </a:r>
          </a:p>
          <a:p>
            <a:endParaRPr lang="pl-PL" sz="22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sz="2200" b="1" dirty="0">
                <a:solidFill>
                  <a:schemeClr val="bg2">
                    <a:lumMod val="10000"/>
                  </a:schemeClr>
                </a:solidFill>
              </a:rPr>
              <a:t>Kontakt w Oddziale Małopolskim PFRON: 12 312 14 00; 12 312 14 16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9ED35DC-AEC1-4ACF-99C2-A371842B3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821" y="2702182"/>
            <a:ext cx="1320091" cy="1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6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78ED8DB-8CB7-761F-B130-DDABFA80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0663"/>
            <a:ext cx="10515600" cy="1325563"/>
          </a:xfrm>
        </p:spPr>
        <p:txBody>
          <a:bodyPr anchor="b"/>
          <a:lstStyle/>
          <a:p>
            <a:r>
              <a:rPr lang="pl-PL" dirty="0"/>
              <a:t>Moduły wsparcia (1)</a:t>
            </a:r>
          </a:p>
        </p:txBody>
      </p:sp>
      <p:pic>
        <p:nvPicPr>
          <p:cNvPr id="16" name="Picture 2" descr="Logo projektu &quot;Aktywny Samorząd&quot;">
            <a:extLst>
              <a:ext uri="{FF2B5EF4-FFF2-40B4-BE49-F238E27FC236}">
                <a16:creationId xmlns:a16="http://schemas.microsoft.com/office/drawing/2014/main" id="{3DB28354-B017-4162-BD2D-52F4445D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1681" y="332382"/>
            <a:ext cx="2622883" cy="7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899F4432-092B-4FAB-971F-54BA022C175A}"/>
              </a:ext>
            </a:extLst>
          </p:cNvPr>
          <p:cNvSpPr/>
          <p:nvPr/>
        </p:nvSpPr>
        <p:spPr>
          <a:xfrm>
            <a:off x="568036" y="1693526"/>
            <a:ext cx="110559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</a:rPr>
              <a:t>MODUŁ I  </a:t>
            </a:r>
            <a:r>
              <a:rPr lang="pl-PL" sz="2400" dirty="0"/>
              <a:t>–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likwidacja barier utrudniających aktywizację społeczną i zawodową, w tym:</a:t>
            </a:r>
          </a:p>
          <a:p>
            <a:pPr lvl="0">
              <a:lnSpc>
                <a:spcPct val="150000"/>
              </a:lnSpc>
            </a:pPr>
            <a:r>
              <a:rPr lang="pl-PL" sz="2400" dirty="0">
                <a:solidFill>
                  <a:srgbClr val="C00000"/>
                </a:solidFill>
              </a:rPr>
              <a:t>      </a:t>
            </a:r>
            <a:r>
              <a:rPr lang="pl-PL" sz="2400" b="1" dirty="0">
                <a:solidFill>
                  <a:srgbClr val="C00000"/>
                </a:solidFill>
              </a:rPr>
              <a:t>Obszar A </a:t>
            </a:r>
            <a:r>
              <a:rPr lang="pl-PL" sz="2400" dirty="0"/>
              <a:t>–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likwidacja bariery transportowej: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pomoc w zakupie i montażu oprzyrządowania do posiadanego samochodu </a:t>
            </a:r>
            <a:br>
              <a:rPr lang="pl-PL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(osoby z dysfunkcją ruchu)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pomoc w uzyskaniu prawa jazdy (osoby z dysfunkcją ruchu; słuchu)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pomoc w zakupie i montażu oprzyrządowania do posiadanego samochodu </a:t>
            </a:r>
            <a:br>
              <a:rPr lang="pl-PL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(osoby z dysfunkcją słuchu)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pl-PL" sz="1600" dirty="0">
              <a:latin typeface="Calibri Light"/>
            </a:endParaRPr>
          </a:p>
          <a:p>
            <a:pPr lvl="0"/>
            <a:r>
              <a:rPr lang="pl-PL" sz="1600" dirty="0">
                <a:latin typeface="Calibri Light"/>
              </a:rPr>
              <a:t>      </a:t>
            </a:r>
            <a:r>
              <a:rPr lang="pl-PL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lober Thin Free" pitchFamily="2" charset="0"/>
              </a:rPr>
              <a:t> </a:t>
            </a:r>
            <a:r>
              <a:rPr lang="pl-PL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Glober Thin Free" pitchFamily="2" charset="0"/>
              </a:rPr>
              <a:t> </a:t>
            </a:r>
          </a:p>
          <a:p>
            <a:endParaRPr lang="pl-PL" sz="1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0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7E08B97-CB23-2DDE-E8D9-DC1D4836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0" y="-1325563"/>
            <a:ext cx="10515600" cy="1325563"/>
          </a:xfrm>
        </p:spPr>
        <p:txBody>
          <a:bodyPr anchor="b"/>
          <a:lstStyle/>
          <a:p>
            <a:r>
              <a:rPr lang="pl-PL" dirty="0"/>
              <a:t>Moduły wsparcia (2)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BC06AD-906C-AED8-A1CA-71368716640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9584" y="1361135"/>
            <a:ext cx="11032832" cy="4341501"/>
          </a:xfrm>
        </p:spPr>
        <p:txBody>
          <a:bodyPr/>
          <a:lstStyle/>
          <a:p>
            <a:pPr lvl="0"/>
            <a:r>
              <a:rPr lang="pl-PL" sz="2000" b="1" dirty="0">
                <a:solidFill>
                  <a:srgbClr val="C00000"/>
                </a:solidFill>
              </a:rPr>
              <a:t>Obszar B</a:t>
            </a:r>
            <a:r>
              <a:rPr lang="pl-PL" sz="2000" dirty="0">
                <a:solidFill>
                  <a:srgbClr val="C00000"/>
                </a:solidFill>
              </a:rPr>
              <a:t> 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– likwidacja barier w dostępie do uczestniczenia w społeczeństwie informacyjnym: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pomoc w zakupie sprzętu elektronicznego lub jego elementów oraz oprogramowania (osoby z dysfunkcją wzroku – stopień znaczny i dzieci oraz osoby z dysfunkcją obu rąk)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dofinansowanie szkoleń w zakresie obsługi nabytego w ramach programu sprzętu elektronicznego i oprogramowania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pomoc w zakupie sprzętu elektronicznego lub jego elementów oraz oprogramowania (osoby z dysfunkcją wzroku – stopień umiarkowany)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pomoc w zakupie sprzętu elektronicznego lub jego elementów oraz oprogramowania (osoby z dysfunkcją słuchu)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utrzymanie sprawności technicznej posiadanego sprzętu elektronicznego </a:t>
            </a:r>
          </a:p>
        </p:txBody>
      </p:sp>
    </p:spTree>
    <p:extLst>
      <p:ext uri="{BB962C8B-B14F-4D97-AF65-F5344CB8AC3E}">
        <p14:creationId xmlns:p14="http://schemas.microsoft.com/office/powerpoint/2010/main" val="72022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76C12-E771-41D5-872F-DA22B14E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75311"/>
            <a:ext cx="10515600" cy="1325563"/>
          </a:xfrm>
        </p:spPr>
        <p:txBody>
          <a:bodyPr/>
          <a:lstStyle/>
          <a:p>
            <a:r>
              <a:rPr lang="pl-PL" dirty="0"/>
              <a:t>Moduły wsparcia (3)</a:t>
            </a:r>
          </a:p>
        </p:txBody>
      </p:sp>
      <p:pic>
        <p:nvPicPr>
          <p:cNvPr id="5" name="Picture 2" descr="Logo projektu &quot;Aktywny Samorząd&quot;">
            <a:extLst>
              <a:ext uri="{FF2B5EF4-FFF2-40B4-BE49-F238E27FC236}">
                <a16:creationId xmlns:a16="http://schemas.microsoft.com/office/drawing/2014/main" id="{3693BE3C-C3F4-4B18-A3F5-96DA439A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1681" y="332382"/>
            <a:ext cx="2622883" cy="7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5B19F8-0C7E-4416-9D5D-14CA656538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9584" y="1486917"/>
            <a:ext cx="11032832" cy="4341501"/>
          </a:xfrm>
        </p:spPr>
        <p:txBody>
          <a:bodyPr/>
          <a:lstStyle/>
          <a:p>
            <a:r>
              <a:rPr lang="pl-PL" sz="1800" b="1" dirty="0">
                <a:solidFill>
                  <a:srgbClr val="C00000"/>
                </a:solidFill>
              </a:rPr>
              <a:t>Obszar C</a:t>
            </a:r>
            <a:r>
              <a:rPr lang="pl-PL" sz="1800" dirty="0">
                <a:solidFill>
                  <a:srgbClr val="C00000"/>
                </a:solidFill>
              </a:rPr>
              <a:t> </a:t>
            </a:r>
            <a:r>
              <a:rPr lang="pl-PL" sz="1800" dirty="0">
                <a:solidFill>
                  <a:schemeClr val="bg2">
                    <a:lumMod val="10000"/>
                  </a:schemeClr>
                </a:solidFill>
              </a:rPr>
              <a:t>– likwidacja barier w poruszaniu się: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pomoc w zakupie wózka inwalidzkiego o napędzie elektrycznym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pomoc w utrzymaniu sprawności technicznej posiadanego skutera/wózka inwalidzkiego o napędzie elektrycznym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pomoc w zakupie protezy kończyny, w której zastosowano nowoczesne rozwiązania techniczne, tj. protezy co najmniej na III poziomie jakości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pomoc w utrzymaniu sprawności technicznej posiadanej protezy kończyny, w której zastosowano nowoczesne rozwiązania techniczne (co najmniej na III poziomie jakości)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pomoc w zakupie skutera inwalidzkiego o napędzie elektrycznym lub oprzyrządowania elektrycznego do wózka ręcznego</a:t>
            </a:r>
          </a:p>
          <a:p>
            <a:r>
              <a:rPr lang="pl-PL" sz="1800" b="1" dirty="0">
                <a:solidFill>
                  <a:srgbClr val="C00000"/>
                </a:solidFill>
              </a:rPr>
              <a:t>Obszar D </a:t>
            </a:r>
            <a:r>
              <a:rPr lang="pl-PL" sz="1800" dirty="0">
                <a:solidFill>
                  <a:schemeClr val="bg2">
                    <a:lumMod val="10000"/>
                  </a:schemeClr>
                </a:solidFill>
              </a:rPr>
              <a:t>– pomoc w utrzymaniu aktywności zawodowej poprzez zapewnienie opieki dla osoby zależnej</a:t>
            </a:r>
          </a:p>
        </p:txBody>
      </p:sp>
    </p:spTree>
    <p:extLst>
      <p:ext uri="{BB962C8B-B14F-4D97-AF65-F5344CB8AC3E}">
        <p14:creationId xmlns:p14="http://schemas.microsoft.com/office/powerpoint/2010/main" val="195321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15712</TotalTime>
  <Words>1652</Words>
  <Application>Microsoft Office PowerPoint</Application>
  <PresentationFormat>Panoramiczny</PresentationFormat>
  <Paragraphs>134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Glober SemiBold Free</vt:lpstr>
      <vt:lpstr>Glober Thin Free</vt:lpstr>
      <vt:lpstr>Wingdings</vt:lpstr>
      <vt:lpstr>Office Theme</vt:lpstr>
      <vt:lpstr>Wsparcie finansowe ze środków PFRON dla działań dostępnościowych na uczelniach</vt:lpstr>
      <vt:lpstr>Pilotażowy Program „ABSOLWENT” </vt:lpstr>
      <vt:lpstr>Obszary wsparcia</vt:lpstr>
      <vt:lpstr>Pilotażowy Program „ABSOLWENT” w Oddziale Małopolskim PFRON</vt:lpstr>
      <vt:lpstr>Zadania zalecane</vt:lpstr>
      <vt:lpstr>Aktywny Samorząd w Małopolsce</vt:lpstr>
      <vt:lpstr>Moduły wsparcia (1)</vt:lpstr>
      <vt:lpstr>Moduły wsparcia (2)</vt:lpstr>
      <vt:lpstr>Moduły wsparcia (3)</vt:lpstr>
      <vt:lpstr>Moduły wsparcia (4)</vt:lpstr>
      <vt:lpstr>WNIOSKI</vt:lpstr>
      <vt:lpstr>Program „Mieszkanie dla absolwenta” (1)</vt:lpstr>
      <vt:lpstr>Program „Mieszkanie dla absolwenta” (2)</vt:lpstr>
      <vt:lpstr>Program „Mobilność osób z niepełnosprawnością”</vt:lpstr>
      <vt:lpstr>Program „Mobilność osób z niepełnosprawnością” (2)</vt:lpstr>
      <vt:lpstr>Kursy języka migowego dofinansowywane ze środków PFRON</vt:lpstr>
      <vt:lpstr>Kursy języka migowego dofinansowywane  ze środków PFRON (1)</vt:lpstr>
      <vt:lpstr>Środki dla samorządu wojewódzkiego</vt:lpstr>
      <vt:lpstr>Dofinansowanie robót budowlanych, dotyczących obiektów służących rehabilitacji w związku z potrzebami osób z niepełnosprawnościami, z wyjątkiem rozbiórki tych obiektów ze środków PFRON w ramach zadań Samorządu Województwa Małopolskiego.</vt:lpstr>
      <vt:lpstr>Dofinansowanie robót budowlanych, dotyczących obiektów służących rehabilitacji w związku z potrzebami osób z niepełnosprawnościami, z wyjątkiem rozbiórki tych obiektów ze środków PFRON w ramach zadań Samorządu Województwa Małopolskiego – cd.</vt:lpstr>
      <vt:lpstr>Centrum informacyjno-doradcze dla osób z niepełnosprawnością (CIDON)</vt:lpstr>
      <vt:lpstr>Centrum informacyjno-doradcze dla osób z niepełnosprawnością (CIDON) (2)</vt:lpstr>
      <vt:lpstr>Ośrodek Wsparcia i Testów</vt:lpstr>
      <vt:lpstr>ZAPRASZAMY DO WSPÓŁPRACY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Joanna Laszczak</cp:lastModifiedBy>
  <cp:revision>369</cp:revision>
  <cp:lastPrinted>2018-10-16T08:44:22Z</cp:lastPrinted>
  <dcterms:created xsi:type="dcterms:W3CDTF">2017-02-09T14:40:32Z</dcterms:created>
  <dcterms:modified xsi:type="dcterms:W3CDTF">2022-11-28T10:36:57Z</dcterms:modified>
</cp:coreProperties>
</file>