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8" r:id="rId3"/>
  </p:sldMasterIdLst>
  <p:notesMasterIdLst>
    <p:notesMasterId r:id="rId26"/>
  </p:notesMasterIdLst>
  <p:sldIdLst>
    <p:sldId id="256" r:id="rId4"/>
    <p:sldId id="258" r:id="rId5"/>
    <p:sldId id="272" r:id="rId6"/>
    <p:sldId id="257" r:id="rId7"/>
    <p:sldId id="276" r:id="rId8"/>
    <p:sldId id="365" r:id="rId9"/>
    <p:sldId id="266" r:id="rId10"/>
    <p:sldId id="284" r:id="rId11"/>
    <p:sldId id="279" r:id="rId12"/>
    <p:sldId id="285" r:id="rId13"/>
    <p:sldId id="278" r:id="rId14"/>
    <p:sldId id="282" r:id="rId15"/>
    <p:sldId id="345" r:id="rId16"/>
    <p:sldId id="281" r:id="rId17"/>
    <p:sldId id="304" r:id="rId18"/>
    <p:sldId id="303" r:id="rId19"/>
    <p:sldId id="316" r:id="rId20"/>
    <p:sldId id="320" r:id="rId21"/>
    <p:sldId id="352" r:id="rId22"/>
    <p:sldId id="364" r:id="rId23"/>
    <p:sldId id="342" r:id="rId24"/>
    <p:sldId id="260" r:id="rId25"/>
  </p:sldIdLst>
  <p:sldSz cx="12192000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02" userDrawn="1">
          <p15:clr>
            <a:srgbClr val="A4A3A4"/>
          </p15:clr>
        </p15:guide>
        <p15:guide id="4" orient="horz" pos="3680" userDrawn="1">
          <p15:clr>
            <a:srgbClr val="A4A3A4"/>
          </p15:clr>
        </p15:guide>
        <p15:guide id="5" orient="horz" pos="797">
          <p15:clr>
            <a:srgbClr val="A4A3A4"/>
          </p15:clr>
        </p15:guide>
        <p15:guide id="6" orient="horz" pos="36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53565A"/>
    <a:srgbClr val="CB333B"/>
    <a:srgbClr val="48A23F"/>
    <a:srgbClr val="D35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49" autoAdjust="0"/>
  </p:normalViewPr>
  <p:slideViewPr>
    <p:cSldViewPr snapToGrid="0" showGuides="1">
      <p:cViewPr varScale="1">
        <p:scale>
          <a:sx n="62" d="100"/>
          <a:sy n="62" d="100"/>
        </p:scale>
        <p:origin x="86" y="610"/>
      </p:cViewPr>
      <p:guideLst>
        <p:guide orient="horz" pos="799"/>
        <p:guide pos="7355"/>
        <p:guide pos="302"/>
        <p:guide orient="horz" pos="3680"/>
        <p:guide orient="horz" pos="797"/>
        <p:guide orient="horz" pos="36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0F31C-2568-4E04-B7D8-889A0FF73636}" type="datetimeFigureOut">
              <a:rPr lang="pl-PL" smtClean="0"/>
              <a:pPr/>
              <a:t>29.11.2022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85800"/>
            <a:ext cx="6108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ADD82-0E94-47BC-A5A8-FE418161246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149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DD82-0E94-47BC-A5A8-FE418161246D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1347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DD82-0E94-47BC-A5A8-FE418161246D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2437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>
            <a:grpSpLocks noChangeAspect="1"/>
          </p:cNvGrpSpPr>
          <p:nvPr userDrawn="1"/>
        </p:nvGrpSpPr>
        <p:grpSpPr bwMode="auto">
          <a:xfrm>
            <a:off x="3411538" y="2394189"/>
            <a:ext cx="5368925" cy="2052161"/>
            <a:chOff x="2149" y="1512"/>
            <a:chExt cx="3382" cy="1296"/>
          </a:xfrm>
        </p:grpSpPr>
        <p:sp>
          <p:nvSpPr>
            <p:cNvPr id="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49431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2710718"/>
            <a:ext cx="11183146" cy="13221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64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65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7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8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1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2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3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4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5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6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7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8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79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0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1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2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3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5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6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7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9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1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3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4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5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7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8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0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1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2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3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6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7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8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0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7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9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120" name="Trójkąt równoramienny 119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1" name="Trójkąt równoramienny 120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3247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+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1266604"/>
            <a:ext cx="11183146" cy="13221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8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3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4" name="Trójkąt równoramienny 63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5" name="Trójkąt równoramienny 64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6" name="Symbol zastępczy zawartości 2"/>
          <p:cNvSpPr txBox="1">
            <a:spLocks noGrp="1"/>
          </p:cNvSpPr>
          <p:nvPr>
            <p:ph idx="14"/>
          </p:nvPr>
        </p:nvSpPr>
        <p:spPr>
          <a:xfrm>
            <a:off x="476448" y="2711681"/>
            <a:ext cx="11185285" cy="31018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6334124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2" name="Trójkąt równoramienny 61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3" name="Trójkąt równoramienny 62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4" name="Tytuł 1"/>
          <p:cNvSpPr>
            <a:spLocks noGrp="1"/>
          </p:cNvSpPr>
          <p:nvPr>
            <p:ph type="title"/>
          </p:nvPr>
        </p:nvSpPr>
        <p:spPr>
          <a:xfrm>
            <a:off x="14859000" y="364196"/>
            <a:ext cx="10515600" cy="132218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1"/>
          </p:nvPr>
        </p:nvSpPr>
        <p:spPr>
          <a:xfrm>
            <a:off x="14859000" y="1820976"/>
            <a:ext cx="10515600" cy="43402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6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14859000" y="6340166"/>
            <a:ext cx="2743200" cy="36419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6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8059400" y="6340166"/>
            <a:ext cx="4114800" cy="36419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6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22631400" y="6340166"/>
            <a:ext cx="2743200" cy="364195"/>
          </a:xfrm>
          <a:prstGeom prst="rect">
            <a:avLst/>
          </a:prstGeom>
        </p:spPr>
        <p:txBody>
          <a:bodyPr/>
          <a:lstStyle/>
          <a:p>
            <a:fld id="{05E520EA-0CA8-43C2-8B33-FAFDA69E85A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5" name="Content Placeholder 2"/>
          <p:cNvSpPr>
            <a:spLocks noGrp="1"/>
          </p:cNvSpPr>
          <p:nvPr>
            <p:ph sz="half" idx="15"/>
          </p:nvPr>
        </p:nvSpPr>
        <p:spPr>
          <a:xfrm>
            <a:off x="478586" y="1483131"/>
            <a:ext cx="11032832" cy="43304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0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4227"/>
            <a:ext cx="1803846" cy="68948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7" name="Trójkąt równoramienny 66"/>
          <p:cNvSpPr/>
          <p:nvPr userDrawn="1"/>
        </p:nvSpPr>
        <p:spPr>
          <a:xfrm rot="16200000">
            <a:off x="10219597" y="5926138"/>
            <a:ext cx="2116006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8" name="Trójkąt równoramienny 67"/>
          <p:cNvSpPr/>
          <p:nvPr userDrawn="1"/>
        </p:nvSpPr>
        <p:spPr>
          <a:xfrm rot="5400000">
            <a:off x="-1184997" y="5090073"/>
            <a:ext cx="2116006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71" name="Content Placeholder 2"/>
          <p:cNvSpPr>
            <a:spLocks noGrp="1"/>
          </p:cNvSpPr>
          <p:nvPr>
            <p:ph sz="half" idx="1"/>
          </p:nvPr>
        </p:nvSpPr>
        <p:spPr>
          <a:xfrm>
            <a:off x="6007100" y="1483131"/>
            <a:ext cx="5651500" cy="43304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4" name="Content Placeholder 2"/>
          <p:cNvSpPr>
            <a:spLocks noGrp="1"/>
          </p:cNvSpPr>
          <p:nvPr>
            <p:ph sz="half" idx="10"/>
          </p:nvPr>
        </p:nvSpPr>
        <p:spPr>
          <a:xfrm>
            <a:off x="478586" y="1483131"/>
            <a:ext cx="5109414" cy="43304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2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1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2" r:id="rId2"/>
    <p:sldLayoutId id="2147483881" r:id="rId3"/>
    <p:sldLayoutId id="2147483655" r:id="rId4"/>
    <p:sldLayoutId id="2147483657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6DE93A-E0DE-464B-FFFA-1823647E04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2387"/>
            <a:ext cx="10515600" cy="1322387"/>
          </a:xfrm>
          <a:prstGeom prst="rect">
            <a:avLst/>
          </a:prstGeom>
        </p:spPr>
        <p:txBody>
          <a:bodyPr anchor="b"/>
          <a:lstStyle/>
          <a:p>
            <a:r>
              <a:rPr lang="pl-PL" dirty="0"/>
              <a:t>Państwowy Fundusz Rehabilitacji </a:t>
            </a:r>
            <a:r>
              <a:rPr lang="pl-PL"/>
              <a:t>Osób Niepełnosprawnych</a:t>
            </a:r>
          </a:p>
        </p:txBody>
      </p:sp>
    </p:spTree>
    <p:extLst>
      <p:ext uri="{BB962C8B-B14F-4D97-AF65-F5344CB8AC3E}">
        <p14:creationId xmlns:p14="http://schemas.microsoft.com/office/powerpoint/2010/main" val="2094629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476448" y="995082"/>
            <a:ext cx="11183937" cy="83371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 1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541929"/>
            <a:ext cx="11271856" cy="4392706"/>
          </a:xfrm>
        </p:spPr>
        <p:txBody>
          <a:bodyPr anchor="ctr"/>
          <a:lstStyle/>
          <a:p>
            <a:pPr lvl="1" indent="-360000"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w sytuacji gdy umowa zostanie zawarta na okres powyżej trzech miesięcy wartość umowy musi być odpowiednio wyższa;</a:t>
            </a:r>
          </a:p>
          <a:p>
            <a:pPr marL="783000" lvl="2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200" dirty="0"/>
              <a:t>np. wartość umowy zawartej na okres czterech miesięcy musi być równa lub wyższa od czterokrotności minimalnego wynagrodzenia za pracę;</a:t>
            </a:r>
          </a:p>
          <a:p>
            <a:pPr lvl="1" indent="-360000">
              <a:lnSpc>
                <a:spcPct val="150000"/>
              </a:lnSpc>
              <a:spcBef>
                <a:spcPts val="300"/>
              </a:spcBef>
            </a:pPr>
            <a:r>
              <a:rPr lang="pl-PL" sz="2200" dirty="0"/>
              <a:t>miesięczne wynagrodzenie w ramach umowy cywilnoprawnej musi odpowiadać co najmniej minimalnemu wynagrodzeniu za pracę ustalonemu na podstawie przepisów o minimalnym wynagrodzeniu za pracę.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504031" y="1093694"/>
            <a:ext cx="11183937" cy="86061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 1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2328529"/>
            <a:ext cx="11185285" cy="2509285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Uwzględnienie w rezultatach projektu osób </a:t>
            </a:r>
            <a:r>
              <a:rPr lang="pl-PL" sz="2200" dirty="0">
                <a:solidFill>
                  <a:schemeClr val="tx1"/>
                </a:solidFill>
              </a:rPr>
              <a:t>podejmujących </a:t>
            </a:r>
            <a:r>
              <a:rPr lang="pl-PL" sz="2200" b="1" dirty="0">
                <a:solidFill>
                  <a:schemeClr val="tx1"/>
                </a:solidFill>
              </a:rPr>
              <a:t>działalność gospodarczą </a:t>
            </a:r>
            <a:r>
              <a:rPr lang="pl-PL" sz="2200" dirty="0">
                <a:solidFill>
                  <a:schemeClr val="tx1"/>
                </a:solidFill>
              </a:rPr>
              <a:t>może nastąpić, o ile działalność ta prowadzona będzie przez beneficjenta ostatecznego przez okres minimum </a:t>
            </a:r>
            <a:r>
              <a:rPr lang="pl-PL" sz="2200" b="1" dirty="0">
                <a:solidFill>
                  <a:schemeClr val="tx1"/>
                </a:solidFill>
              </a:rPr>
              <a:t>3 miesięcy </a:t>
            </a:r>
            <a:r>
              <a:rPr lang="pl-PL" sz="2200" dirty="0">
                <a:solidFill>
                  <a:schemeClr val="tx1"/>
                </a:solidFill>
              </a:rPr>
              <a:t>od daty rozpoczęcia wykonywania tej działalności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504031" y="1084729"/>
            <a:ext cx="11183937" cy="86957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 1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9"/>
            <a:ext cx="11185285" cy="4263251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Projekty muszą zakładać osiągnięcie </a:t>
            </a:r>
            <a:r>
              <a:rPr lang="pl-PL" sz="2200" b="1" dirty="0">
                <a:solidFill>
                  <a:schemeClr val="tx1"/>
                </a:solidFill>
              </a:rPr>
              <a:t>pierwszego wskaźnika rezultatu</a:t>
            </a:r>
            <a:r>
              <a:rPr lang="pl-PL" sz="2200" dirty="0">
                <a:solidFill>
                  <a:schemeClr val="tx1"/>
                </a:solidFill>
              </a:rPr>
              <a:t> </a:t>
            </a:r>
            <a:r>
              <a:rPr lang="pl-PL" sz="2200" dirty="0"/>
              <a:t>na poziomie nie mniejszym niż </a:t>
            </a:r>
            <a:r>
              <a:rPr lang="pl-PL" sz="2200" b="1" dirty="0"/>
              <a:t>20% </a:t>
            </a:r>
            <a:r>
              <a:rPr lang="pl-PL" sz="2200" dirty="0"/>
              <a:t>beneficjentów ostatecznych projektu (liczba beneficjentów ostatecznych, którzy zostaną zatrudnieni w wyniku realizacji projektu) 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Do wartości pierwszego wskaźnika rezultatu wliczane są </a:t>
            </a:r>
            <a:r>
              <a:rPr lang="pl-PL" sz="2200" dirty="0">
                <a:solidFill>
                  <a:schemeClr val="tx1"/>
                </a:solidFill>
              </a:rPr>
              <a:t>również osoby</a:t>
            </a:r>
            <a:r>
              <a:rPr lang="pl-PL" sz="2200" dirty="0"/>
              <a:t>, które na dzień rekrutacji do projektu pozostają </a:t>
            </a:r>
            <a:r>
              <a:rPr lang="pl-PL" sz="2200" dirty="0">
                <a:solidFill>
                  <a:schemeClr val="tx1"/>
                </a:solidFill>
              </a:rPr>
              <a:t>w zatrudnieniu</a:t>
            </a:r>
            <a:r>
              <a:rPr lang="pl-PL" sz="2200" dirty="0"/>
              <a:t>, tj. osoby zatrudnione z wykorzystaniem metody zatrudnienia wspomaganego, w przypadku których proces wspomagania w miejscu pracy nie został zakończony.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476448" y="995081"/>
            <a:ext cx="11183937" cy="67235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 1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516284"/>
            <a:ext cx="11422327" cy="4768769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chemeClr val="tx1"/>
                </a:solidFill>
              </a:rPr>
              <a:t>Beneficjenci ostateczni, którzy zostali przyjęci do projektu jako osoby zatrudnione z wykorzystaniem metody zatrudnienia wspomaganego (wsparcie trenerów pracy) mogą korzystać ze wsparcia w projekcie do zakończenia procesu wspomagania tej osoby w miejscu pracy.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Osoby te wykazywane są w ramach wskaźnika rezultatu osiągniętego w pierwszym, drugim albo trzecim okresie realizacji projektu.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Uwzględnienie beneficjenta ostatecznego w ramach wartości wskaźnika rezultatu dla danego okresu realizacji projektu, oznacza zakończenie procesu wspomagania w miejscu pracy i zrealizowanie celów zaplanowanych dla tej osoby w IPD.</a:t>
            </a:r>
            <a:endParaRPr lang="pl-P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55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504031" y="995083"/>
            <a:ext cx="11183937" cy="65442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 1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539434"/>
            <a:ext cx="11399177" cy="4780344"/>
          </a:xfrm>
        </p:spPr>
        <p:txBody>
          <a:bodyPr anchor="ctr"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Działania w projektach w których stosowana jest metoda zatrudnienia wspomaganego muszą być prowadzone zgodnie z: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Clr>
                <a:srgbClr val="008000"/>
              </a:buClr>
              <a:buFont typeface="Wingdings" pitchFamily="2" charset="2"/>
              <a:buChar char="þ"/>
            </a:pPr>
            <a:r>
              <a:rPr lang="pl-PL" sz="2200" dirty="0"/>
              <a:t>wytycznymi, opracowanymi w ramach projektu „Trener pracy jako sposób na zwiększenie zatrudnienia osób niepełnosprawnych” (PO KL): </a:t>
            </a:r>
            <a:r>
              <a:rPr lang="pl-PL" sz="2200" dirty="0">
                <a:solidFill>
                  <a:srgbClr val="008000"/>
                </a:solidFill>
                <a:sym typeface="Wingdings 3"/>
              </a:rPr>
              <a:t></a:t>
            </a:r>
            <a:r>
              <a:rPr lang="pl-PL" sz="2200" dirty="0"/>
              <a:t> „Zestaw narzędzi do rekrutacji trenerów pracy”;</a:t>
            </a:r>
            <a:r>
              <a:rPr lang="pl-PL" sz="2200" dirty="0">
                <a:solidFill>
                  <a:srgbClr val="48A23F"/>
                </a:solidFill>
                <a:sym typeface="Wingdings 3"/>
              </a:rPr>
              <a:t> </a:t>
            </a:r>
            <a:r>
              <a:rPr lang="pl-PL" sz="2200" dirty="0">
                <a:solidFill>
                  <a:srgbClr val="008000"/>
                </a:solidFill>
                <a:sym typeface="Wingdings 3"/>
              </a:rPr>
              <a:t></a:t>
            </a:r>
            <a:r>
              <a:rPr lang="pl-PL" sz="2200" dirty="0">
                <a:solidFill>
                  <a:srgbClr val="008000"/>
                </a:solidFill>
              </a:rPr>
              <a:t> </a:t>
            </a:r>
            <a:r>
              <a:rPr lang="pl-PL" sz="2200" dirty="0"/>
              <a:t>„Zestaw narzędzi do szkolenia trenerów pracy”; </a:t>
            </a:r>
            <a:r>
              <a:rPr lang="pl-PL" sz="2200" dirty="0">
                <a:solidFill>
                  <a:srgbClr val="008000"/>
                </a:solidFill>
                <a:sym typeface="Wingdings 3"/>
              </a:rPr>
              <a:t></a:t>
            </a:r>
            <a:r>
              <a:rPr lang="pl-PL" sz="2200" dirty="0">
                <a:solidFill>
                  <a:srgbClr val="48A23F"/>
                </a:solidFill>
                <a:sym typeface="Wingdings 3"/>
              </a:rPr>
              <a:t> </a:t>
            </a:r>
            <a:r>
              <a:rPr lang="pl-PL" sz="2200" dirty="0"/>
              <a:t>„Zestaw narzędzi do monitorowania i zarządzania pracą trenera pracy”; </a:t>
            </a:r>
          </a:p>
          <a:p>
            <a:pPr marL="325800" lvl="1" inden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pl-PL" sz="2200" dirty="0"/>
              <a:t>dostępnymi na stronie internetowej PFRON; lub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Clr>
                <a:srgbClr val="008000"/>
              </a:buClr>
              <a:buFont typeface="Wingdings" pitchFamily="2" charset="2"/>
              <a:buChar char="þ"/>
            </a:pPr>
            <a:r>
              <a:rPr lang="pl-PL" sz="2200" dirty="0"/>
              <a:t>standardami Europejskiej Unii Zatrudnienia Wspomaganego (EUSE).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504031" y="1093694"/>
            <a:ext cx="11183937" cy="83371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Termin realizacji projektów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2096404"/>
            <a:ext cx="11185285" cy="3130993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Konkurs dotyczy projektów realizowanych od dnia 1 stycznia 2023 roku do dnia </a:t>
            </a:r>
            <a:br>
              <a:rPr lang="pl-PL" sz="2200" dirty="0"/>
            </a:br>
            <a:r>
              <a:rPr lang="pl-PL" sz="2200" dirty="0"/>
              <a:t>31 marca 2024 roku. 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Za kwalifikowalne uznaje się koszty poniesione od daty rozpoczęcia realizacji projektu (nie wcześniej niż od dnia 1 stycznia 2023 roku) do daty zakończenia realizacji projektu (nie później niż do dnia 31 marca 2024 roku).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477796" y="1048870"/>
            <a:ext cx="11183937" cy="71717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Projekty wieloletnie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467293"/>
            <a:ext cx="11336324" cy="4171507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W ramach konkursu mogą zostać zgłoszone projekty wieloletnie.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Projekty wieloletnie mogą być realizowane w okresie od 1 stycznia 2023 roku do 31 marca 2026 roku, przy następujących maksymalnych okresach realizacji:</a:t>
            </a:r>
          </a:p>
          <a:p>
            <a:pPr lvl="1" indent="-360000">
              <a:lnSpc>
                <a:spcPct val="150000"/>
              </a:lnSpc>
              <a:spcBef>
                <a:spcPts val="600"/>
              </a:spcBef>
            </a:pPr>
            <a:r>
              <a:rPr lang="pl-PL" sz="2200" dirty="0"/>
              <a:t>pierwszy okres – od 1 stycznia 2023 roku do 31 marca 2024 roku;</a:t>
            </a:r>
          </a:p>
          <a:p>
            <a:pPr lvl="1" indent="-360000">
              <a:lnSpc>
                <a:spcPct val="150000"/>
              </a:lnSpc>
              <a:spcBef>
                <a:spcPts val="600"/>
              </a:spcBef>
            </a:pPr>
            <a:r>
              <a:rPr lang="pl-PL" sz="2200" dirty="0"/>
              <a:t>drugi okres – od 1 kwietnia 2024 roku do 31 marca 2025 roku;</a:t>
            </a:r>
          </a:p>
          <a:p>
            <a:pPr lvl="1" indent="-360000">
              <a:lnSpc>
                <a:spcPct val="150000"/>
              </a:lnSpc>
              <a:spcBef>
                <a:spcPts val="600"/>
              </a:spcBef>
            </a:pPr>
            <a:r>
              <a:rPr lang="pl-PL" sz="2200" dirty="0"/>
              <a:t>trzeci okres – od 1 kwietnia 2025 roku do 31 marca 2026 roku.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454" y="1281952"/>
            <a:ext cx="11183146" cy="81578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Projekty wieloletnie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2097740"/>
            <a:ext cx="11185285" cy="3074895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W przypadku projektów wieloletnich Wnioskodawca zamieszcza w części B wniosku „Informacje dotyczące projektu” oraz w części C wniosku „Budżet projektu” informacje dotyczące całego okresu realizacji projektu (lub poszczególnych okresów realizacji projektu).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Harmonogram realizacji projektu oraz budżet projektu należy sporządzić dla poszczególnych okresów realizacji projektu.</a:t>
            </a:r>
          </a:p>
        </p:txBody>
      </p:sp>
    </p:spTree>
    <p:extLst>
      <p:ext uri="{BB962C8B-B14F-4D97-AF65-F5344CB8AC3E}">
        <p14:creationId xmlns:p14="http://schemas.microsoft.com/office/powerpoint/2010/main" val="1036289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504427" y="1057834"/>
            <a:ext cx="11183146" cy="66338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Wkład własny – forma wkładu własnego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631576"/>
            <a:ext cx="11185285" cy="4715436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Minimalna procentowa wysokość wkładu własnego w kierunku pomocy 1 wynosi </a:t>
            </a:r>
            <a:r>
              <a:rPr lang="pl-PL" sz="2200" b="1" dirty="0">
                <a:solidFill>
                  <a:srgbClr val="008000"/>
                </a:solidFill>
              </a:rPr>
              <a:t>10%</a:t>
            </a:r>
            <a:r>
              <a:rPr lang="pl-PL" sz="2200" dirty="0"/>
              <a:t> kosztów projektu i może być wniesiona w postaci: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/>
              <a:t>wkładu finansowego ze źródeł niepublicznych (tj. niepochodzącego z sektora finansów publicznych); lub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/>
              <a:t>wkładu finansowego ze źródeł publicznych (innych niż PFRON), lub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/>
              <a:t>wkładu niefinansowego osobowego (świadczenie wolontariusza); lub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/>
              <a:t>wkładu rzeczowego, w formie wartości nieodpłatnego udostępnienia na określony czas pomieszczenia.</a:t>
            </a:r>
          </a:p>
        </p:txBody>
      </p:sp>
    </p:spTree>
    <p:extLst>
      <p:ext uri="{BB962C8B-B14F-4D97-AF65-F5344CB8AC3E}">
        <p14:creationId xmlns:p14="http://schemas.microsoft.com/office/powerpoint/2010/main" val="1036289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454" y="1048870"/>
            <a:ext cx="11183146" cy="58305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Wkład własny – świadczenie wolontariusza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2689411"/>
            <a:ext cx="11059122" cy="2519197"/>
          </a:xfrm>
        </p:spPr>
        <p:txBody>
          <a:bodyPr anchor="ctr"/>
          <a:lstStyle/>
          <a:p>
            <a:pPr lvl="0">
              <a:lnSpc>
                <a:spcPct val="150000"/>
              </a:lnSpc>
              <a:buFont typeface="Wingdings" pitchFamily="2" charset="2"/>
              <a:buChar char="§"/>
            </a:pPr>
            <a:r>
              <a:rPr lang="pl-PL" sz="2200" dirty="0"/>
              <a:t>Wartość pracy jednego wolontariusza nie może przekroczyć </a:t>
            </a:r>
            <a:r>
              <a:rPr lang="pl-PL" sz="2200" dirty="0">
                <a:solidFill>
                  <a:schemeClr val="tx1"/>
                </a:solidFill>
              </a:rPr>
              <a:t>kwoty 30 zł </a:t>
            </a:r>
            <a:r>
              <a:rPr lang="pl-PL" sz="2200" dirty="0"/>
              <a:t>za jedną godzinę pracy.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§"/>
            </a:pPr>
            <a:r>
              <a:rPr lang="pl-PL" sz="2200" dirty="0"/>
              <a:t>Jeżeli wolontariusz wykonuje pracę taką, jak stały personel zatrudniony u Wnioskodawcy, to kalkulacja wkładu pracy wolontariusza może być dokonana w oparciu o stawki obowiązujące dla tego personelu.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§"/>
            </a:pPr>
            <a:r>
              <a:rPr lang="pl-PL" sz="2200" dirty="0"/>
              <a:t>Warunkiem przyjęcia wyżej wartości niż wskazana w ogłoszeniu o konkursie jest posiadanie przez wolontariusza kwalifikacji co najmniej takich jakie posiada </a:t>
            </a:r>
            <a:r>
              <a:rPr lang="pl-PL" sz="2200" dirty="0">
                <a:solidFill>
                  <a:schemeClr val="tx1"/>
                </a:solidFill>
              </a:rPr>
              <a:t>stały personel zatrudniony </a:t>
            </a:r>
            <a:r>
              <a:rPr lang="pl-PL" sz="2200" dirty="0"/>
              <a:t>u Wnioskodawcy.</a:t>
            </a:r>
          </a:p>
        </p:txBody>
      </p:sp>
    </p:spTree>
    <p:extLst>
      <p:ext uri="{BB962C8B-B14F-4D97-AF65-F5344CB8AC3E}">
        <p14:creationId xmlns:p14="http://schemas.microsoft.com/office/powerpoint/2010/main" val="45030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46980" y="1479965"/>
            <a:ext cx="10974405" cy="419397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l-PL" sz="4600" b="1" dirty="0">
                <a:latin typeface="+mn-lt"/>
              </a:rPr>
              <a:t>Konkurs pn. „Działamy razem”</a:t>
            </a:r>
            <a:br>
              <a:rPr lang="pl-PL" sz="4600" b="1" dirty="0">
                <a:latin typeface="+mn-lt"/>
              </a:rPr>
            </a:br>
            <a:r>
              <a:rPr lang="pl-PL" sz="3200" b="1" dirty="0">
                <a:latin typeface="+mn-lt"/>
              </a:rPr>
              <a:t>konkurs o zlecenie realizacji zadań w formie wsparcia nr 1/2022</a:t>
            </a:r>
          </a:p>
        </p:txBody>
      </p:sp>
    </p:spTree>
    <p:extLst>
      <p:ext uri="{BB962C8B-B14F-4D97-AF65-F5344CB8AC3E}">
        <p14:creationId xmlns:p14="http://schemas.microsoft.com/office/powerpoint/2010/main" val="2895577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504427" y="1228165"/>
            <a:ext cx="11183146" cy="59167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Wkład własny – rzeczowy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8454" y="1637298"/>
            <a:ext cx="11185285" cy="4582749"/>
          </a:xfrm>
        </p:spPr>
        <p:txBody>
          <a:bodyPr anchor="ctr"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Udokumentowanie faktycznej wartości </a:t>
            </a:r>
            <a:r>
              <a:rPr lang="pl-PL" sz="2200" dirty="0">
                <a:solidFill>
                  <a:schemeClr val="tx1"/>
                </a:solidFill>
              </a:rPr>
              <a:t>wkładu rzeczowego </a:t>
            </a:r>
            <a:r>
              <a:rPr lang="pl-PL" sz="2200" dirty="0"/>
              <a:t>następuje na podstawie oświadczenia podmiotu udostępniającego pomieszczenie, wskazującego wartość wkładu w danej jednostce czasu, z uwzględnieniem cen rynkowych.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200" dirty="0"/>
              <a:t>Wkład oblicza się proporcjonalnie do okresu faktycznego użytkowania pomieszczenia przez Wnioskodawcę na realizację projektu.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200" dirty="0"/>
              <a:t>Pomieszczenia udostępnione przez podmioty </a:t>
            </a:r>
            <a:r>
              <a:rPr lang="pl-PL" sz="2200" dirty="0">
                <a:solidFill>
                  <a:schemeClr val="tx1"/>
                </a:solidFill>
              </a:rPr>
              <a:t>powiązane osobowo lub kapitałowo z Wnioskodawcą nie mogą stanowić wkładu rzeczowego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0799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504427" y="1013011"/>
            <a:ext cx="11183146" cy="83371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Zasady przekazywania dofinansowania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657748" y="1846729"/>
            <a:ext cx="10590040" cy="4078942"/>
          </a:xfrm>
        </p:spPr>
        <p:txBody>
          <a:bodyPr anchor="ctr"/>
          <a:lstStyle/>
          <a:p>
            <a:pPr marL="211500" indent="-342900" fontAlgn="base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sz="2200" dirty="0"/>
              <a:t>W przypadku projektów, których </a:t>
            </a:r>
            <a:r>
              <a:rPr lang="pl-PL" sz="2200" dirty="0">
                <a:solidFill>
                  <a:schemeClr val="tx1"/>
                </a:solidFill>
              </a:rPr>
              <a:t>wartość </a:t>
            </a:r>
            <a:r>
              <a:rPr lang="pl-PL" sz="2200" b="1" dirty="0">
                <a:solidFill>
                  <a:schemeClr val="tx1"/>
                </a:solidFill>
              </a:rPr>
              <a:t>nie przekracza </a:t>
            </a:r>
            <a:r>
              <a:rPr lang="pl-PL" sz="2200" dirty="0">
                <a:solidFill>
                  <a:schemeClr val="tx1"/>
                </a:solidFill>
              </a:rPr>
              <a:t>kwoty </a:t>
            </a:r>
            <a:r>
              <a:rPr lang="pl-PL" sz="2200" b="1" dirty="0">
                <a:solidFill>
                  <a:schemeClr val="tx1"/>
                </a:solidFill>
              </a:rPr>
              <a:t>1.000.000 zł </a:t>
            </a:r>
            <a:r>
              <a:rPr lang="pl-PL" sz="2200" dirty="0">
                <a:solidFill>
                  <a:schemeClr val="tx1"/>
                </a:solidFill>
              </a:rPr>
              <a:t>przekazanie dofinansowania nastąpi </a:t>
            </a:r>
            <a:r>
              <a:rPr lang="pl-PL" sz="2200" b="1" dirty="0">
                <a:solidFill>
                  <a:schemeClr val="tx1"/>
                </a:solidFill>
              </a:rPr>
              <a:t>w całości </a:t>
            </a:r>
            <a:r>
              <a:rPr lang="pl-PL" sz="2200" dirty="0">
                <a:solidFill>
                  <a:schemeClr val="tx1"/>
                </a:solidFill>
              </a:rPr>
              <a:t>po podpisaniu umowy, w formie zaliczki, nie wcześniej niż w dniu rozpoczęcia realizacji projektu.</a:t>
            </a:r>
          </a:p>
          <a:p>
            <a:pPr marL="211500" indent="-342900" fontAlgn="base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chemeClr val="tx1"/>
                </a:solidFill>
              </a:rPr>
              <a:t>W przypadku projektów o wartości </a:t>
            </a:r>
            <a:r>
              <a:rPr lang="pl-PL" sz="2200" b="1" dirty="0">
                <a:solidFill>
                  <a:schemeClr val="tx1"/>
                </a:solidFill>
              </a:rPr>
              <a:t>co najmniej 1.000.000 zł </a:t>
            </a:r>
            <a:r>
              <a:rPr lang="pl-PL" sz="2200" dirty="0">
                <a:solidFill>
                  <a:schemeClr val="tx1"/>
                </a:solidFill>
              </a:rPr>
              <a:t>przekazanie dofinansowania nastąpi </a:t>
            </a:r>
            <a:r>
              <a:rPr lang="pl-PL" sz="2200" b="1" dirty="0">
                <a:solidFill>
                  <a:schemeClr val="tx1"/>
                </a:solidFill>
              </a:rPr>
              <a:t>w transzach</a:t>
            </a:r>
            <a:r>
              <a:rPr lang="pl-PL" sz="2200" dirty="0">
                <a:solidFill>
                  <a:schemeClr val="tx1"/>
                </a:solidFill>
              </a:rPr>
              <a:t>: </a:t>
            </a:r>
            <a:r>
              <a:rPr lang="pl-PL" sz="2200" dirty="0">
                <a:solidFill>
                  <a:schemeClr val="tx1"/>
                </a:solidFill>
                <a:sym typeface="Wingdings 3"/>
              </a:rPr>
              <a:t> </a:t>
            </a:r>
            <a:r>
              <a:rPr lang="pl-PL" sz="2200" dirty="0">
                <a:solidFill>
                  <a:schemeClr val="tx1"/>
                </a:solidFill>
              </a:rPr>
              <a:t>pierwsza transza zaliczkowo do wysokości </a:t>
            </a:r>
            <a:r>
              <a:rPr lang="pl-PL" sz="2200" b="1" dirty="0">
                <a:solidFill>
                  <a:schemeClr val="tx1"/>
                </a:solidFill>
              </a:rPr>
              <a:t>50%</a:t>
            </a:r>
            <a:r>
              <a:rPr lang="pl-PL" sz="2200" dirty="0">
                <a:solidFill>
                  <a:schemeClr val="tx1"/>
                </a:solidFill>
              </a:rPr>
              <a:t> dofinansowania, </a:t>
            </a:r>
            <a:r>
              <a:rPr lang="pl-PL" sz="2200" dirty="0">
                <a:solidFill>
                  <a:schemeClr val="tx1"/>
                </a:solidFill>
                <a:sym typeface="Wingdings 3"/>
              </a:rPr>
              <a:t> </a:t>
            </a:r>
            <a:r>
              <a:rPr lang="pl-PL" sz="2200" dirty="0">
                <a:solidFill>
                  <a:schemeClr val="tx1"/>
                </a:solidFill>
              </a:rPr>
              <a:t>druga transza zaliczkowo po rozliczeniu przez Zleceniobiorcę co najmniej </a:t>
            </a:r>
            <a:r>
              <a:rPr lang="pl-PL" sz="2200" b="1" dirty="0">
                <a:solidFill>
                  <a:schemeClr val="tx1"/>
                </a:solidFill>
              </a:rPr>
              <a:t>60%</a:t>
            </a:r>
            <a:r>
              <a:rPr lang="pl-PL" sz="2200" dirty="0">
                <a:solidFill>
                  <a:schemeClr val="tx1"/>
                </a:solidFill>
              </a:rPr>
              <a:t> transzy pierwszej i uznaniu tego rozliczenia przez PFRON.</a:t>
            </a:r>
          </a:p>
        </p:txBody>
      </p:sp>
    </p:spTree>
    <p:extLst>
      <p:ext uri="{BB962C8B-B14F-4D97-AF65-F5344CB8AC3E}">
        <p14:creationId xmlns:p14="http://schemas.microsoft.com/office/powerpoint/2010/main" val="2526390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type="title" idx="4294967295"/>
          </p:nvPr>
        </p:nvSpPr>
        <p:spPr>
          <a:xfrm>
            <a:off x="533400" y="2054631"/>
            <a:ext cx="5109414" cy="433044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DZIĘKUJĘ ZA UWAGĘ!</a:t>
            </a: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ODDZIAŁ MAŁOPOLSKI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PFRON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UL. NA ZJEŹDZIE 11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30-527 KRAKÓW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krakow@pfron.org.pl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(12) 31-21-400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4268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6448" y="1048870"/>
            <a:ext cx="11183146" cy="79785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Termin i zasady składania wniosków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527859"/>
            <a:ext cx="10889891" cy="3931647"/>
          </a:xfrm>
        </p:spPr>
        <p:txBody>
          <a:bodyPr anchor="ctr"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Wnioski o zlecenie realizacji zadań mogą być składane od dnia </a:t>
            </a:r>
            <a:r>
              <a:rPr lang="pl-PL" sz="2200" b="1" dirty="0"/>
              <a:t>29 listopada 2022 roku do dnia 29 grudnia 2022 roku, do godziny 12</a:t>
            </a:r>
            <a:r>
              <a:rPr lang="pl-PL" sz="2200" b="1" u="sng" baseline="30000" dirty="0"/>
              <a:t>00</a:t>
            </a:r>
            <a:r>
              <a:rPr lang="pl-PL" sz="2200" dirty="0"/>
              <a:t>. (po upływie tego terminu możliwość edycji wniosku w Generatorze Wniosków zostanie zablokowana).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200" dirty="0"/>
              <a:t>Uprawniony podmiot może złożyć w ramach konkursu </a:t>
            </a:r>
            <a:r>
              <a:rPr lang="pl-PL" sz="2200" dirty="0">
                <a:solidFill>
                  <a:schemeClr val="tx1"/>
                </a:solidFill>
              </a:rPr>
              <a:t>trzy wnioski</a:t>
            </a:r>
            <a:r>
              <a:rPr lang="pl-PL" sz="2200" dirty="0"/>
              <a:t>, z tym że nie więcej niż dwa wnioski w danym kierunku pomocy. 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99895" y="977152"/>
            <a:ext cx="11183146" cy="62304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Podmioty uprawnione do udziału w konkursie</a:t>
            </a:r>
          </a:p>
        </p:txBody>
      </p:sp>
      <p:sp>
        <p:nvSpPr>
          <p:cNvPr id="4" name="Symbol zastępczy zawartości 1"/>
          <p:cNvSpPr>
            <a:spLocks noGrp="1"/>
          </p:cNvSpPr>
          <p:nvPr>
            <p:ph idx="14"/>
          </p:nvPr>
        </p:nvSpPr>
        <p:spPr>
          <a:xfrm>
            <a:off x="497516" y="1882588"/>
            <a:ext cx="11185525" cy="439019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sz="1800" dirty="0">
                <a:cs typeface="Arial" pitchFamily="34" charset="0"/>
              </a:rPr>
              <a:t>Organizacje pozarządowe, o których mowa w art. 3 ust. 2 ustawy działalności pożytku publicznego i o wolontariacie (w tym fundacje  i stowarzyszenia).</a:t>
            </a:r>
          </a:p>
          <a:p>
            <a:pPr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pl-PL" sz="1800" dirty="0">
                <a:cs typeface="Arial" pitchFamily="34" charset="0"/>
              </a:rPr>
              <a:t>Kościelne osoby prawne.</a:t>
            </a:r>
          </a:p>
          <a:p>
            <a:pPr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pl-PL" sz="1800" dirty="0">
                <a:cs typeface="Arial" pitchFamily="34" charset="0"/>
              </a:rPr>
              <a:t>Podmioty wymienione w art. 3 ust. 3 pkt 2-4 ustawy o działalności pożytku publicznego </a:t>
            </a:r>
            <a:br>
              <a:rPr lang="pl-PL" sz="1800" dirty="0">
                <a:cs typeface="Arial" pitchFamily="34" charset="0"/>
              </a:rPr>
            </a:br>
            <a:r>
              <a:rPr lang="pl-PL" sz="1800" dirty="0">
                <a:cs typeface="Arial" pitchFamily="34" charset="0"/>
              </a:rPr>
              <a:t>i o wolontariacie (tj. stowarzyszenia jednostek samorządu terytorialnego, spółdzielnie socjalne, a także spełniające szczególne warunki spółki akcyjne, spółki z ograniczoną odpowiedzialnością oraz kluby sportowe będące spółkami).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SzPct val="100000"/>
              <a:buNone/>
            </a:pPr>
            <a:r>
              <a:rPr lang="pl-PL" sz="1800" dirty="0">
                <a:solidFill>
                  <a:schemeClr val="tx1"/>
                </a:solidFill>
                <a:cs typeface="Arial" pitchFamily="34" charset="0"/>
              </a:rPr>
              <a:t>Warunkiem składania wniosków przez ww. podmioty jest posiadanie statutowego zapisu o prowadzeniu działań na rzecz osób niepełnosprawnych.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SzPct val="100000"/>
              <a:buNone/>
            </a:pPr>
            <a:endParaRPr lang="pl-PL" sz="1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504427" y="789686"/>
            <a:ext cx="11183146" cy="56614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dirty="0"/>
              <a:t>Kierunki pomocy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551009"/>
            <a:ext cx="11185285" cy="4872940"/>
          </a:xfrm>
        </p:spPr>
        <p:txBody>
          <a:bodyPr anchor="ctr"/>
          <a:lstStyle/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W ramach konkursu mogą być zgłaszane projekty dotyczące: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53565A"/>
              </a:buClr>
              <a:buFont typeface="Wingdings" pitchFamily="2" charset="2"/>
              <a:buChar char="ü"/>
            </a:pPr>
            <a:r>
              <a:rPr lang="pl-PL" sz="2200" b="1" dirty="0">
                <a:solidFill>
                  <a:schemeClr val="tx1"/>
                </a:solidFill>
              </a:rPr>
              <a:t>kierunku pomocy 1</a:t>
            </a:r>
            <a:r>
              <a:rPr lang="pl-PL" sz="2200" dirty="0">
                <a:solidFill>
                  <a:schemeClr val="tx1"/>
                </a:solidFill>
              </a:rPr>
              <a:t> „wejście osób niepełnosprawnych na rynek pracy”;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53565A"/>
              </a:buClr>
              <a:buFont typeface="Wingdings" pitchFamily="2" charset="2"/>
              <a:buChar char="ü"/>
            </a:pPr>
            <a:r>
              <a:rPr lang="pl-PL" sz="2200" b="1" dirty="0">
                <a:solidFill>
                  <a:schemeClr val="tx1"/>
                </a:solidFill>
              </a:rPr>
              <a:t>kierunku pomocy 2 </a:t>
            </a:r>
            <a:r>
              <a:rPr lang="pl-PL" sz="2200" dirty="0">
                <a:solidFill>
                  <a:schemeClr val="tx1"/>
                </a:solidFill>
              </a:rPr>
              <a:t>„zwiększenie samodzielności osób niepełnosprawnych”;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53565A"/>
              </a:buClr>
              <a:buFont typeface="Wingdings" pitchFamily="2" charset="2"/>
              <a:buChar char="ü"/>
            </a:pPr>
            <a:r>
              <a:rPr lang="pl-PL" sz="2200" b="1" dirty="0">
                <a:solidFill>
                  <a:schemeClr val="tx1"/>
                </a:solidFill>
              </a:rPr>
              <a:t>kierunku pomocy 3</a:t>
            </a:r>
            <a:r>
              <a:rPr lang="pl-PL" sz="2200" dirty="0">
                <a:solidFill>
                  <a:schemeClr val="tx1"/>
                </a:solidFill>
              </a:rPr>
              <a:t> „wzrost aktywności osób niepełnosprawnych w różnych dziedzinach życia”;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53565A"/>
              </a:buClr>
              <a:buFont typeface="Wingdings" pitchFamily="2" charset="2"/>
              <a:buChar char="ü"/>
            </a:pPr>
            <a:r>
              <a:rPr lang="pl-PL" sz="2200" b="1" dirty="0">
                <a:solidFill>
                  <a:schemeClr val="tx1"/>
                </a:solidFill>
              </a:rPr>
              <a:t>kierunku pomocy 4</a:t>
            </a:r>
            <a:r>
              <a:rPr lang="pl-PL" sz="2200" dirty="0">
                <a:solidFill>
                  <a:schemeClr val="tx1"/>
                </a:solidFill>
              </a:rPr>
              <a:t> „zapewnienie osobom niepełnosprawnym dostępu do informacji”;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53565A"/>
              </a:buClr>
              <a:buFont typeface="Wingdings" pitchFamily="2" charset="2"/>
              <a:buChar char="ü"/>
            </a:pPr>
            <a:r>
              <a:rPr lang="pl-PL" sz="2200" b="1" dirty="0">
                <a:solidFill>
                  <a:schemeClr val="tx1"/>
                </a:solidFill>
              </a:rPr>
              <a:t>kierunku pomocy 5</a:t>
            </a:r>
            <a:r>
              <a:rPr lang="pl-PL" sz="2200" dirty="0">
                <a:solidFill>
                  <a:schemeClr val="tx1"/>
                </a:solidFill>
              </a:rPr>
              <a:t> „poprawa jakości funkcjonowania otoczenia osób niepełnosprawnych”;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53565A"/>
              </a:buClr>
              <a:buFont typeface="Wingdings" pitchFamily="2" charset="2"/>
              <a:buChar char="ü"/>
            </a:pPr>
            <a:r>
              <a:rPr lang="pl-PL" sz="2200" b="1" dirty="0">
                <a:solidFill>
                  <a:schemeClr val="tx1"/>
                </a:solidFill>
              </a:rPr>
              <a:t>kierunku pomocy 6</a:t>
            </a:r>
            <a:r>
              <a:rPr lang="pl-PL" sz="2200" dirty="0">
                <a:solidFill>
                  <a:schemeClr val="tx1"/>
                </a:solidFill>
              </a:rPr>
              <a:t> </a:t>
            </a:r>
            <a:r>
              <a:rPr lang="pl-PL" sz="2200" dirty="0"/>
              <a:t>„upowszechnianie pozytywnych postaw społecznych wobec osób niepełnosprawnych i wiedzy dotyczącej niepełnosprawności”.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39E425-B85E-46CC-A65F-3FB476B8D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86" y="905435"/>
            <a:ext cx="11183146" cy="618565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Warunki projektów – kierunek pomocy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FB675-F700-4956-A3C6-1DE91C88CB8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6448" y="2088776"/>
            <a:ext cx="11185285" cy="3962399"/>
          </a:xfrm>
        </p:spPr>
        <p:txBody>
          <a:bodyPr/>
          <a:lstStyle/>
          <a:p>
            <a:r>
              <a:rPr lang="pl-PL" sz="2200" dirty="0"/>
              <a:t>Celem projektu musi być wejście beneficjentów ostatecznych projektu na rynek pracy.</a:t>
            </a:r>
          </a:p>
          <a:p>
            <a:pPr>
              <a:lnSpc>
                <a:spcPct val="150000"/>
              </a:lnSpc>
            </a:pPr>
            <a:r>
              <a:rPr lang="pl-PL" sz="2200" dirty="0"/>
              <a:t>Kierunek pomocy 1 realizowany jest poprzez następujące typy projektów: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wejście osób niepełnosprawnych na rynek pracy poprzez wykorzystanie metody zatrudnienia wspomaganego (projekt musi przewidywać wsparcie trenera pracy);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wejście osób niepełnosprawnych na rynek pracy bez wykorzystania metody zatrudnienia wspomaganego.</a:t>
            </a:r>
          </a:p>
          <a:p>
            <a:r>
              <a:rPr lang="pl-PL" sz="2200" dirty="0"/>
              <a:t>Projekty o charakterze lokalnym, regionalnym, ponadregionalnym albo ogólnopolskim.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597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860551" y="862821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 1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428963"/>
            <a:ext cx="11185285" cy="4844515"/>
          </a:xfrm>
        </p:spPr>
        <p:txBody>
          <a:bodyPr anchor="ctr"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/>
              <a:t>Beneficjentami ostatecznymi projektu mogą być osoby niepełnosprawne posiadające aktualne orzeczenie o stopniu niepełnosprawności,</a:t>
            </a:r>
          </a:p>
          <a:p>
            <a:pPr marL="0" lv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000" dirty="0"/>
              <a:t>	Udział w projekcie osób z orzeczonym </a:t>
            </a:r>
            <a:r>
              <a:rPr lang="pl-PL" sz="2000" b="1" dirty="0">
                <a:solidFill>
                  <a:schemeClr val="tx1"/>
                </a:solidFill>
              </a:rPr>
              <a:t>lekkim stopniem </a:t>
            </a:r>
            <a:r>
              <a:rPr lang="pl-PL" sz="2000" dirty="0"/>
              <a:t>niepełnosprawności może stanowić nie 	więcej niż </a:t>
            </a:r>
            <a:r>
              <a:rPr lang="pl-PL" sz="2000" b="1" dirty="0"/>
              <a:t>20% </a:t>
            </a:r>
            <a:r>
              <a:rPr lang="pl-PL" sz="2000" dirty="0"/>
              <a:t>ogółu beneficjentów ostatecznych projektu (nie dotyczy osób z lekkim stopniem 	niepełnosprawności orzeczonym z uwagi na niepełnosprawność intelektualną, całościowe 	zaburzenia rozwojowe, długotrwałą, chroniczną niepełnosprawność o charakterze psychicznym, 	niepełnosprawność sprzężoną). </a:t>
            </a:r>
          </a:p>
          <a:p>
            <a:pPr indent="-226800">
              <a:lnSpc>
                <a:spcPct val="150000"/>
              </a:lnSpc>
              <a:spcBef>
                <a:spcPts val="600"/>
              </a:spcBef>
              <a:buClr>
                <a:srgbClr val="53565A"/>
              </a:buClr>
              <a:buFont typeface="Wingdings" pitchFamily="2" charset="2"/>
              <a:buChar char="§"/>
            </a:pPr>
            <a:r>
              <a:rPr lang="pl-PL" sz="2200" dirty="0"/>
              <a:t>Beneficjentami ostatecznymi projektu mogą być wyłącznie osoby w wieku aktywności zawodowej.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672157" y="782957"/>
            <a:ext cx="11183146" cy="5661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 1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349100"/>
            <a:ext cx="11378855" cy="5179022"/>
          </a:xfrm>
        </p:spPr>
        <p:txBody>
          <a:bodyPr anchor="ctr"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>
                <a:solidFill>
                  <a:schemeClr val="tx1"/>
                </a:solidFill>
              </a:rPr>
              <a:t>Uwzględnienie w rezultatach projektu osób zatrudnionych na podstawie umowy o pracę może nastąpić, o ile wymiar czasu pracy zatrudnionego beneficjenta ostatecznego wynosi w przypadku osób: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>
                <a:solidFill>
                  <a:schemeClr val="tx1"/>
                </a:solidFill>
              </a:rPr>
              <a:t>ze znacznym stopniem niepełnosprawności – co najmniej </a:t>
            </a:r>
            <a:r>
              <a:rPr lang="pl-PL" sz="2200" b="1" dirty="0">
                <a:solidFill>
                  <a:schemeClr val="tx1"/>
                </a:solidFill>
              </a:rPr>
              <a:t>0,25 etatu</a:t>
            </a:r>
            <a:r>
              <a:rPr lang="pl-PL" sz="2200" dirty="0">
                <a:solidFill>
                  <a:schemeClr val="tx1"/>
                </a:solidFill>
              </a:rPr>
              <a:t>;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>
                <a:solidFill>
                  <a:schemeClr val="tx1"/>
                </a:solidFill>
              </a:rPr>
              <a:t>z umiarkowanym stopniem niepełnosprawności – co najmniej </a:t>
            </a:r>
            <a:r>
              <a:rPr lang="pl-PL" sz="2200" b="1" dirty="0">
                <a:solidFill>
                  <a:schemeClr val="tx1"/>
                </a:solidFill>
              </a:rPr>
              <a:t>0,5 etatu</a:t>
            </a:r>
            <a:r>
              <a:rPr lang="pl-PL" sz="2200" dirty="0">
                <a:solidFill>
                  <a:schemeClr val="tx1"/>
                </a:solidFill>
              </a:rPr>
              <a:t>;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>
                <a:solidFill>
                  <a:schemeClr val="tx1"/>
                </a:solidFill>
              </a:rPr>
              <a:t>z lekkim stopniem niepełnosprawności, orzeczonym z uwagi na niepełnosprawność intelektualną, całościowe zaburzenia rozwojowe, długotrwałą, chroniczną niepełnosprawność o charakterze psychicznym, niepełnosprawność sprzężoną – co najmniej </a:t>
            </a:r>
            <a:r>
              <a:rPr lang="pl-PL" sz="2200" b="1" dirty="0">
                <a:solidFill>
                  <a:schemeClr val="tx1"/>
                </a:solidFill>
              </a:rPr>
              <a:t>0,5 etatu</a:t>
            </a:r>
            <a:r>
              <a:rPr lang="pl-PL" sz="2200" dirty="0">
                <a:solidFill>
                  <a:schemeClr val="tx1"/>
                </a:solidFill>
              </a:rPr>
              <a:t>;</a:t>
            </a:r>
          </a:p>
          <a:p>
            <a:pPr lvl="1" indent="-3600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l-PL" sz="2200" dirty="0">
                <a:solidFill>
                  <a:schemeClr val="tx1"/>
                </a:solidFill>
              </a:rPr>
              <a:t>z lekkim stopniem niepełnosprawności – co najmniej </a:t>
            </a:r>
            <a:r>
              <a:rPr lang="pl-PL" sz="2200" b="1" dirty="0">
                <a:solidFill>
                  <a:schemeClr val="tx1"/>
                </a:solidFill>
              </a:rPr>
              <a:t>0,75 etatu</a:t>
            </a:r>
            <a:r>
              <a:rPr lang="pl-PL" sz="2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82"/>
          <p:cNvSpPr>
            <a:spLocks noGrp="1"/>
          </p:cNvSpPr>
          <p:nvPr>
            <p:ph type="title"/>
          </p:nvPr>
        </p:nvSpPr>
        <p:spPr>
          <a:xfrm>
            <a:off x="477796" y="1066799"/>
            <a:ext cx="11183937" cy="76595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Warunki projektów – kierunek pomocy1 </a:t>
            </a:r>
          </a:p>
        </p:txBody>
      </p:sp>
      <p:sp>
        <p:nvSpPr>
          <p:cNvPr id="84" name="Symbol zastępczy zawartości 83"/>
          <p:cNvSpPr>
            <a:spLocks noGrp="1"/>
          </p:cNvSpPr>
          <p:nvPr>
            <p:ph idx="14"/>
          </p:nvPr>
        </p:nvSpPr>
        <p:spPr>
          <a:xfrm>
            <a:off x="476448" y="1832749"/>
            <a:ext cx="11185285" cy="4053297"/>
          </a:xfrm>
        </p:spPr>
        <p:txBody>
          <a:bodyPr anchor="ctr"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pl-PL" sz="2200" dirty="0"/>
              <a:t>Uwzględnienie w rezultatach projektu osób zatrudnionych na podstawie </a:t>
            </a:r>
            <a:r>
              <a:rPr lang="pl-PL" sz="2200" b="1" dirty="0">
                <a:solidFill>
                  <a:schemeClr val="tx1"/>
                </a:solidFill>
              </a:rPr>
              <a:t>umowy</a:t>
            </a:r>
            <a:r>
              <a:rPr lang="pl-PL" sz="2200" dirty="0">
                <a:solidFill>
                  <a:schemeClr val="tx1"/>
                </a:solidFill>
              </a:rPr>
              <a:t> </a:t>
            </a:r>
            <a:r>
              <a:rPr lang="pl-PL" sz="2200" b="1" dirty="0">
                <a:solidFill>
                  <a:schemeClr val="tx1"/>
                </a:solidFill>
              </a:rPr>
              <a:t>cywilnoprawnej</a:t>
            </a:r>
            <a:r>
              <a:rPr lang="pl-PL" sz="2200" dirty="0">
                <a:solidFill>
                  <a:srgbClr val="008000"/>
                </a:solidFill>
              </a:rPr>
              <a:t> </a:t>
            </a:r>
            <a:r>
              <a:rPr lang="pl-PL" sz="2200" dirty="0"/>
              <a:t>może nastąpić, z uwzględnieniem następujących warunków:</a:t>
            </a:r>
          </a:p>
          <a:p>
            <a:pPr lvl="1" indent="-360000">
              <a:lnSpc>
                <a:spcPct val="150000"/>
              </a:lnSpc>
              <a:spcBef>
                <a:spcPts val="300"/>
              </a:spcBef>
            </a:pPr>
            <a:r>
              <a:rPr lang="pl-PL" sz="2200" dirty="0"/>
              <a:t>okres na jaki zostanie zawarta umowa cywilnoprawna (albo łączny okres na jaki zostaną zawarte umowy cywilnoprawne) musi wynosić co najmniej 3 miesiące;</a:t>
            </a:r>
          </a:p>
          <a:p>
            <a:pPr lvl="1" indent="-360000">
              <a:lnSpc>
                <a:spcPct val="150000"/>
              </a:lnSpc>
              <a:spcBef>
                <a:spcPts val="300"/>
              </a:spcBef>
            </a:pPr>
            <a:r>
              <a:rPr lang="pl-PL" sz="2200" dirty="0"/>
              <a:t>wartość umowy (albo łączna wartość umów) będzie równa lub wyższa od trzykrotności minimalnego wynagrodzenia za pracę ustalonego na podstawie przepisów o minimalnym wynagrodzeniu za pracę;</a:t>
            </a:r>
          </a:p>
        </p:txBody>
      </p:sp>
    </p:spTree>
    <p:extLst>
      <p:ext uri="{BB962C8B-B14F-4D97-AF65-F5344CB8AC3E}">
        <p14:creationId xmlns:p14="http://schemas.microsoft.com/office/powerpoint/2010/main" val="355559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1">
      <a:dk1>
        <a:srgbClr val="53565A"/>
      </a:dk1>
      <a:lt1>
        <a:sysClr val="window" lastClr="FFFFFF"/>
      </a:lt1>
      <a:dk2>
        <a:srgbClr val="53565A"/>
      </a:dk2>
      <a:lt2>
        <a:srgbClr val="E7E6E6"/>
      </a:lt2>
      <a:accent1>
        <a:srgbClr val="48A23F"/>
      </a:accent1>
      <a:accent2>
        <a:srgbClr val="CB333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CDDAE3C80C13409B165C29A4C33CCD" ma:contentTypeVersion="13" ma:contentTypeDescription="Utwórz nowy dokument." ma:contentTypeScope="" ma:versionID="35092b0e42fa4d51141aadf4997e8d60">
  <xsd:schema xmlns:xsd="http://www.w3.org/2001/XMLSchema" xmlns:xs="http://www.w3.org/2001/XMLSchema" xmlns:p="http://schemas.microsoft.com/office/2006/metadata/properties" xmlns:ns2="37a6261f-edc6-47d0-8ce1-68c8f2dd9f9f" xmlns:ns3="3da965c6-6a17-4f32-8eb3-1440c915c7b2" targetNamespace="http://schemas.microsoft.com/office/2006/metadata/properties" ma:root="true" ma:fieldsID="1ded05f590deb3b9e9171600399ed9c1" ns2:_="" ns3:_="">
    <xsd:import namespace="37a6261f-edc6-47d0-8ce1-68c8f2dd9f9f"/>
    <xsd:import namespace="3da965c6-6a17-4f32-8eb3-1440c915c7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6261f-edc6-47d0-8ce1-68c8f2dd9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Tagi obrazów" ma:readOnly="false" ma:fieldId="{5cf76f15-5ced-4ddc-b409-7134ff3c332f}" ma:taxonomyMulti="true" ma:sspId="a3091396-3003-4688-b3ef-3bb4b92834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965c6-6a17-4f32-8eb3-1440c915c7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cb51b02-fa18-4f47-a33e-6c5eccabba0e}" ma:internalName="TaxCatchAll" ma:showField="CatchAllData" ma:web="3da965c6-6a17-4f32-8eb3-1440c915c7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7C6A62-8EF7-4672-979E-0CC9426792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a6261f-edc6-47d0-8ce1-68c8f2dd9f9f"/>
    <ds:schemaRef ds:uri="3da965c6-6a17-4f32-8eb3-1440c915c7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A68882-BA40-4065-98F3-4DD5D25354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2526</TotalTime>
  <Words>1480</Words>
  <Application>Microsoft Office PowerPoint</Application>
  <PresentationFormat>Niestandardowy</PresentationFormat>
  <Paragraphs>94</Paragraphs>
  <Slides>22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Państwowy Fundusz Rehabilitacji Osób Niepełnosprawnych</vt:lpstr>
      <vt:lpstr>Konkurs pn. „Działamy razem” konkurs o zlecenie realizacji zadań w formie wsparcia nr 1/2022</vt:lpstr>
      <vt:lpstr>Termin i zasady składania wniosków</vt:lpstr>
      <vt:lpstr>Podmioty uprawnione do udziału w konkursie</vt:lpstr>
      <vt:lpstr>Kierunki pomocy</vt:lpstr>
      <vt:lpstr>Warunki projektów – kierunek pomocy 1 </vt:lpstr>
      <vt:lpstr>Warunki projektów – kierunek pomocy 1 </vt:lpstr>
      <vt:lpstr>Warunki projektów – kierunek pomocy 1 </vt:lpstr>
      <vt:lpstr>Warunki projektów – kierunek pomocy1 </vt:lpstr>
      <vt:lpstr>Warunki projektów – kierunek pomocy 1 </vt:lpstr>
      <vt:lpstr>Warunki projektów – kierunek pomocy 1 </vt:lpstr>
      <vt:lpstr>Warunki projektów – kierunek pomocy 1 </vt:lpstr>
      <vt:lpstr>Warunki projektów – kierunek pomocy 1 </vt:lpstr>
      <vt:lpstr>Warunki projektów – kierunek pomocy 1</vt:lpstr>
      <vt:lpstr>Termin realizacji projektów</vt:lpstr>
      <vt:lpstr>Projekty wieloletnie </vt:lpstr>
      <vt:lpstr>Projekty wieloletnie </vt:lpstr>
      <vt:lpstr>Wkład własny – forma wkładu własnego</vt:lpstr>
      <vt:lpstr>Wkład własny – świadczenie wolontariusza </vt:lpstr>
      <vt:lpstr>Wkład własny – rzeczowy</vt:lpstr>
      <vt:lpstr>Zasady przekazywania dofinansowania </vt:lpstr>
      <vt:lpstr>DZIĘKUJĘ ZA UWAGĘ!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- konkurs "Sięgamy po sukces"</dc:title>
  <dc:creator>Dorota_Swider@pfron.org.pl</dc:creator>
  <cp:lastModifiedBy>Joanna Laszczak</cp:lastModifiedBy>
  <cp:revision>145</cp:revision>
  <dcterms:created xsi:type="dcterms:W3CDTF">2017-02-09T14:40:32Z</dcterms:created>
  <dcterms:modified xsi:type="dcterms:W3CDTF">2022-11-29T08:53:56Z</dcterms:modified>
</cp:coreProperties>
</file>