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61" r:id="rId4"/>
    <p:sldId id="258" r:id="rId5"/>
    <p:sldId id="259" r:id="rId6"/>
    <p:sldId id="262" r:id="rId7"/>
    <p:sldId id="264" r:id="rId8"/>
    <p:sldId id="263" r:id="rId9"/>
    <p:sldId id="265" r:id="rId10"/>
    <p:sldId id="257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84DD200-D889-093F-BCB6-0CB8717A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12B8E7-3FFC-9D08-1904-6522918DC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C6D4-2F72-4D3B-BAB0-386606736C8D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78C6B5-E22E-6C3A-D098-BBE955F8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F8A20-236A-7F18-1A2D-5F20A634C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C109-7E62-4748-913C-4E20A9335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9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5740-D921-018E-88E1-F125C1A4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9F0654-83D4-EA0E-BECB-102C7911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09E99-4FCD-6799-9DC9-699B219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F9CA7-D715-D086-C15F-5C0701F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B4402-867B-F256-F688-D01FFAF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7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55D5-A584-4C82-C1EB-2BEE81D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F2E449-95CB-1281-8470-961F8C2E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84BE9-C4E3-DB85-764E-DA4084F1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902B6-590F-0B1F-C380-48214B96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1D371-E71F-0CD6-EB09-C9B7D72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2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2BA0A-C3EA-4423-610F-15C5528F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040096-7E02-ACF5-734E-BF5AE5B1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7ABCA9-F41B-03F3-4369-54698E4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10B31-436A-747B-7091-C35CFD4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007B24-1DE5-4C33-92DD-2FFA667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4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9E460-8A55-2F11-CBEB-B263D13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679449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00A48-406E-420C-F675-AE98237C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10DF3-459C-9C02-80B9-6F2F47F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9BFB4-3466-C0D5-41BA-FB95292B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A26DE-08D2-9505-B5CC-CC971B5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7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5872-1ACF-4FC2-B61F-607CBB3A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2B3FB-ABE6-7E7B-981E-8A197FE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DE0745-FD6B-D013-950C-022DDF03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59E2C-1C18-B206-8BC7-2BA439FD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59E33D-66B5-1E08-F96D-25B9B1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BFC1C5-B4DA-50CC-B4DA-F0FDFB3A8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98C76A-6E92-E6A3-CE62-50A9A5FCE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9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281B0-4482-A1EC-0DC6-C804E84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D2130-5D28-466F-A005-25D361B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F83E8-6370-D3FD-8E5E-B1A68510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0456D3-160D-F50F-8377-9473C20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6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898AD5-BE1A-B69A-09D1-364086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F3DF51-D041-3F5E-098A-153A28C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7B0AF-94AC-DC1C-4893-BE266615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1C250-8452-75A2-3217-8CD07D9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B10FB-A431-F3A4-ECD8-7F9139EB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25E53A-23B7-9DCA-FF3F-85B018E6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C668E-25C9-CC81-DE1B-37B1DF0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ED601-4B41-1194-5560-666234D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CDEE59-E3AF-D926-967D-BC4ED56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C1826-DBA9-1015-F45F-C728C295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6F852-252E-CCD5-B471-4B4F996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D9560-593F-DF66-C2C3-6C796774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E512A-DA33-39C6-4CE7-3C4D22B9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A24596-3295-5C53-8FC9-7314AD0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0D917-CEA3-983B-AC33-E0C3475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3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D77DAA-38F3-BA3C-0583-703FECC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0ED855-30D7-3EB4-E66F-B649464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B6EE94-E1C8-A463-BE98-2FE0B619F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197-3CDA-4DE8-B3D2-7902A8A17F85}" type="datetimeFigureOut">
              <a:rPr lang="pl-PL" smtClean="0"/>
              <a:t>05.12.2022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9A231-B8A9-3AA6-0940-F709AA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590E3-4D38-605C-5FD6-DE03FE26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A5E54-DF93-1F81-0C34-6D9C6C2A38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5094" r="55276" b="16336"/>
          <a:stretch>
            <a:fillRect/>
          </a:stretch>
        </p:blipFill>
        <p:spPr bwMode="auto">
          <a:xfrm>
            <a:off x="4038600" y="0"/>
            <a:ext cx="1699260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1F2134A-F920-EA81-4045-D4BC9E4467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8" t="30643" r="10570" b="19687"/>
          <a:stretch>
            <a:fillRect/>
          </a:stretch>
        </p:blipFill>
        <p:spPr bwMode="auto">
          <a:xfrm>
            <a:off x="5821680" y="84400"/>
            <a:ext cx="2788920" cy="101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FE75AB-86FF-52F1-0504-FD7F08E24059}"/>
              </a:ext>
            </a:extLst>
          </p:cNvPr>
          <p:cNvSpPr txBox="1"/>
          <p:nvPr userDrawn="1"/>
        </p:nvSpPr>
        <p:spPr>
          <a:xfrm>
            <a:off x="2083202" y="6266704"/>
            <a:ext cx="771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pc="300" dirty="0">
                <a:solidFill>
                  <a:srgbClr val="002060"/>
                </a:solidFill>
              </a:rPr>
              <a:t>XVI</a:t>
            </a:r>
            <a:r>
              <a:rPr lang="pl-PL" sz="2000" b="1" spc="300" baseline="0" dirty="0">
                <a:solidFill>
                  <a:srgbClr val="002060"/>
                </a:solidFill>
              </a:rPr>
              <a:t> KONFERENCJA PEŁNO(S)PRAWNY STUDENT</a:t>
            </a:r>
            <a:endParaRPr lang="pl-PL" sz="2000" b="1" spc="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n@uj.edu.pl" TargetMode="External"/><Relationship Id="rId2" Type="http://schemas.openxmlformats.org/officeDocument/2006/relationships/hyperlink" Target="https://don.uj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utilitia.pl" TargetMode="External"/><Relationship Id="rId2" Type="http://schemas.openxmlformats.org/officeDocument/2006/relationships/hyperlink" Target="mailto:biuro@firr.org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E6620-0674-A126-C386-A2974417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77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Zdrowie psychiczne</a:t>
            </a:r>
            <a:br>
              <a:rPr lang="pl-PL" dirty="0"/>
            </a:br>
            <a:r>
              <a:rPr lang="pl-PL" dirty="0"/>
              <a:t>a potrzeby osób na uczelni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412FA2-136D-BBD2-A92D-11D3B38F0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Urszula Szczocarz</a:t>
            </a:r>
          </a:p>
          <a:p>
            <a:r>
              <a:rPr lang="pl-PL" dirty="0"/>
              <a:t>Uniwersytet Jagielloński</a:t>
            </a:r>
          </a:p>
          <a:p>
            <a:r>
              <a:rPr lang="pl-PL" dirty="0"/>
              <a:t>Dział ds. Osób Niepełnosprawnych</a:t>
            </a:r>
          </a:p>
          <a:p>
            <a:endParaRPr lang="pl-PL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32A579D-C626-4A1F-9810-38F7B33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7910936F-07B6-4AAA-B6EA-4F24A3C28985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ECEFFC1-368E-4696-9426-BF3A327E0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84F689F7-7C64-4BD3-8AB1-F0E151C6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236" t="12618"/>
            <a:stretch/>
          </p:blipFill>
          <p:spPr>
            <a:xfrm>
              <a:off x="5159229" y="149086"/>
              <a:ext cx="3115074" cy="1032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1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F35F1-8ED2-D1FE-F8F6-2CBB7DD6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3" y="12178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Dane kontaktowe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4F3C2-3920-C5D7-1DDF-766B2B13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4" y="26343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Urszula Szczocarz</a:t>
            </a:r>
          </a:p>
          <a:p>
            <a:pPr marL="0" indent="0" algn="ctr">
              <a:buNone/>
            </a:pPr>
            <a:r>
              <a:rPr lang="pl-PL" dirty="0"/>
              <a:t>Uniwersytet Jagielloński</a:t>
            </a:r>
          </a:p>
          <a:p>
            <a:pPr marL="0" indent="0" algn="ctr">
              <a:buNone/>
            </a:pPr>
            <a:r>
              <a:rPr lang="pl-PL" dirty="0"/>
              <a:t>Dział ds. Osób Niepełnosprawnych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www.don.uj.edu.pl</a:t>
            </a:r>
            <a:endParaRPr lang="pl-PL" dirty="0"/>
          </a:p>
          <a:p>
            <a:pPr marL="0" indent="0" algn="ctr">
              <a:buNone/>
            </a:pPr>
            <a:r>
              <a:rPr lang="pl-PL" dirty="0">
                <a:hlinkClick r:id="rId3"/>
              </a:rPr>
              <a:t>don@uj.edu.pl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5BEC0DF-72A5-4F98-9C24-E1F1260A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6315"/>
            <a:ext cx="12192000" cy="1181578"/>
            <a:chOff x="0" y="0"/>
            <a:chExt cx="12192000" cy="1181578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A7DAD6D-1AE3-41C8-AD12-FC27BFE03B83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FB280C30-B41A-477E-8749-ECBD02707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60AB7B2-02AC-43B7-85CE-C5113FC69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236" t="9544"/>
            <a:stretch/>
          </p:blipFill>
          <p:spPr>
            <a:xfrm>
              <a:off x="5159229" y="112772"/>
              <a:ext cx="3115074" cy="1068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37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F35F1-8ED2-D1FE-F8F6-2CBB7DD6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166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4F3C2-3920-C5D7-1DDF-766B2B13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7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Fundacja Instytut Rozwoju Regionalnego </a:t>
            </a:r>
          </a:p>
          <a:p>
            <a:pPr marL="0" indent="0" algn="ctr">
              <a:buNone/>
            </a:pPr>
            <a:r>
              <a:rPr lang="pl-PL" dirty="0"/>
              <a:t>ul. Świętokrzyska 14, 30-015 Kraków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biuro@firr.org.pl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b="1" dirty="0"/>
              <a:t>Utilitia Sp. z o.o</a:t>
            </a:r>
          </a:p>
          <a:p>
            <a:pPr marL="0" indent="0" algn="ctr">
              <a:buNone/>
            </a:pPr>
            <a:r>
              <a:rPr lang="pl-PL" dirty="0"/>
              <a:t>ul. Świętokrzyska 14, 30-015 Kraków</a:t>
            </a:r>
          </a:p>
          <a:p>
            <a:pPr marL="0" indent="0" algn="ctr">
              <a:buNone/>
            </a:pPr>
            <a:r>
              <a:rPr lang="pl-PL" dirty="0">
                <a:hlinkClick r:id="rId3"/>
              </a:rPr>
              <a:t>biuro@utilitia.pl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45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6653C0-52BE-47F3-85E1-C585784B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897563"/>
            <a:ext cx="10515600" cy="1325563"/>
          </a:xfrm>
        </p:spPr>
        <p:txBody>
          <a:bodyPr/>
          <a:lstStyle/>
          <a:p>
            <a:r>
              <a:rPr lang="pl-PL" sz="3600" dirty="0"/>
              <a:t>Pewnego razu na uczelni…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53C46B-4691-4E29-8C8F-76C71477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2" y="2223126"/>
            <a:ext cx="8015667" cy="4351338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wykładowczyni zgłosiła do DON, że jeden z jej studentów opuszcza dużo zajęć, a jeśli już się na nich pojawia jest mało aktywny, wygląda na sennego i znużonego, nie oddaje prac pisemnych.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Zapytany o sytuację student przeprosił, powiedział, że bierze „różne leki”, poprosił wykładowczynię o cierpliwość i wyrozumiałość.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E24350-79A9-44CE-BAA5-105ECA0A4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51" y="1491767"/>
            <a:ext cx="3116881" cy="4521326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D06F630-F61C-4CD0-843D-B818C605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252DC295-C8CA-494D-A0E9-DBBBE3149553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AF13F716-E1F2-4E49-B77B-CC2EC0B17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9398F140-672E-44D3-AF34-9022D412F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12618"/>
            <a:stretch/>
          </p:blipFill>
          <p:spPr>
            <a:xfrm>
              <a:off x="5159229" y="149086"/>
              <a:ext cx="3115074" cy="1032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95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F59E8-5511-4409-B890-EF08F754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1" y="795048"/>
            <a:ext cx="10515600" cy="1325563"/>
          </a:xfrm>
        </p:spPr>
        <p:txBody>
          <a:bodyPr/>
          <a:lstStyle/>
          <a:p>
            <a:r>
              <a:rPr lang="pl-PL" dirty="0"/>
              <a:t>Czego może doświadczać student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E6DC7-C6C3-4A40-8F1E-7A5E8A49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37" y="1954678"/>
            <a:ext cx="9191334" cy="4049551"/>
          </a:xfrm>
        </p:spPr>
        <p:txBody>
          <a:bodyPr>
            <a:normAutofit fontScale="92500" lnSpcReduction="20000"/>
          </a:bodyPr>
          <a:lstStyle/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Poziom życiowy:</a:t>
            </a:r>
          </a:p>
          <a:p>
            <a:pPr marL="0" indent="0" rtl="0" fontAlgn="base">
              <a:lnSpc>
                <a:spcPct val="140000"/>
              </a:lnSpc>
              <a:buNone/>
            </a:pPr>
            <a:r>
              <a:rPr lang="pl-PL" sz="2400" dirty="0"/>
              <a:t>trudności w radzeniu sobie z codzienną aktywnością, nasilony lęk,    brak poczucia sensu życia, myśli samobójcze, problemy w relacjach, trudności ze snem, z apetytem, uzależnienia</a:t>
            </a:r>
            <a:endParaRPr lang="en-US" sz="2400" b="1" i="0" dirty="0">
              <a:effectLst/>
            </a:endParaRPr>
          </a:p>
          <a:p>
            <a:pPr marL="0" indent="0" rtl="0" fontAlgn="base">
              <a:lnSpc>
                <a:spcPct val="140000"/>
              </a:lnSpc>
              <a:buNone/>
            </a:pPr>
            <a:endParaRPr lang="pl-PL" sz="2400" b="0" i="0" dirty="0">
              <a:effectLst/>
            </a:endParaRP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b="1" i="0" dirty="0">
                <a:effectLst/>
              </a:rPr>
              <a:t>Poziom akademicki:</a:t>
            </a:r>
          </a:p>
          <a:p>
            <a:pPr marL="0" indent="0" rtl="0" fontAlgn="base">
              <a:lnSpc>
                <a:spcPct val="140000"/>
              </a:lnSpc>
              <a:buNone/>
            </a:pPr>
            <a:r>
              <a:rPr lang="pl-PL" sz="2400" b="0" i="0" dirty="0">
                <a:effectLst/>
              </a:rPr>
              <a:t>trudności z koncentracją i pamięcią, realizacją zadań terminowych</a:t>
            </a:r>
            <a:r>
              <a:rPr lang="en-US" sz="2400" b="0" i="0" dirty="0">
                <a:effectLst/>
              </a:rPr>
              <a:t>​</a:t>
            </a:r>
            <a:r>
              <a:rPr lang="pl-PL" sz="2400" b="0" i="0" dirty="0">
                <a:effectLst/>
              </a:rPr>
              <a:t>, pracą w grupach, aktywnością na zajęciach, radzeniu sobie ze stresem</a:t>
            </a:r>
            <a:endParaRPr lang="en-US" sz="2400" b="0" i="0" dirty="0">
              <a:effectLst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2368D3-2FD0-4017-89F3-3276B402F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38" y="1449441"/>
            <a:ext cx="2281050" cy="4305408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456D23E-FDDC-4942-A315-D77518564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9D4CDA8C-59C9-4FE3-8B9F-B24EC95322E8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F9183BE-2A40-4321-A033-18D26E6D5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5F8FDE3-C858-4A33-AAE5-D108A69AD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10935"/>
            <a:stretch/>
          </p:blipFill>
          <p:spPr>
            <a:xfrm>
              <a:off x="5159229" y="129208"/>
              <a:ext cx="3115074" cy="1052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BA876-C7A2-4B45-B530-D74B4517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04" y="762245"/>
            <a:ext cx="10515600" cy="1325563"/>
          </a:xfrm>
        </p:spPr>
        <p:txBody>
          <a:bodyPr/>
          <a:lstStyle/>
          <a:p>
            <a:r>
              <a:rPr lang="pl-PL" dirty="0"/>
              <a:t>Czego potrzebuje student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7EDB84-6C83-4027-9101-ABBCCB96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27" y="1916928"/>
            <a:ext cx="8444713" cy="51004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l-PL" sz="2400" b="1" dirty="0"/>
              <a:t>Poziom życiowy: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wsparcie/poradnictwo psychologiczne, farmakoterapia, psychoterapia, diagnoza</a:t>
            </a:r>
          </a:p>
          <a:p>
            <a:pPr>
              <a:lnSpc>
                <a:spcPct val="140000"/>
              </a:lnSpc>
            </a:pPr>
            <a:r>
              <a:rPr lang="pl-PL" sz="2400" b="1" dirty="0"/>
              <a:t>Poziom akademicki: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modyfikacje w zakresie procesu kształcenia;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narzędzia do radzenia sobie ze stresem, organizacji czasu, efektywnej nauki itp.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l-PL" sz="2400" dirty="0"/>
              <a:t> 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77FE981-8B9D-4C01-94F1-AF4180CE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57021" y="1425027"/>
            <a:ext cx="3170119" cy="4407974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C42EF389-B88B-46A6-93B8-1F2616E4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E6F3745-E485-4E01-AF84-D18CCB938277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1B955E3-C143-4541-8D6C-25029FAA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23A66E0-685C-440D-AC70-3FF29B8B6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9253"/>
            <a:stretch/>
          </p:blipFill>
          <p:spPr>
            <a:xfrm>
              <a:off x="5159229" y="109330"/>
              <a:ext cx="3115074" cy="1072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02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C1A03-92C7-49CD-BCA8-559E2328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38" y="721335"/>
            <a:ext cx="10515600" cy="1325563"/>
          </a:xfrm>
        </p:spPr>
        <p:txBody>
          <a:bodyPr/>
          <a:lstStyle/>
          <a:p>
            <a:r>
              <a:rPr lang="pl-PL" dirty="0"/>
              <a:t>Proponowane rozwiązania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A327E-1D2A-4879-8F06-409FC0AF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38" y="1785268"/>
            <a:ext cx="9191334" cy="4464530"/>
          </a:xfrm>
        </p:spPr>
        <p:txBody>
          <a:bodyPr>
            <a:normAutofit fontScale="92500"/>
          </a:bodyPr>
          <a:lstStyle/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c</a:t>
            </a:r>
            <a:r>
              <a:rPr lang="pl-PL" sz="2400" b="0" i="0" dirty="0">
                <a:effectLst/>
              </a:rPr>
              <a:t>zas (dłuższe terminy, większy limit nieobecności, urlopy)</a:t>
            </a:r>
            <a:r>
              <a:rPr lang="en-US" sz="2400" b="0" i="0" dirty="0">
                <a:effectLst/>
              </a:rPr>
              <a:t>​</a:t>
            </a:r>
            <a:endParaRPr lang="pl-PL" sz="2400" b="0" i="0" dirty="0">
              <a:effectLst/>
            </a:endParaRP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b="0" i="0" dirty="0">
                <a:effectLst/>
              </a:rPr>
              <a:t>okresowe zastępowanie niemożliwych do zrealizowania zadań innymi</a:t>
            </a: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pl-PL" sz="2400" b="0" i="0" dirty="0">
                <a:effectLst/>
              </a:rPr>
              <a:t>rzerwy, mie</a:t>
            </a:r>
            <a:r>
              <a:rPr lang="pl-PL" sz="2400" dirty="0"/>
              <a:t>jsca wyciszenia, słuchawki, osobne sale na egzaminy</a:t>
            </a:r>
            <a:endParaRPr lang="en-US" sz="2400" b="0" i="0" dirty="0">
              <a:effectLst/>
            </a:endParaRP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pl-PL" sz="2400" b="0" i="0" dirty="0">
              <a:effectLst/>
            </a:endParaRP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warsztaty i konsultacje poprawiające umiejętności uczenia się, planowania, koncentracji</a:t>
            </a:r>
          </a:p>
          <a:p>
            <a:pPr rtl="0" fontAlgn="base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</a:t>
            </a:r>
            <a:r>
              <a:rPr lang="pl-PL" sz="2400" b="0" i="0" dirty="0">
                <a:effectLst/>
              </a:rPr>
              <a:t>sparcie ze strony asystenta, tutora, grupy </a:t>
            </a:r>
            <a:r>
              <a:rPr lang="pl-PL" sz="2400" dirty="0"/>
              <a:t>rozwojowe</a:t>
            </a:r>
            <a:endParaRPr lang="en-US" sz="2400" b="0" i="0" dirty="0">
              <a:effectLst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CD1521-089F-46CB-A0EB-BF155AE4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37" y="964320"/>
            <a:ext cx="2729871" cy="539412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4FFD50E7-4D64-4793-A7B2-DA74A7366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FD547DE-464A-428E-8B75-4DFDA27A9A9D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B5E5E000-20E6-4DAE-8B8F-5E448B0BF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ABD8E82-5286-4393-AD5A-8409C5EB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8411"/>
            <a:stretch/>
          </p:blipFill>
          <p:spPr>
            <a:xfrm>
              <a:off x="5159229" y="99390"/>
              <a:ext cx="3115074" cy="108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42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2139C-8277-4870-9D28-8C287642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04" y="1283255"/>
            <a:ext cx="10515600" cy="1325563"/>
          </a:xfrm>
        </p:spPr>
        <p:txBody>
          <a:bodyPr/>
          <a:lstStyle/>
          <a:p>
            <a:r>
              <a:rPr lang="pl-PL" dirty="0"/>
              <a:t>Czego potrzebuje wykładowczyni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0487E3-6029-4C40-8FAD-EAC8A680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4" y="3063720"/>
            <a:ext cx="7904514" cy="2662825"/>
          </a:xfrm>
        </p:spPr>
        <p:txBody>
          <a:bodyPr/>
          <a:lstStyle/>
          <a:p>
            <a:r>
              <a:rPr lang="pl-PL" sz="2400" dirty="0"/>
              <a:t>wskazówek do pracy dydaktycznej ze studentem</a:t>
            </a:r>
          </a:p>
          <a:p>
            <a:r>
              <a:rPr lang="pl-PL" sz="2400" dirty="0"/>
              <a:t>jasno określonych granic swojej odpowiedzialności</a:t>
            </a:r>
          </a:p>
          <a:p>
            <a:r>
              <a:rPr lang="pl-PL" sz="2400" dirty="0"/>
              <a:t>możliwości konsultacji, warsztatów, szkoleń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DDE920-89EE-4423-844D-455678E55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376" y="1761224"/>
            <a:ext cx="3128120" cy="3750004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2107F5EC-2946-404A-BF79-A5FF45A57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63CB668-4D05-4A3E-8308-FF6FE6057B62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00933B2-0C9B-499E-BB4E-0CDD439CC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24BDF745-D435-4CC4-80A3-1289871CE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11776"/>
            <a:stretch/>
          </p:blipFill>
          <p:spPr>
            <a:xfrm>
              <a:off x="5159229" y="139148"/>
              <a:ext cx="3115074" cy="1042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28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165205-AE3D-44AD-B10F-DF618BC0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1090510"/>
            <a:ext cx="10515600" cy="1325563"/>
          </a:xfrm>
        </p:spPr>
        <p:txBody>
          <a:bodyPr/>
          <a:lstStyle/>
          <a:p>
            <a:r>
              <a:rPr lang="pl-PL" dirty="0"/>
              <a:t>Czego potrzebuje pracownik BON/DON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50741D-2868-4A7C-95E3-C2F67479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5" y="2506662"/>
            <a:ext cx="5715495" cy="3044393"/>
          </a:xfrm>
        </p:spPr>
        <p:txBody>
          <a:bodyPr/>
          <a:lstStyle/>
          <a:p>
            <a:r>
              <a:rPr lang="pl-PL" sz="2400" dirty="0"/>
              <a:t>kontaktu ze studentem</a:t>
            </a:r>
          </a:p>
          <a:p>
            <a:r>
              <a:rPr lang="pl-PL" sz="2400" dirty="0"/>
              <a:t>diagnozy funkcjonalnej</a:t>
            </a:r>
          </a:p>
          <a:p>
            <a:r>
              <a:rPr lang="pl-PL" sz="2400" dirty="0"/>
              <a:t>dialogu z kadrą dydaktyczną</a:t>
            </a:r>
          </a:p>
          <a:p>
            <a:r>
              <a:rPr lang="pl-PL" sz="2400" dirty="0"/>
              <a:t>konsultacji zespołowej, </a:t>
            </a:r>
            <a:r>
              <a:rPr lang="pl-PL" sz="2400" dirty="0" err="1"/>
              <a:t>superwizji</a:t>
            </a:r>
            <a:endParaRPr lang="pl-PL" sz="2400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04508E-20D2-4649-A200-6A3E79A0C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93" y="2506662"/>
            <a:ext cx="5034348" cy="2807617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F60C1AD3-9599-4DC3-AF76-0F8135360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17B775E-6764-4617-BF8F-DC3DE0619482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50CFA349-598A-4DF4-B0C1-872B86A32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43FF4379-FB38-40FE-B3DA-16FA0C5C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10094"/>
            <a:stretch/>
          </p:blipFill>
          <p:spPr>
            <a:xfrm>
              <a:off x="5159229" y="119270"/>
              <a:ext cx="3115074" cy="1062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75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FF802-9F78-47FA-BB1F-6B6A4C71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4" y="754950"/>
            <a:ext cx="10515600" cy="1325563"/>
          </a:xfrm>
        </p:spPr>
        <p:txBody>
          <a:bodyPr/>
          <a:lstStyle/>
          <a:p>
            <a:r>
              <a:rPr lang="pl-PL" dirty="0"/>
              <a:t>Co wspiera studentów i studentki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6768E-9A2A-49A9-9537-7E6867F0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16" y="1982323"/>
            <a:ext cx="9021648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pl-PL" sz="2400" dirty="0"/>
              <a:t>leczenie, terapia, diagnoza – zwykle poza uczelnią</a:t>
            </a:r>
          </a:p>
          <a:p>
            <a:pPr>
              <a:lnSpc>
                <a:spcPct val="140000"/>
              </a:lnSpc>
            </a:pPr>
            <a:r>
              <a:rPr lang="pl-PL" sz="2400" dirty="0"/>
              <a:t>doraźna pomoc psychologiczna i </a:t>
            </a:r>
            <a:r>
              <a:rPr lang="pl-PL" sz="2400" dirty="0" err="1"/>
              <a:t>psychoedukacyjna</a:t>
            </a:r>
            <a:r>
              <a:rPr lang="pl-PL" sz="2400" dirty="0"/>
              <a:t> (SOWA UJ)</a:t>
            </a:r>
          </a:p>
          <a:p>
            <a:pPr>
              <a:lnSpc>
                <a:spcPct val="140000"/>
              </a:lnSpc>
            </a:pPr>
            <a:r>
              <a:rPr lang="pl-PL" sz="2400" dirty="0"/>
              <a:t>dostosowanie procesu kształcenia do indywidualnych możliwości oraz potrzeb (DON UJ)</a:t>
            </a:r>
          </a:p>
          <a:p>
            <a:pPr>
              <a:lnSpc>
                <a:spcPct val="140000"/>
              </a:lnSpc>
            </a:pPr>
            <a:r>
              <a:rPr lang="pl-PL" sz="2400" dirty="0"/>
              <a:t>profilaktyka w zakresie zdrowia psychicznego</a:t>
            </a:r>
          </a:p>
          <a:p>
            <a:pPr>
              <a:lnSpc>
                <a:spcPct val="140000"/>
              </a:lnSpc>
            </a:pPr>
            <a:r>
              <a:rPr lang="pl-PL" sz="2400" dirty="0"/>
              <a:t>kreowanie przyjaznego, różnorodnego środowiska, m.in. rezygnacja z komentowania, wypytywania, udzielania rad, oceniania danej osoby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804DAF-0768-4871-87BB-06D54D8F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546" y="1881655"/>
            <a:ext cx="2549734" cy="3648364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FD6DBD7A-3378-49E7-B3AC-EE0DD763F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DEE2B057-6C35-41D0-AAE9-C4906F0A725B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7E4D644-878F-4B9E-AFC3-C1103129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CF77A947-803C-4A78-B429-73CD1D4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36" t="7570"/>
            <a:stretch/>
          </p:blipFill>
          <p:spPr>
            <a:xfrm>
              <a:off x="5159229" y="89452"/>
              <a:ext cx="3115074" cy="1092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34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61E16-9CF4-41C0-9F15-07DBC6DE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1006663"/>
            <a:ext cx="9535282" cy="1031905"/>
          </a:xfrm>
        </p:spPr>
        <p:txBody>
          <a:bodyPr/>
          <a:lstStyle/>
          <a:p>
            <a:r>
              <a:rPr lang="pl-PL" dirty="0"/>
              <a:t>Zakresy odpowiedzialności na UJ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02E6-26EC-4251-B720-E63FD20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49" y="2140494"/>
            <a:ext cx="10466460" cy="435133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pl-PL" sz="2200" dirty="0"/>
              <a:t>studenci i studentki – udział w zajęciach i uczenie się </a:t>
            </a:r>
            <a:r>
              <a:rPr lang="pl-PL" sz="2200" dirty="0">
                <a:sym typeface="Wingdings" panose="05000000000000000000" pitchFamily="2" charset="2"/>
              </a:rPr>
              <a:t></a:t>
            </a:r>
            <a:endParaRPr lang="pl-PL" sz="2200" dirty="0"/>
          </a:p>
          <a:p>
            <a:pPr>
              <a:lnSpc>
                <a:spcPct val="140000"/>
              </a:lnSpc>
            </a:pPr>
            <a:r>
              <a:rPr lang="pl-PL" sz="2200" dirty="0"/>
              <a:t>kadra dydaktyczna, władze – dbanie o merytoryczny poziom nauczania</a:t>
            </a:r>
          </a:p>
          <a:p>
            <a:pPr>
              <a:lnSpc>
                <a:spcPct val="140000"/>
              </a:lnSpc>
            </a:pPr>
            <a:r>
              <a:rPr lang="pl-PL" sz="2200" dirty="0"/>
              <a:t>DON UJ – modyfikacje procesu kształcenia, rekomendacje dla kadry</a:t>
            </a:r>
          </a:p>
          <a:p>
            <a:pPr>
              <a:lnSpc>
                <a:spcPct val="140000"/>
              </a:lnSpc>
            </a:pPr>
            <a:r>
              <a:rPr lang="pl-PL" sz="2200" dirty="0"/>
              <a:t>SOWA UJ – wsparcie psychologiczne studentów i studentek</a:t>
            </a:r>
          </a:p>
          <a:p>
            <a:pPr>
              <a:lnSpc>
                <a:spcPct val="140000"/>
              </a:lnSpc>
            </a:pPr>
            <a:r>
              <a:rPr lang="pl-PL" sz="2200" dirty="0"/>
              <a:t>Bezpieczni UJ – zapobieganie i interwencje w sytuacji dyskryminacji i przemocy</a:t>
            </a:r>
          </a:p>
          <a:p>
            <a:pPr>
              <a:lnSpc>
                <a:spcPct val="140000"/>
              </a:lnSpc>
            </a:pPr>
            <a:r>
              <a:rPr lang="pl-PL" sz="2200" dirty="0"/>
              <a:t>cała społeczność uniwersytecka – odpowiedzialność obywatelska</a:t>
            </a:r>
          </a:p>
          <a:p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F27A93C2-D577-4E95-93B1-7351CE4C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181578"/>
            <a:chOff x="0" y="0"/>
            <a:chExt cx="12192000" cy="118157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66AF9EBF-ACC7-40BE-AE3A-92E5542D9CA8}"/>
                </a:ext>
              </a:extLst>
            </p:cNvPr>
            <p:cNvSpPr/>
            <p:nvPr/>
          </p:nvSpPr>
          <p:spPr>
            <a:xfrm>
              <a:off x="0" y="0"/>
              <a:ext cx="12192000" cy="1181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0E8648F-E029-430C-9368-E8461E2C9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9" r="63144"/>
            <a:stretch/>
          </p:blipFill>
          <p:spPr>
            <a:xfrm>
              <a:off x="3137483" y="0"/>
              <a:ext cx="1837189" cy="11815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4C720D5-7C62-4356-9FC8-F19E6C1C7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236" t="12667"/>
            <a:stretch/>
          </p:blipFill>
          <p:spPr>
            <a:xfrm>
              <a:off x="5159229" y="149672"/>
              <a:ext cx="3115074" cy="1031905"/>
            </a:xfrm>
            <a:prstGeom prst="rect">
              <a:avLst/>
            </a:prstGeom>
          </p:spPr>
        </p:pic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64F67948-1ECC-4D33-B99B-57CA5C40E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599" y="1283504"/>
            <a:ext cx="2658401" cy="21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5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463</Words>
  <Application>Microsoft Office PowerPoint</Application>
  <PresentationFormat>Panoramiczny</PresentationFormat>
  <Paragraphs>62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Zdrowie psychiczne a potrzeby osób na uczelni</vt:lpstr>
      <vt:lpstr>Pewnego razu na uczelni…</vt:lpstr>
      <vt:lpstr>Czego może doświadczać student</vt:lpstr>
      <vt:lpstr>Czego potrzebuje student</vt:lpstr>
      <vt:lpstr>Proponowane rozwiązania</vt:lpstr>
      <vt:lpstr>Czego potrzebuje wykładowczyni</vt:lpstr>
      <vt:lpstr>Czego potrzebuje pracownik BON/DON</vt:lpstr>
      <vt:lpstr>Co wspiera studentów i studentki</vt:lpstr>
      <vt:lpstr>Zakresy odpowiedzialności na UJ</vt:lpstr>
      <vt:lpstr>Dane kontaktowe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Laszczak</dc:creator>
  <cp:lastModifiedBy>Urszula Szczocarz</cp:lastModifiedBy>
  <cp:revision>9</cp:revision>
  <dcterms:created xsi:type="dcterms:W3CDTF">2022-10-06T07:39:57Z</dcterms:created>
  <dcterms:modified xsi:type="dcterms:W3CDTF">2022-12-05T11:44:59Z</dcterms:modified>
</cp:coreProperties>
</file>