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61" r:id="rId4"/>
    <p:sldId id="262" r:id="rId5"/>
    <p:sldId id="265" r:id="rId6"/>
    <p:sldId id="266" r:id="rId7"/>
    <p:sldId id="267" r:id="rId8"/>
    <p:sldId id="282" r:id="rId9"/>
    <p:sldId id="268" r:id="rId10"/>
    <p:sldId id="269" r:id="rId11"/>
    <p:sldId id="283" r:id="rId12"/>
    <p:sldId id="284" r:id="rId13"/>
    <p:sldId id="270" r:id="rId14"/>
    <p:sldId id="286" r:id="rId15"/>
    <p:sldId id="287" r:id="rId16"/>
    <p:sldId id="257" r:id="rId17"/>
    <p:sldId id="289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Styl pośredni 3 — Ak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tyl jasny 2 — Ak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 jasny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5" autoAdjust="0"/>
    <p:restoredTop sz="86449" autoAdjust="0"/>
  </p:normalViewPr>
  <p:slideViewPr>
    <p:cSldViewPr snapToGrid="0">
      <p:cViewPr varScale="1">
        <p:scale>
          <a:sx n="62" d="100"/>
          <a:sy n="62" d="100"/>
        </p:scale>
        <p:origin x="86" y="322"/>
      </p:cViewPr>
      <p:guideLst/>
    </p:cSldViewPr>
  </p:slideViewPr>
  <p:outlineViewPr>
    <p:cViewPr>
      <p:scale>
        <a:sx n="33" d="100"/>
        <a:sy n="33" d="100"/>
      </p:scale>
      <p:origin x="0" y="-534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982081994769334E-2"/>
          <c:y val="8.5732521988007113E-2"/>
          <c:w val="0.61248614252589773"/>
          <c:h val="0.78696858118616764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Arkusz1!$A$5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Arkusz1!$B$4</c:f>
              <c:numCache>
                <c:formatCode>General</c:formatCode>
                <c:ptCount val="1"/>
              </c:numCache>
            </c:numRef>
          </c:cat>
          <c:val>
            <c:numRef>
              <c:f>Arkusz1!$B$5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8D31-47F8-A3F1-18BC4238D3C0}"/>
            </c:ext>
          </c:extLst>
        </c:ser>
        <c:ser>
          <c:idx val="1"/>
          <c:order val="1"/>
          <c:tx>
            <c:strRef>
              <c:f>Arkusz1!$A$6</c:f>
              <c:strCache>
                <c:ptCount val="1"/>
                <c:pt idx="0">
                  <c:v>liczba projektów zakończonych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Arkusz1!$B$4</c:f>
              <c:numCache>
                <c:formatCode>General</c:formatCode>
                <c:ptCount val="1"/>
              </c:numCache>
            </c:numRef>
          </c:cat>
          <c:val>
            <c:numRef>
              <c:f>Arkusz1!$B$6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31-47F8-A3F1-18BC4238D3C0}"/>
            </c:ext>
          </c:extLst>
        </c:ser>
        <c:ser>
          <c:idx val="2"/>
          <c:order val="2"/>
          <c:tx>
            <c:strRef>
              <c:f>Arkusz1!$A$7</c:f>
              <c:strCache>
                <c:ptCount val="1"/>
                <c:pt idx="0">
                  <c:v>liczba projektów, które zakończą się w 2022 r.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Arkusz1!$B$4</c:f>
              <c:numCache>
                <c:formatCode>General</c:formatCode>
                <c:ptCount val="1"/>
              </c:numCache>
            </c:numRef>
          </c:cat>
          <c:val>
            <c:numRef>
              <c:f>Arkusz1!$B$7</c:f>
              <c:numCache>
                <c:formatCode>General</c:formatCode>
                <c:ptCount val="1"/>
                <c:pt idx="0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31-47F8-A3F1-18BC4238D3C0}"/>
            </c:ext>
          </c:extLst>
        </c:ser>
        <c:ser>
          <c:idx val="4"/>
          <c:order val="3"/>
          <c:tx>
            <c:strRef>
              <c:f>Arkusz1!$A$8</c:f>
              <c:strCache>
                <c:ptCount val="1"/>
                <c:pt idx="0">
                  <c:v>liczba projektów, które zakończą się w I połowie 2023 r.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Arkusz1!$B$8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D31-47F8-A3F1-18BC4238D3C0}"/>
            </c:ext>
          </c:extLst>
        </c:ser>
        <c:ser>
          <c:idx val="3"/>
          <c:order val="4"/>
          <c:tx>
            <c:strRef>
              <c:f>Arkusz1!$A$9</c:f>
              <c:strCache>
                <c:ptCount val="1"/>
                <c:pt idx="0">
                  <c:v>liczba projektów, które zakończą się w II połowie 2023 r.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Arkusz1!$B$4</c:f>
              <c:numCache>
                <c:formatCode>General</c:formatCode>
                <c:ptCount val="1"/>
              </c:numCache>
            </c:numRef>
          </c:cat>
          <c:val>
            <c:numRef>
              <c:f>Arkusz1!$B$9</c:f>
              <c:numCache>
                <c:formatCode>General</c:formatCode>
                <c:ptCount val="1"/>
                <c:pt idx="0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D31-47F8-A3F1-18BC4238D3C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92931488"/>
        <c:axId val="2092933152"/>
        <c:axId val="0"/>
      </c:bar3DChart>
      <c:catAx>
        <c:axId val="2092931488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92933152"/>
        <c:crosses val="max"/>
        <c:auto val="1"/>
        <c:lblAlgn val="ctr"/>
        <c:lblOffset val="100"/>
        <c:noMultiLvlLbl val="0"/>
      </c:catAx>
      <c:valAx>
        <c:axId val="2092933152"/>
        <c:scaling>
          <c:orientation val="minMax"/>
          <c:max val="202"/>
          <c:min val="1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noFill/>
              <a:round/>
            </a:ln>
            <a:effectLst/>
          </c:spPr>
        </c:minorGridlines>
        <c:numFmt formatCode="0" sourceLinked="0"/>
        <c:majorTickMark val="none"/>
        <c:minorTickMark val="none"/>
        <c:tickLblPos val="nextTo"/>
        <c:crossAx val="2092931488"/>
        <c:crosses val="autoZero"/>
        <c:crossBetween val="between"/>
        <c:majorUnit val="50"/>
        <c:minorUnit val="2"/>
      </c:valAx>
      <c:spPr>
        <a:noFill/>
        <a:ln>
          <a:noFill/>
        </a:ln>
        <a:effectLst/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63936466978789819"/>
          <c:y val="5.7063089614856892E-2"/>
          <c:w val="0.36063532408786547"/>
          <c:h val="0.852027192111015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lnSpc>
              <a:spcPct val="150000"/>
            </a:lnSpc>
            <a:defRPr sz="18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rgbClr val="FFFFFF"/>
    </a:solidFill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explosion val="13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405-450F-9B1D-86EC86B0B288}"/>
              </c:ext>
            </c:extLst>
          </c:dPt>
          <c:dPt>
            <c:idx val="1"/>
            <c:bubble3D val="0"/>
            <c:spPr>
              <a:solidFill>
                <a:srgbClr val="4472C4">
                  <a:lumMod val="5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405-450F-9B1D-86EC86B0B288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405-450F-9B1D-86EC86B0B288}"/>
                </c:ext>
              </c:extLst>
            </c:dLbl>
            <c:dLbl>
              <c:idx val="1"/>
              <c:layout>
                <c:manualLayout>
                  <c:x val="4.5383639545056809E-2"/>
                  <c:y val="-0.20304003261728207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Calibri" panose="020F0502020204030204" pitchFamily="34" charset="0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088888888888889"/>
                      <c:h val="6.46557529823335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405-450F-9B1D-86EC86B0B288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Arkusz5!$B$5:$B$6</c:f>
              <c:strCache>
                <c:ptCount val="2"/>
                <c:pt idx="0">
                  <c:v>Pozostało</c:v>
                </c:pt>
                <c:pt idx="1">
                  <c:v>Średni poziom wydatkowania środków dla projektów zakończonych </c:v>
                </c:pt>
              </c:strCache>
            </c:strRef>
          </c:cat>
          <c:val>
            <c:numRef>
              <c:f>Arkusz5!$C$5:$C$6</c:f>
              <c:numCache>
                <c:formatCode>General</c:formatCode>
                <c:ptCount val="2"/>
                <c:pt idx="0">
                  <c:v>0.03</c:v>
                </c:pt>
                <c:pt idx="1">
                  <c:v>0.97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05-450F-9B1D-86EC86B0B2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egendEntry>
        <c:idx val="0"/>
        <c:delete val="1"/>
      </c:legendEntry>
      <c:layout>
        <c:manualLayout>
          <c:xMode val="edge"/>
          <c:yMode val="edge"/>
          <c:x val="3.2274008028408213E-2"/>
          <c:y val="0"/>
          <c:w val="0.96486355565848392"/>
          <c:h val="0.250300941917175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4472C4">
                  <a:lumMod val="5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12-4DA8-BB3D-41C22D61D450}"/>
              </c:ext>
            </c:extLst>
          </c:dPt>
          <c:dPt>
            <c:idx val="1"/>
            <c:bubble3D val="0"/>
            <c:explosion val="6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12-4DA8-BB3D-41C22D61D450}"/>
              </c:ext>
            </c:extLst>
          </c:dPt>
          <c:dLbls>
            <c:dLbl>
              <c:idx val="0"/>
              <c:layout>
                <c:manualLayout>
                  <c:x val="-2.8548228346456692E-2"/>
                  <c:y val="-0.22979184893554971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Calibri" panose="020F0502020204030204" pitchFamily="34" charset="0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12-4DA8-BB3D-41C22D61D4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Arkusz5!$B$7:$B$8</c:f>
              <c:strCache>
                <c:ptCount val="2"/>
                <c:pt idx="0">
                  <c:v>Średni poziom osiągniętych wskaźników </c:v>
                </c:pt>
                <c:pt idx="1">
                  <c:v>Pozostało</c:v>
                </c:pt>
              </c:strCache>
            </c:strRef>
          </c:cat>
          <c:val>
            <c:numRef>
              <c:f>Arkusz5!$C$7:$C$8</c:f>
              <c:numCache>
                <c:formatCode>General</c:formatCode>
                <c:ptCount val="2"/>
                <c:pt idx="0">
                  <c:v>0.98</c:v>
                </c:pt>
                <c:pt idx="1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12-4DA8-BB3D-41C22D61D4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egendEntry>
        <c:idx val="1"/>
        <c:delete val="1"/>
      </c:legendEntry>
      <c:layout>
        <c:manualLayout>
          <c:xMode val="edge"/>
          <c:yMode val="edge"/>
          <c:x val="0"/>
          <c:y val="0"/>
          <c:w val="0.99094504443939757"/>
          <c:h val="0.108621522309711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FB0022-8DF4-4C56-8F05-E2C35A0BA828}" type="doc">
      <dgm:prSet loTypeId="urn:microsoft.com/office/officeart/2005/8/layout/hList1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pl-PL"/>
        </a:p>
      </dgm:t>
    </dgm:pt>
    <dgm:pt modelId="{C1C23C65-2191-4770-821B-02D2753506AB}">
      <dgm:prSet phldrT="[Teks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pl-PL" sz="1800" b="1" dirty="0"/>
            <a:t>ścieżka MINI</a:t>
          </a:r>
        </a:p>
      </dgm:t>
    </dgm:pt>
    <dgm:pt modelId="{077AEC11-9D83-4325-A777-3167367D728F}" type="parTrans" cxnId="{91651544-F360-4743-89EF-C07A83585B4A}">
      <dgm:prSet/>
      <dgm:spPr/>
      <dgm:t>
        <a:bodyPr/>
        <a:lstStyle/>
        <a:p>
          <a:endParaRPr lang="pl-PL"/>
        </a:p>
      </dgm:t>
    </dgm:pt>
    <dgm:pt modelId="{01CAA439-1B3A-4077-816A-11BA28E76E36}" type="sibTrans" cxnId="{91651544-F360-4743-89EF-C07A83585B4A}">
      <dgm:prSet/>
      <dgm:spPr/>
      <dgm:t>
        <a:bodyPr/>
        <a:lstStyle/>
        <a:p>
          <a:endParaRPr lang="pl-PL"/>
        </a:p>
      </dgm:t>
    </dgm:pt>
    <dgm:pt modelId="{90C93879-73C5-4497-950F-14BC052F2683}">
      <dgm:prSet phldrT="[Tekst]" custT="1"/>
      <dgm:spPr>
        <a:solidFill>
          <a:schemeClr val="bg1">
            <a:alpha val="90000"/>
          </a:schemeClr>
        </a:solidFill>
      </dgm:spPr>
      <dgm:t>
        <a:bodyPr/>
        <a:lstStyle/>
        <a:p>
          <a:pPr>
            <a:lnSpc>
              <a:spcPct val="150000"/>
            </a:lnSpc>
          </a:pPr>
          <a:r>
            <a:rPr lang="pl-PL" sz="1800" dirty="0"/>
            <a:t>dla początkujących</a:t>
          </a:r>
        </a:p>
      </dgm:t>
    </dgm:pt>
    <dgm:pt modelId="{CEF1D315-9B8C-49E0-B1A4-D8151586AB11}" type="parTrans" cxnId="{76A8720A-94C0-4695-8D7D-078AAEABA8A8}">
      <dgm:prSet/>
      <dgm:spPr/>
      <dgm:t>
        <a:bodyPr/>
        <a:lstStyle/>
        <a:p>
          <a:endParaRPr lang="pl-PL"/>
        </a:p>
      </dgm:t>
    </dgm:pt>
    <dgm:pt modelId="{8E8538FE-6607-468B-8F06-090F203CDB03}" type="sibTrans" cxnId="{76A8720A-94C0-4695-8D7D-078AAEABA8A8}">
      <dgm:prSet/>
      <dgm:spPr/>
      <dgm:t>
        <a:bodyPr/>
        <a:lstStyle/>
        <a:p>
          <a:endParaRPr lang="pl-PL"/>
        </a:p>
      </dgm:t>
    </dgm:pt>
    <dgm:pt modelId="{ED238A0B-CA3F-4288-9092-F164DF7FB856}">
      <dgm:prSet phldrT="[Tekst]" custT="1"/>
      <dgm:spPr>
        <a:solidFill>
          <a:schemeClr val="bg1">
            <a:alpha val="90000"/>
          </a:schemeClr>
        </a:solidFill>
      </dgm:spPr>
      <dgm:t>
        <a:bodyPr/>
        <a:lstStyle/>
        <a:p>
          <a:pPr>
            <a:lnSpc>
              <a:spcPct val="150000"/>
            </a:lnSpc>
          </a:pPr>
          <a:r>
            <a:rPr lang="pl-PL" sz="1800" b="1" dirty="0"/>
            <a:t>56 </a:t>
          </a:r>
          <a:r>
            <a:rPr lang="pl-PL" sz="1800" dirty="0"/>
            <a:t>projektów</a:t>
          </a:r>
        </a:p>
      </dgm:t>
    </dgm:pt>
    <dgm:pt modelId="{144E46A3-CEC7-4B96-85D2-A974403D3727}" type="parTrans" cxnId="{B67F5ECD-224F-449B-95C5-53F99D5181D2}">
      <dgm:prSet/>
      <dgm:spPr/>
      <dgm:t>
        <a:bodyPr/>
        <a:lstStyle/>
        <a:p>
          <a:endParaRPr lang="pl-PL"/>
        </a:p>
      </dgm:t>
    </dgm:pt>
    <dgm:pt modelId="{654DFA4F-1D7A-41E0-9597-E409AA485070}" type="sibTrans" cxnId="{B67F5ECD-224F-449B-95C5-53F99D5181D2}">
      <dgm:prSet/>
      <dgm:spPr/>
      <dgm:t>
        <a:bodyPr/>
        <a:lstStyle/>
        <a:p>
          <a:endParaRPr lang="pl-PL"/>
        </a:p>
      </dgm:t>
    </dgm:pt>
    <dgm:pt modelId="{043A3ADD-5A4C-4351-974B-4CC1F1166199}">
      <dgm:prSet phldrT="[Tekst]" custT="1"/>
      <dgm:spPr>
        <a:solidFill>
          <a:schemeClr val="accent1">
            <a:lumMod val="50000"/>
          </a:schemeClr>
        </a:solidFill>
        <a:ln w="12700" cap="flat" cmpd="sng" algn="ctr">
          <a:solidFill>
            <a:srgbClr val="4472C4">
              <a:shade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28016" tIns="73152" rIns="128016" bIns="73152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prstClr val="white"/>
              </a:solidFill>
              <a:latin typeface="Arial" panose="020B0604020202020204"/>
              <a:ea typeface="+mn-ea"/>
              <a:cs typeface="+mn-cs"/>
            </a:rPr>
            <a:t>ścieżka MIDI</a:t>
          </a:r>
        </a:p>
      </dgm:t>
    </dgm:pt>
    <dgm:pt modelId="{971C457C-DB27-410A-B84D-72C2A332F3F0}" type="parTrans" cxnId="{C4E38F4F-72B5-4856-A89C-503C84794DC1}">
      <dgm:prSet/>
      <dgm:spPr/>
      <dgm:t>
        <a:bodyPr/>
        <a:lstStyle/>
        <a:p>
          <a:endParaRPr lang="pl-PL"/>
        </a:p>
      </dgm:t>
    </dgm:pt>
    <dgm:pt modelId="{75C27F5F-96AF-4523-8E0D-4968A2206C4E}" type="sibTrans" cxnId="{C4E38F4F-72B5-4856-A89C-503C84794DC1}">
      <dgm:prSet/>
      <dgm:spPr/>
      <dgm:t>
        <a:bodyPr/>
        <a:lstStyle/>
        <a:p>
          <a:endParaRPr lang="pl-PL"/>
        </a:p>
      </dgm:t>
    </dgm:pt>
    <dgm:pt modelId="{B7FB2A21-F634-4520-ACB3-25258AB7A6D9}">
      <dgm:prSet phldrT="[Tekst]" custT="1"/>
      <dgm:spPr>
        <a:solidFill>
          <a:schemeClr val="bg1">
            <a:alpha val="90000"/>
          </a:schemeClr>
        </a:solidFill>
        <a:ln w="12700" cap="flat" cmpd="sng" algn="ctr">
          <a:solidFill>
            <a:srgbClr val="4472C4">
              <a:alpha val="90000"/>
              <a:tint val="55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96012" tIns="96012" rIns="128016" bIns="144018" numCol="1" spcCol="1270" anchor="t" anchorCtr="0"/>
        <a:lstStyle/>
        <a:p>
          <a:pPr>
            <a:lnSpc>
              <a:spcPct val="150000"/>
            </a:lnSpc>
          </a:pPr>
          <a:r>
            <a:rPr lang="pl-PL" sz="1800" dirty="0"/>
            <a:t>dla średnio zaawansowanych</a:t>
          </a:r>
        </a:p>
      </dgm:t>
    </dgm:pt>
    <dgm:pt modelId="{1B314BE8-1E06-4E73-8087-1214FD81EDF1}" type="parTrans" cxnId="{13465254-0A6D-4B0E-BFBD-D6F569698CEE}">
      <dgm:prSet/>
      <dgm:spPr/>
      <dgm:t>
        <a:bodyPr/>
        <a:lstStyle/>
        <a:p>
          <a:endParaRPr lang="pl-PL"/>
        </a:p>
      </dgm:t>
    </dgm:pt>
    <dgm:pt modelId="{52D2D84E-AF68-4C92-A86E-0616BEE7517E}" type="sibTrans" cxnId="{13465254-0A6D-4B0E-BFBD-D6F569698CEE}">
      <dgm:prSet/>
      <dgm:spPr/>
      <dgm:t>
        <a:bodyPr/>
        <a:lstStyle/>
        <a:p>
          <a:endParaRPr lang="pl-PL"/>
        </a:p>
      </dgm:t>
    </dgm:pt>
    <dgm:pt modelId="{7D3FD164-A211-49B3-9E76-FF17AF67225B}">
      <dgm:prSet phldrT="[Tekst]" custT="1"/>
      <dgm:spPr>
        <a:solidFill>
          <a:schemeClr val="accent1">
            <a:lumMod val="50000"/>
          </a:schemeClr>
        </a:solidFill>
        <a:ln w="12700" cap="flat" cmpd="sng" algn="ctr">
          <a:solidFill>
            <a:srgbClr val="4472C4">
              <a:shade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28016" tIns="73152" rIns="128016" bIns="73152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prstClr val="white"/>
              </a:solidFill>
              <a:latin typeface="Arial" panose="020B0604020202020204"/>
              <a:ea typeface="+mn-ea"/>
              <a:cs typeface="+mn-cs"/>
            </a:rPr>
            <a:t>ścieżka MAXI</a:t>
          </a:r>
        </a:p>
      </dgm:t>
    </dgm:pt>
    <dgm:pt modelId="{5AE904E8-2435-44CE-8486-4BE8586797BB}" type="parTrans" cxnId="{7D6ED8BC-F1FE-44AC-B90B-B2D9D5BF4A5D}">
      <dgm:prSet/>
      <dgm:spPr/>
      <dgm:t>
        <a:bodyPr/>
        <a:lstStyle/>
        <a:p>
          <a:endParaRPr lang="pl-PL"/>
        </a:p>
      </dgm:t>
    </dgm:pt>
    <dgm:pt modelId="{7F71F8CD-8358-42CF-837D-6B3A889EB855}" type="sibTrans" cxnId="{7D6ED8BC-F1FE-44AC-B90B-B2D9D5BF4A5D}">
      <dgm:prSet/>
      <dgm:spPr/>
      <dgm:t>
        <a:bodyPr/>
        <a:lstStyle/>
        <a:p>
          <a:endParaRPr lang="pl-PL"/>
        </a:p>
      </dgm:t>
    </dgm:pt>
    <dgm:pt modelId="{5AD09BA4-F32D-456D-99DA-6967B9CDCD8E}">
      <dgm:prSet phldrT="[Tekst]" custT="1"/>
      <dgm:spPr>
        <a:solidFill>
          <a:schemeClr val="bg1">
            <a:alpha val="90000"/>
          </a:schemeClr>
        </a:solidFill>
        <a:ln w="12700" cap="flat" cmpd="sng" algn="ctr">
          <a:solidFill>
            <a:srgbClr val="4472C4">
              <a:alpha val="90000"/>
              <a:tint val="55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96012" tIns="96012" rIns="128016" bIns="144018" numCol="1" spcCol="1270" anchor="t" anchorCtr="0"/>
        <a:lstStyle/>
        <a:p>
          <a:pPr>
            <a:lnSpc>
              <a:spcPct val="150000"/>
            </a:lnSpc>
          </a:pPr>
          <a:r>
            <a:rPr lang="pl-PL" sz="1800" dirty="0"/>
            <a:t>dla zaawansowanych</a:t>
          </a:r>
        </a:p>
      </dgm:t>
    </dgm:pt>
    <dgm:pt modelId="{145244CA-7DD2-4BD2-B2FA-659FB5FECE1C}" type="parTrans" cxnId="{BB5BC0DA-6FC2-41A2-8711-ED2F1CE8EDFC}">
      <dgm:prSet/>
      <dgm:spPr/>
      <dgm:t>
        <a:bodyPr/>
        <a:lstStyle/>
        <a:p>
          <a:endParaRPr lang="pl-PL"/>
        </a:p>
      </dgm:t>
    </dgm:pt>
    <dgm:pt modelId="{A0825E9D-D8D6-4642-849A-908C5720EDE6}" type="sibTrans" cxnId="{BB5BC0DA-6FC2-41A2-8711-ED2F1CE8EDFC}">
      <dgm:prSet/>
      <dgm:spPr/>
      <dgm:t>
        <a:bodyPr/>
        <a:lstStyle/>
        <a:p>
          <a:endParaRPr lang="pl-PL"/>
        </a:p>
      </dgm:t>
    </dgm:pt>
    <dgm:pt modelId="{8774AD71-8476-424F-8B09-148135BD8E40}">
      <dgm:prSet custT="1"/>
      <dgm:spPr>
        <a:solidFill>
          <a:schemeClr val="accent1">
            <a:lumMod val="50000"/>
          </a:schemeClr>
        </a:solidFill>
        <a:ln w="12700" cap="flat" cmpd="sng" algn="ctr">
          <a:solidFill>
            <a:srgbClr val="4472C4">
              <a:shade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28016" tIns="73152" rIns="128016" bIns="73152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prstClr val="white"/>
              </a:solidFill>
              <a:latin typeface="Arial" panose="020B0604020202020204"/>
              <a:ea typeface="+mn-ea"/>
              <a:cs typeface="+mn-cs"/>
            </a:rPr>
            <a:t>ścieżka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prstClr val="white"/>
              </a:solidFill>
              <a:latin typeface="Arial" panose="020B0604020202020204"/>
              <a:ea typeface="+mn-ea"/>
              <a:cs typeface="+mn-cs"/>
            </a:rPr>
            <a:t>MINI + MIDI</a:t>
          </a:r>
        </a:p>
      </dgm:t>
    </dgm:pt>
    <dgm:pt modelId="{F3B97FCF-4E5F-4450-8124-E66DD98A0087}" type="parTrans" cxnId="{663E6D01-B004-433E-A428-7FAE4E99CC7B}">
      <dgm:prSet/>
      <dgm:spPr/>
      <dgm:t>
        <a:bodyPr/>
        <a:lstStyle/>
        <a:p>
          <a:endParaRPr lang="pl-PL"/>
        </a:p>
      </dgm:t>
    </dgm:pt>
    <dgm:pt modelId="{B406E955-D2C5-427D-9746-57E7EC28DB12}" type="sibTrans" cxnId="{663E6D01-B004-433E-A428-7FAE4E99CC7B}">
      <dgm:prSet/>
      <dgm:spPr/>
      <dgm:t>
        <a:bodyPr/>
        <a:lstStyle/>
        <a:p>
          <a:endParaRPr lang="pl-PL"/>
        </a:p>
      </dgm:t>
    </dgm:pt>
    <dgm:pt modelId="{AE992FE8-D8FB-49C9-B4BB-0AE5FB795A45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>
            <a:lnSpc>
              <a:spcPct val="150000"/>
            </a:lnSpc>
          </a:pPr>
          <a:r>
            <a:rPr lang="pl-PL" sz="1800" dirty="0"/>
            <a:t>realizacja: maks. 24 mies.</a:t>
          </a:r>
        </a:p>
      </dgm:t>
    </dgm:pt>
    <dgm:pt modelId="{9DAE98C8-81C2-4479-8983-A5E2C722D479}" type="parTrans" cxnId="{96963964-92A9-4C1F-B606-279B45C6E53F}">
      <dgm:prSet/>
      <dgm:spPr/>
      <dgm:t>
        <a:bodyPr/>
        <a:lstStyle/>
        <a:p>
          <a:endParaRPr lang="pl-PL"/>
        </a:p>
      </dgm:t>
    </dgm:pt>
    <dgm:pt modelId="{74DD3106-694F-452C-8ABE-2AF2C494A403}" type="sibTrans" cxnId="{96963964-92A9-4C1F-B606-279B45C6E53F}">
      <dgm:prSet/>
      <dgm:spPr/>
      <dgm:t>
        <a:bodyPr/>
        <a:lstStyle/>
        <a:p>
          <a:endParaRPr lang="pl-PL"/>
        </a:p>
      </dgm:t>
    </dgm:pt>
    <dgm:pt modelId="{47F8E896-689A-4C64-9874-7ECD3AD17497}">
      <dgm:prSet custT="1"/>
      <dgm:spPr>
        <a:solidFill>
          <a:schemeClr val="bg1">
            <a:alpha val="90000"/>
          </a:schemeClr>
        </a:solidFill>
        <a:ln w="12700" cap="flat" cmpd="sng" algn="ctr">
          <a:solidFill>
            <a:srgbClr val="4472C4">
              <a:alpha val="90000"/>
              <a:tint val="55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96012" tIns="96012" rIns="128016" bIns="144018" numCol="1" spcCol="1270" anchor="t" anchorCtr="0"/>
        <a:lstStyle/>
        <a:p>
          <a:pPr>
            <a:lnSpc>
              <a:spcPct val="150000"/>
            </a:lnSpc>
          </a:pPr>
          <a:r>
            <a:rPr lang="pl-PL" sz="1800" b="1" dirty="0"/>
            <a:t>104</a:t>
          </a:r>
          <a:r>
            <a:rPr lang="pl-PL" sz="1800" dirty="0"/>
            <a:t> projekty</a:t>
          </a:r>
        </a:p>
      </dgm:t>
    </dgm:pt>
    <dgm:pt modelId="{7FBF7F6F-2A34-4CD9-A9AB-821064B64D4B}" type="parTrans" cxnId="{70124709-0DD4-49E1-A648-2E976F95D4B7}">
      <dgm:prSet/>
      <dgm:spPr/>
      <dgm:t>
        <a:bodyPr/>
        <a:lstStyle/>
        <a:p>
          <a:endParaRPr lang="pl-PL"/>
        </a:p>
      </dgm:t>
    </dgm:pt>
    <dgm:pt modelId="{068340EF-8E73-401C-BB0F-F38F5DA7FE94}" type="sibTrans" cxnId="{70124709-0DD4-49E1-A648-2E976F95D4B7}">
      <dgm:prSet/>
      <dgm:spPr/>
      <dgm:t>
        <a:bodyPr/>
        <a:lstStyle/>
        <a:p>
          <a:endParaRPr lang="pl-PL"/>
        </a:p>
      </dgm:t>
    </dgm:pt>
    <dgm:pt modelId="{44227464-BE1E-4516-83B9-FAD61D68CB36}">
      <dgm:prSet custT="1"/>
      <dgm:spPr>
        <a:solidFill>
          <a:schemeClr val="bg1">
            <a:alpha val="90000"/>
          </a:schemeClr>
        </a:solidFill>
        <a:ln w="12700" cap="flat" cmpd="sng" algn="ctr">
          <a:solidFill>
            <a:srgbClr val="4472C4">
              <a:alpha val="90000"/>
              <a:tint val="55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96012" tIns="96012" rIns="128016" bIns="144018" numCol="1" spcCol="1270" anchor="t" anchorCtr="0"/>
        <a:lstStyle/>
        <a:p>
          <a:pPr>
            <a:lnSpc>
              <a:spcPct val="150000"/>
            </a:lnSpc>
          </a:pPr>
          <a:r>
            <a:rPr lang="pl-PL" sz="1800" b="1" dirty="0"/>
            <a:t>15</a:t>
          </a:r>
          <a:r>
            <a:rPr lang="pl-PL" sz="1800" dirty="0"/>
            <a:t> projektów</a:t>
          </a:r>
        </a:p>
      </dgm:t>
    </dgm:pt>
    <dgm:pt modelId="{3570FE80-2638-4CFE-AF7B-2A25D3B2200F}" type="parTrans" cxnId="{7CF8EFEF-849D-4B8F-BEF3-5E0FB1B2BFC3}">
      <dgm:prSet/>
      <dgm:spPr/>
      <dgm:t>
        <a:bodyPr/>
        <a:lstStyle/>
        <a:p>
          <a:endParaRPr lang="pl-PL"/>
        </a:p>
      </dgm:t>
    </dgm:pt>
    <dgm:pt modelId="{86376474-A164-4E13-8FF3-DE05E678F28C}" type="sibTrans" cxnId="{7CF8EFEF-849D-4B8F-BEF3-5E0FB1B2BFC3}">
      <dgm:prSet/>
      <dgm:spPr/>
      <dgm:t>
        <a:bodyPr/>
        <a:lstStyle/>
        <a:p>
          <a:endParaRPr lang="pl-PL"/>
        </a:p>
      </dgm:t>
    </dgm:pt>
    <dgm:pt modelId="{EF55EE52-8644-4DED-87C0-FC6294C78746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>
            <a:lnSpc>
              <a:spcPct val="150000"/>
            </a:lnSpc>
          </a:pPr>
          <a:r>
            <a:rPr lang="pl-PL" sz="1800" dirty="0"/>
            <a:t>do 1 mln PLN</a:t>
          </a:r>
        </a:p>
      </dgm:t>
    </dgm:pt>
    <dgm:pt modelId="{E4E106E1-D4D7-4842-9B5F-73284D56F272}" type="parTrans" cxnId="{70A042F4-FF5A-4D11-B738-4A5B02583C46}">
      <dgm:prSet/>
      <dgm:spPr/>
      <dgm:t>
        <a:bodyPr/>
        <a:lstStyle/>
        <a:p>
          <a:endParaRPr lang="pl-PL"/>
        </a:p>
      </dgm:t>
    </dgm:pt>
    <dgm:pt modelId="{AB5F742C-05C4-4380-B78D-530429266202}" type="sibTrans" cxnId="{70A042F4-FF5A-4D11-B738-4A5B02583C46}">
      <dgm:prSet/>
      <dgm:spPr/>
      <dgm:t>
        <a:bodyPr/>
        <a:lstStyle/>
        <a:p>
          <a:endParaRPr lang="pl-PL"/>
        </a:p>
      </dgm:t>
    </dgm:pt>
    <dgm:pt modelId="{2B112D76-A8FA-4EED-A611-2FFFE559F532}">
      <dgm:prSet custT="1"/>
      <dgm:spPr>
        <a:solidFill>
          <a:schemeClr val="bg1">
            <a:alpha val="90000"/>
          </a:schemeClr>
        </a:solidFill>
        <a:ln w="12700" cap="flat" cmpd="sng" algn="ctr">
          <a:solidFill>
            <a:srgbClr val="4472C4">
              <a:alpha val="90000"/>
              <a:tint val="55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96012" tIns="96012" rIns="128016" bIns="144018" numCol="1" spcCol="1270" anchor="t" anchorCtr="0"/>
        <a:lstStyle/>
        <a:p>
          <a:pPr>
            <a:lnSpc>
              <a:spcPct val="150000"/>
            </a:lnSpc>
          </a:pPr>
          <a:r>
            <a:rPr lang="pl-PL" sz="1800" dirty="0"/>
            <a:t>realizacja: maks. 4 lata</a:t>
          </a:r>
        </a:p>
      </dgm:t>
    </dgm:pt>
    <dgm:pt modelId="{E5BC576E-A181-4861-84A5-99D168045478}" type="parTrans" cxnId="{B98415A3-14E8-48BA-908A-AB748517409A}">
      <dgm:prSet/>
      <dgm:spPr/>
      <dgm:t>
        <a:bodyPr/>
        <a:lstStyle/>
        <a:p>
          <a:endParaRPr lang="pl-PL"/>
        </a:p>
      </dgm:t>
    </dgm:pt>
    <dgm:pt modelId="{498562CE-9926-468C-B34A-4AD838379197}" type="sibTrans" cxnId="{B98415A3-14E8-48BA-908A-AB748517409A}">
      <dgm:prSet/>
      <dgm:spPr/>
      <dgm:t>
        <a:bodyPr/>
        <a:lstStyle/>
        <a:p>
          <a:endParaRPr lang="pl-PL"/>
        </a:p>
      </dgm:t>
    </dgm:pt>
    <dgm:pt modelId="{23C5AF6A-FA77-4A99-93CF-743F625236D6}">
      <dgm:prSet custT="1"/>
      <dgm:spPr>
        <a:solidFill>
          <a:schemeClr val="bg1">
            <a:alpha val="90000"/>
          </a:schemeClr>
        </a:solidFill>
        <a:ln w="12700" cap="flat" cmpd="sng" algn="ctr">
          <a:solidFill>
            <a:srgbClr val="4472C4">
              <a:alpha val="90000"/>
              <a:tint val="55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96012" tIns="96012" rIns="128016" bIns="144018" numCol="1" spcCol="1270" anchor="t" anchorCtr="0"/>
        <a:lstStyle/>
        <a:p>
          <a:pPr>
            <a:lnSpc>
              <a:spcPct val="150000"/>
            </a:lnSpc>
          </a:pPr>
          <a:r>
            <a:rPr lang="pl-PL" sz="1800" dirty="0"/>
            <a:t>realizacja: maks. 4 lata</a:t>
          </a:r>
        </a:p>
      </dgm:t>
    </dgm:pt>
    <dgm:pt modelId="{E1CDE8E0-91E5-4871-9491-C25F0EDB3A33}" type="parTrans" cxnId="{9CDFF745-C8A4-4C95-A375-C3CCB10907B4}">
      <dgm:prSet/>
      <dgm:spPr/>
      <dgm:t>
        <a:bodyPr/>
        <a:lstStyle/>
        <a:p>
          <a:endParaRPr lang="pl-PL"/>
        </a:p>
      </dgm:t>
    </dgm:pt>
    <dgm:pt modelId="{E0BBACB3-7A9D-4269-8460-1A5D38B54CEE}" type="sibTrans" cxnId="{9CDFF745-C8A4-4C95-A375-C3CCB10907B4}">
      <dgm:prSet/>
      <dgm:spPr/>
      <dgm:t>
        <a:bodyPr/>
        <a:lstStyle/>
        <a:p>
          <a:endParaRPr lang="pl-PL"/>
        </a:p>
      </dgm:t>
    </dgm:pt>
    <dgm:pt modelId="{9378ED26-38D0-4990-A7F0-7AA253F6A879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>
            <a:lnSpc>
              <a:spcPct val="150000"/>
            </a:lnSpc>
          </a:pPr>
          <a:endParaRPr lang="pl-PL" sz="1800" dirty="0"/>
        </a:p>
      </dgm:t>
    </dgm:pt>
    <dgm:pt modelId="{97DBDF9B-7307-43A5-B874-66D8E9595B0B}" type="parTrans" cxnId="{86A3E46B-E9CF-4809-AEB6-59D11BACE46B}">
      <dgm:prSet/>
      <dgm:spPr/>
      <dgm:t>
        <a:bodyPr/>
        <a:lstStyle/>
        <a:p>
          <a:endParaRPr lang="pl-PL"/>
        </a:p>
      </dgm:t>
    </dgm:pt>
    <dgm:pt modelId="{CAC3F753-22ED-4E58-8A21-98E626B095A9}" type="sibTrans" cxnId="{86A3E46B-E9CF-4809-AEB6-59D11BACE46B}">
      <dgm:prSet/>
      <dgm:spPr/>
      <dgm:t>
        <a:bodyPr/>
        <a:lstStyle/>
        <a:p>
          <a:endParaRPr lang="pl-PL"/>
        </a:p>
      </dgm:t>
    </dgm:pt>
    <dgm:pt modelId="{6CFD58D7-1D4A-44A3-99C8-DBEE8BF8F598}">
      <dgm:prSet custT="1"/>
      <dgm:spPr>
        <a:solidFill>
          <a:schemeClr val="bg1">
            <a:alpha val="90000"/>
          </a:schemeClr>
        </a:solidFill>
        <a:ln w="12700" cap="flat" cmpd="sng" algn="ctr">
          <a:solidFill>
            <a:srgbClr val="4472C4">
              <a:alpha val="90000"/>
              <a:tint val="55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96012" tIns="96012" rIns="128016" bIns="144018" numCol="1" spcCol="1270" anchor="t" anchorCtr="0"/>
        <a:lstStyle/>
        <a:p>
          <a:pPr>
            <a:lnSpc>
              <a:spcPct val="150000"/>
            </a:lnSpc>
          </a:pPr>
          <a:r>
            <a:rPr lang="pl-PL" sz="1800" kern="1200" dirty="0"/>
            <a:t>łączone</a:t>
          </a:r>
        </a:p>
      </dgm:t>
    </dgm:pt>
    <dgm:pt modelId="{80C74007-2DEF-4698-9EEE-9ECFAAEE98ED}" type="parTrans" cxnId="{529ADFCA-40FD-40C8-9864-9E8B63DC853A}">
      <dgm:prSet/>
      <dgm:spPr/>
      <dgm:t>
        <a:bodyPr/>
        <a:lstStyle/>
        <a:p>
          <a:endParaRPr lang="pl-PL"/>
        </a:p>
      </dgm:t>
    </dgm:pt>
    <dgm:pt modelId="{A9668A3F-8944-465D-9A69-1966D2EF9130}" type="sibTrans" cxnId="{529ADFCA-40FD-40C8-9864-9E8B63DC853A}">
      <dgm:prSet/>
      <dgm:spPr/>
      <dgm:t>
        <a:bodyPr/>
        <a:lstStyle/>
        <a:p>
          <a:endParaRPr lang="pl-PL"/>
        </a:p>
      </dgm:t>
    </dgm:pt>
    <dgm:pt modelId="{73E2B29B-F78D-47C0-BF1A-54DAD7913C52}">
      <dgm:prSet phldrT="[Tekst]" custT="1"/>
      <dgm:spPr>
        <a:solidFill>
          <a:schemeClr val="bg1">
            <a:alpha val="90000"/>
          </a:schemeClr>
        </a:solidFill>
        <a:ln w="12700" cap="flat" cmpd="sng" algn="ctr">
          <a:solidFill>
            <a:srgbClr val="4472C4">
              <a:alpha val="90000"/>
              <a:tint val="55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96012" tIns="96012" rIns="128016" bIns="144018" numCol="1" spcCol="1270" anchor="t" anchorCtr="0"/>
        <a:lstStyle/>
        <a:p>
          <a:pPr>
            <a:lnSpc>
              <a:spcPct val="150000"/>
            </a:lnSpc>
          </a:pPr>
          <a:r>
            <a:rPr lang="pl-PL" sz="1800" dirty="0"/>
            <a:t>do 4 mln PLN</a:t>
          </a:r>
        </a:p>
      </dgm:t>
    </dgm:pt>
    <dgm:pt modelId="{6855968A-8AF2-4088-B190-823BBD2B8F66}" type="parTrans" cxnId="{C3D84A73-5C17-400E-B87F-63E6AB01F761}">
      <dgm:prSet/>
      <dgm:spPr/>
      <dgm:t>
        <a:bodyPr/>
        <a:lstStyle/>
        <a:p>
          <a:endParaRPr lang="pl-PL"/>
        </a:p>
      </dgm:t>
    </dgm:pt>
    <dgm:pt modelId="{D9654898-ACCD-44C1-9102-F5A4DFDB239D}" type="sibTrans" cxnId="{C3D84A73-5C17-400E-B87F-63E6AB01F761}">
      <dgm:prSet/>
      <dgm:spPr/>
      <dgm:t>
        <a:bodyPr/>
        <a:lstStyle/>
        <a:p>
          <a:endParaRPr lang="pl-PL"/>
        </a:p>
      </dgm:t>
    </dgm:pt>
    <dgm:pt modelId="{EBECF926-12FD-435F-9198-27F4FEB6F54F}">
      <dgm:prSet phldrT="[Tekst]" custT="1"/>
      <dgm:spPr>
        <a:solidFill>
          <a:schemeClr val="bg1">
            <a:alpha val="90000"/>
          </a:schemeClr>
        </a:solidFill>
        <a:ln w="12700" cap="flat" cmpd="sng" algn="ctr">
          <a:solidFill>
            <a:srgbClr val="4472C4">
              <a:alpha val="90000"/>
              <a:tint val="55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96012" tIns="96012" rIns="128016" bIns="144018" numCol="1" spcCol="1270" anchor="t" anchorCtr="0"/>
        <a:lstStyle/>
        <a:p>
          <a:pPr>
            <a:lnSpc>
              <a:spcPct val="150000"/>
            </a:lnSpc>
          </a:pPr>
          <a:r>
            <a:rPr lang="pl-PL" sz="1800" dirty="0"/>
            <a:t>do 15 mln PLN</a:t>
          </a:r>
        </a:p>
      </dgm:t>
    </dgm:pt>
    <dgm:pt modelId="{48358F50-90ED-477E-B6D1-B5CA6EF34993}" type="parTrans" cxnId="{71573298-682A-4808-9A44-E5049D6412E2}">
      <dgm:prSet/>
      <dgm:spPr/>
      <dgm:t>
        <a:bodyPr/>
        <a:lstStyle/>
        <a:p>
          <a:endParaRPr lang="pl-PL"/>
        </a:p>
      </dgm:t>
    </dgm:pt>
    <dgm:pt modelId="{FCC8250D-BA27-4B74-AFA5-971D10658ED9}" type="sibTrans" cxnId="{71573298-682A-4808-9A44-E5049D6412E2}">
      <dgm:prSet/>
      <dgm:spPr/>
      <dgm:t>
        <a:bodyPr/>
        <a:lstStyle/>
        <a:p>
          <a:endParaRPr lang="pl-PL"/>
        </a:p>
      </dgm:t>
    </dgm:pt>
    <dgm:pt modelId="{A9460422-8430-4362-B0B9-16BA765272AD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pl-PL" sz="1800" kern="1200" dirty="0"/>
            <a:t>do 5 mln PLN</a:t>
          </a:r>
        </a:p>
      </dgm:t>
    </dgm:pt>
    <dgm:pt modelId="{A9968081-B716-413A-B844-08501ACEB0CB}" type="parTrans" cxnId="{4BEE721D-A2CC-41A7-AC83-AAD0B162F36D}">
      <dgm:prSet/>
      <dgm:spPr/>
      <dgm:t>
        <a:bodyPr/>
        <a:lstStyle/>
        <a:p>
          <a:endParaRPr lang="pl-PL"/>
        </a:p>
      </dgm:t>
    </dgm:pt>
    <dgm:pt modelId="{471E869E-751D-4013-BA44-011347F5BF7A}" type="sibTrans" cxnId="{4BEE721D-A2CC-41A7-AC83-AAD0B162F36D}">
      <dgm:prSet/>
      <dgm:spPr/>
      <dgm:t>
        <a:bodyPr/>
        <a:lstStyle/>
        <a:p>
          <a:endParaRPr lang="pl-PL"/>
        </a:p>
      </dgm:t>
    </dgm:pt>
    <dgm:pt modelId="{60A2643C-953C-4CB2-A4DD-9AA08D9514F6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pl-PL" sz="1800" kern="1200" dirty="0"/>
            <a:t>realizacja: maks. 4 lata</a:t>
          </a:r>
        </a:p>
      </dgm:t>
    </dgm:pt>
    <dgm:pt modelId="{31B142A6-0EE9-4E19-8A8B-EBE05AB0FBE5}" type="parTrans" cxnId="{C4612CCF-BCAB-4748-9B06-57D56B11D8DF}">
      <dgm:prSet/>
      <dgm:spPr/>
      <dgm:t>
        <a:bodyPr/>
        <a:lstStyle/>
        <a:p>
          <a:endParaRPr lang="pl-PL"/>
        </a:p>
      </dgm:t>
    </dgm:pt>
    <dgm:pt modelId="{B9F96D0A-5CE6-478A-AD75-0ADA70562A55}" type="sibTrans" cxnId="{C4612CCF-BCAB-4748-9B06-57D56B11D8DF}">
      <dgm:prSet/>
      <dgm:spPr/>
      <dgm:t>
        <a:bodyPr/>
        <a:lstStyle/>
        <a:p>
          <a:endParaRPr lang="pl-PL"/>
        </a:p>
      </dgm:t>
    </dgm:pt>
    <dgm:pt modelId="{ECEA1719-622C-441B-83DD-7C1C101618E2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pl-PL" sz="1800" b="1" kern="1200" dirty="0"/>
            <a:t>27</a:t>
          </a:r>
          <a:r>
            <a:rPr lang="pl-PL" sz="1800" kern="1200" dirty="0"/>
            <a:t> projektów</a:t>
          </a:r>
        </a:p>
      </dgm:t>
    </dgm:pt>
    <dgm:pt modelId="{671E4A37-6DB5-4765-A289-A277F8597FE7}" type="parTrans" cxnId="{C7495085-8D26-418B-9508-8438D1BBCDB2}">
      <dgm:prSet/>
      <dgm:spPr/>
      <dgm:t>
        <a:bodyPr/>
        <a:lstStyle/>
        <a:p>
          <a:endParaRPr lang="pl-PL"/>
        </a:p>
      </dgm:t>
    </dgm:pt>
    <dgm:pt modelId="{BB4729DE-2192-4452-B546-E422658063D0}" type="sibTrans" cxnId="{C7495085-8D26-418B-9508-8438D1BBCDB2}">
      <dgm:prSet/>
      <dgm:spPr/>
      <dgm:t>
        <a:bodyPr/>
        <a:lstStyle/>
        <a:p>
          <a:endParaRPr lang="pl-PL"/>
        </a:p>
      </dgm:t>
    </dgm:pt>
    <dgm:pt modelId="{DDA6F4A9-6A9F-4FBA-8704-D03FA7BA3AB2}">
      <dgm:prSet custT="1"/>
      <dgm:spPr/>
      <dgm:t>
        <a:bodyPr/>
        <a:lstStyle/>
        <a:p>
          <a:pPr>
            <a:lnSpc>
              <a:spcPct val="150000"/>
            </a:lnSpc>
          </a:pPr>
          <a:endParaRPr lang="pl-PL" sz="1800" kern="1200" dirty="0"/>
        </a:p>
      </dgm:t>
    </dgm:pt>
    <dgm:pt modelId="{CC65AE7E-8459-487E-BBE2-3ADED68E14BD}" type="parTrans" cxnId="{9AAED548-B00B-442A-94A0-9E6EE0746556}">
      <dgm:prSet/>
      <dgm:spPr/>
      <dgm:t>
        <a:bodyPr/>
        <a:lstStyle/>
        <a:p>
          <a:endParaRPr lang="pl-PL"/>
        </a:p>
      </dgm:t>
    </dgm:pt>
    <dgm:pt modelId="{B07F84A6-B889-479D-81BC-9EFB30EB86B8}" type="sibTrans" cxnId="{9AAED548-B00B-442A-94A0-9E6EE0746556}">
      <dgm:prSet/>
      <dgm:spPr/>
      <dgm:t>
        <a:bodyPr/>
        <a:lstStyle/>
        <a:p>
          <a:endParaRPr lang="pl-PL"/>
        </a:p>
      </dgm:t>
    </dgm:pt>
    <dgm:pt modelId="{15FEB602-DC8B-4A9F-BF7A-4980F125FA30}" type="pres">
      <dgm:prSet presAssocID="{46FB0022-8DF4-4C56-8F05-E2C35A0BA828}" presName="Name0" presStyleCnt="0">
        <dgm:presLayoutVars>
          <dgm:dir/>
          <dgm:animLvl val="lvl"/>
          <dgm:resizeHandles val="exact"/>
        </dgm:presLayoutVars>
      </dgm:prSet>
      <dgm:spPr/>
    </dgm:pt>
    <dgm:pt modelId="{F6E5F37F-03AA-4CFF-A454-F28273C44C72}" type="pres">
      <dgm:prSet presAssocID="{C1C23C65-2191-4770-821B-02D2753506AB}" presName="composite" presStyleCnt="0"/>
      <dgm:spPr/>
    </dgm:pt>
    <dgm:pt modelId="{ECE5AF80-7249-4D65-927F-635555CD06B6}" type="pres">
      <dgm:prSet presAssocID="{C1C23C65-2191-4770-821B-02D2753506AB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A8AD76A9-2E11-459C-9E36-CB02958ABA82}" type="pres">
      <dgm:prSet presAssocID="{C1C23C65-2191-4770-821B-02D2753506AB}" presName="desTx" presStyleLbl="alignAccFollowNode1" presStyleIdx="0" presStyleCnt="4" custLinFactNeighborX="-166">
        <dgm:presLayoutVars>
          <dgm:bulletEnabled val="1"/>
        </dgm:presLayoutVars>
      </dgm:prSet>
      <dgm:spPr/>
    </dgm:pt>
    <dgm:pt modelId="{0F8D3F4E-14D0-4946-9646-BC88F01C4BE3}" type="pres">
      <dgm:prSet presAssocID="{01CAA439-1B3A-4077-816A-11BA28E76E36}" presName="space" presStyleCnt="0"/>
      <dgm:spPr/>
    </dgm:pt>
    <dgm:pt modelId="{922569CF-DDBE-4370-AF85-6AB870B85E6A}" type="pres">
      <dgm:prSet presAssocID="{043A3ADD-5A4C-4351-974B-4CC1F1166199}" presName="composite" presStyleCnt="0"/>
      <dgm:spPr/>
    </dgm:pt>
    <dgm:pt modelId="{D22ACE9A-0204-4591-9E9E-9E76C722634E}" type="pres">
      <dgm:prSet presAssocID="{043A3ADD-5A4C-4351-974B-4CC1F1166199}" presName="parTx" presStyleLbl="alignNode1" presStyleIdx="1" presStyleCnt="4">
        <dgm:presLayoutVars>
          <dgm:chMax val="0"/>
          <dgm:chPref val="0"/>
          <dgm:bulletEnabled val="1"/>
        </dgm:presLayoutVars>
      </dgm:prSet>
      <dgm:spPr>
        <a:xfrm>
          <a:off x="2714082" y="36336"/>
          <a:ext cx="2377305" cy="721144"/>
        </a:xfrm>
        <a:prstGeom prst="rect">
          <a:avLst/>
        </a:prstGeom>
      </dgm:spPr>
    </dgm:pt>
    <dgm:pt modelId="{B15D38B5-ABF5-4F7B-A248-BE21C7D70D3C}" type="pres">
      <dgm:prSet presAssocID="{043A3ADD-5A4C-4351-974B-4CC1F1166199}" presName="desTx" presStyleLbl="alignAccFollowNode1" presStyleIdx="1" presStyleCnt="4">
        <dgm:presLayoutVars>
          <dgm:bulletEnabled val="1"/>
        </dgm:presLayoutVars>
      </dgm:prSet>
      <dgm:spPr>
        <a:xfrm>
          <a:off x="2714082" y="757481"/>
          <a:ext cx="2377305" cy="3557519"/>
        </a:xfrm>
        <a:prstGeom prst="rect">
          <a:avLst/>
        </a:prstGeom>
      </dgm:spPr>
    </dgm:pt>
    <dgm:pt modelId="{8596D88F-4C1A-4A75-97FF-FAC3F76D89BB}" type="pres">
      <dgm:prSet presAssocID="{75C27F5F-96AF-4523-8E0D-4968A2206C4E}" presName="space" presStyleCnt="0"/>
      <dgm:spPr/>
    </dgm:pt>
    <dgm:pt modelId="{7AD63E4E-344F-4B7F-8EBB-B1BE4ED55183}" type="pres">
      <dgm:prSet presAssocID="{7D3FD164-A211-49B3-9E76-FF17AF67225B}" presName="composite" presStyleCnt="0"/>
      <dgm:spPr/>
    </dgm:pt>
    <dgm:pt modelId="{BC932A32-6112-4AB4-BD37-7D6476BA7ADA}" type="pres">
      <dgm:prSet presAssocID="{7D3FD164-A211-49B3-9E76-FF17AF67225B}" presName="parTx" presStyleLbl="alignNode1" presStyleIdx="2" presStyleCnt="4">
        <dgm:presLayoutVars>
          <dgm:chMax val="0"/>
          <dgm:chPref val="0"/>
          <dgm:bulletEnabled val="1"/>
        </dgm:presLayoutVars>
      </dgm:prSet>
      <dgm:spPr>
        <a:xfrm>
          <a:off x="5424210" y="36336"/>
          <a:ext cx="2377305" cy="721144"/>
        </a:xfrm>
        <a:prstGeom prst="rect">
          <a:avLst/>
        </a:prstGeom>
      </dgm:spPr>
    </dgm:pt>
    <dgm:pt modelId="{EE53428B-9289-4311-AC37-B4241D8918FE}" type="pres">
      <dgm:prSet presAssocID="{7D3FD164-A211-49B3-9E76-FF17AF67225B}" presName="desTx" presStyleLbl="alignAccFollowNode1" presStyleIdx="2" presStyleCnt="4">
        <dgm:presLayoutVars>
          <dgm:bulletEnabled val="1"/>
        </dgm:presLayoutVars>
      </dgm:prSet>
      <dgm:spPr>
        <a:xfrm>
          <a:off x="5424210" y="757481"/>
          <a:ext cx="2377305" cy="3557519"/>
        </a:xfrm>
        <a:prstGeom prst="rect">
          <a:avLst/>
        </a:prstGeom>
      </dgm:spPr>
    </dgm:pt>
    <dgm:pt modelId="{2374D68A-518D-41A8-9197-297653D3D9C2}" type="pres">
      <dgm:prSet presAssocID="{7F71F8CD-8358-42CF-837D-6B3A889EB855}" presName="space" presStyleCnt="0"/>
      <dgm:spPr/>
    </dgm:pt>
    <dgm:pt modelId="{13566EE1-10BF-42A8-8092-12788A179D13}" type="pres">
      <dgm:prSet presAssocID="{8774AD71-8476-424F-8B09-148135BD8E40}" presName="composite" presStyleCnt="0"/>
      <dgm:spPr/>
    </dgm:pt>
    <dgm:pt modelId="{78C3EDFD-5CB2-42CD-B270-87D66BCB8475}" type="pres">
      <dgm:prSet presAssocID="{8774AD71-8476-424F-8B09-148135BD8E40}" presName="parTx" presStyleLbl="alignNode1" presStyleIdx="3" presStyleCnt="4">
        <dgm:presLayoutVars>
          <dgm:chMax val="0"/>
          <dgm:chPref val="0"/>
          <dgm:bulletEnabled val="1"/>
        </dgm:presLayoutVars>
      </dgm:prSet>
      <dgm:spPr>
        <a:xfrm>
          <a:off x="8134339" y="36336"/>
          <a:ext cx="2377305" cy="721144"/>
        </a:xfrm>
        <a:prstGeom prst="rect">
          <a:avLst/>
        </a:prstGeom>
      </dgm:spPr>
    </dgm:pt>
    <dgm:pt modelId="{B5C3C01A-F2B4-43FB-A856-8F50287242EA}" type="pres">
      <dgm:prSet presAssocID="{8774AD71-8476-424F-8B09-148135BD8E40}" presName="desTx" presStyleLbl="alignAccFollowNode1" presStyleIdx="3" presStyleCnt="4">
        <dgm:presLayoutVars>
          <dgm:bulletEnabled val="1"/>
        </dgm:presLayoutVars>
      </dgm:prSet>
      <dgm:spPr>
        <a:xfrm>
          <a:off x="8134339" y="757481"/>
          <a:ext cx="2377305" cy="3557519"/>
        </a:xfrm>
        <a:prstGeom prst="rect">
          <a:avLst/>
        </a:prstGeom>
      </dgm:spPr>
    </dgm:pt>
  </dgm:ptLst>
  <dgm:cxnLst>
    <dgm:cxn modelId="{663E6D01-B004-433E-A428-7FAE4E99CC7B}" srcId="{46FB0022-8DF4-4C56-8F05-E2C35A0BA828}" destId="{8774AD71-8476-424F-8B09-148135BD8E40}" srcOrd="3" destOrd="0" parTransId="{F3B97FCF-4E5F-4450-8124-E66DD98A0087}" sibTransId="{B406E955-D2C5-427D-9746-57E7EC28DB12}"/>
    <dgm:cxn modelId="{193F0906-5F0E-4B55-A0A7-374C885EF73A}" type="presOf" srcId="{47F8E896-689A-4C64-9874-7ECD3AD17497}" destId="{B15D38B5-ABF5-4F7B-A248-BE21C7D70D3C}" srcOrd="0" destOrd="3" presId="urn:microsoft.com/office/officeart/2005/8/layout/hList1"/>
    <dgm:cxn modelId="{70124709-0DD4-49E1-A648-2E976F95D4B7}" srcId="{043A3ADD-5A4C-4351-974B-4CC1F1166199}" destId="{47F8E896-689A-4C64-9874-7ECD3AD17497}" srcOrd="3" destOrd="0" parTransId="{7FBF7F6F-2A34-4CD9-A9AB-821064B64D4B}" sibTransId="{068340EF-8E73-401C-BB0F-F38F5DA7FE94}"/>
    <dgm:cxn modelId="{4B9AE609-C0B4-46C6-A4CA-FD9A92FE153A}" type="presOf" srcId="{5AD09BA4-F32D-456D-99DA-6967B9CDCD8E}" destId="{EE53428B-9289-4311-AC37-B4241D8918FE}" srcOrd="0" destOrd="0" presId="urn:microsoft.com/office/officeart/2005/8/layout/hList1"/>
    <dgm:cxn modelId="{A59A320A-DAE2-4E6A-8973-CCDC17FF9EB6}" type="presOf" srcId="{73E2B29B-F78D-47C0-BF1A-54DAD7913C52}" destId="{B15D38B5-ABF5-4F7B-A248-BE21C7D70D3C}" srcOrd="0" destOrd="1" presId="urn:microsoft.com/office/officeart/2005/8/layout/hList1"/>
    <dgm:cxn modelId="{76A8720A-94C0-4695-8D7D-078AAEABA8A8}" srcId="{C1C23C65-2191-4770-821B-02D2753506AB}" destId="{90C93879-73C5-4497-950F-14BC052F2683}" srcOrd="0" destOrd="0" parTransId="{CEF1D315-9B8C-49E0-B1A4-D8151586AB11}" sibTransId="{8E8538FE-6607-468B-8F06-090F203CDB03}"/>
    <dgm:cxn modelId="{018F210B-8E4D-4DE3-9D14-F1AA79E21723}" type="presOf" srcId="{23C5AF6A-FA77-4A99-93CF-743F625236D6}" destId="{EE53428B-9289-4311-AC37-B4241D8918FE}" srcOrd="0" destOrd="2" presId="urn:microsoft.com/office/officeart/2005/8/layout/hList1"/>
    <dgm:cxn modelId="{F47B8D0D-AC57-4DB0-AD5D-AAC10B02AD4C}" type="presOf" srcId="{B7FB2A21-F634-4520-ACB3-25258AB7A6D9}" destId="{B15D38B5-ABF5-4F7B-A248-BE21C7D70D3C}" srcOrd="0" destOrd="0" presId="urn:microsoft.com/office/officeart/2005/8/layout/hList1"/>
    <dgm:cxn modelId="{84C39C12-B472-4241-BCD6-70A952319B31}" type="presOf" srcId="{DDA6F4A9-6A9F-4FBA-8704-D03FA7BA3AB2}" destId="{B5C3C01A-F2B4-43FB-A856-8F50287242EA}" srcOrd="0" destOrd="1" presId="urn:microsoft.com/office/officeart/2005/8/layout/hList1"/>
    <dgm:cxn modelId="{CD930316-B603-4D0C-B28C-0F0DA95FC4DE}" type="presOf" srcId="{ECEA1719-622C-441B-83DD-7C1C101618E2}" destId="{B5C3C01A-F2B4-43FB-A856-8F50287242EA}" srcOrd="0" destOrd="4" presId="urn:microsoft.com/office/officeart/2005/8/layout/hList1"/>
    <dgm:cxn modelId="{37024A19-4F1F-4CF6-B17A-E43C060034AF}" type="presOf" srcId="{AE992FE8-D8FB-49C9-B4BB-0AE5FB795A45}" destId="{A8AD76A9-2E11-459C-9E36-CB02958ABA82}" srcOrd="0" destOrd="3" presId="urn:microsoft.com/office/officeart/2005/8/layout/hList1"/>
    <dgm:cxn modelId="{4BEE721D-A2CC-41A7-AC83-AAD0B162F36D}" srcId="{8774AD71-8476-424F-8B09-148135BD8E40}" destId="{A9460422-8430-4362-B0B9-16BA765272AD}" srcOrd="2" destOrd="0" parTransId="{A9968081-B716-413A-B844-08501ACEB0CB}" sibTransId="{471E869E-751D-4013-BA44-011347F5BF7A}"/>
    <dgm:cxn modelId="{6F958D41-FCB0-4D02-97A0-3EB902493B39}" type="presOf" srcId="{EBECF926-12FD-435F-9198-27F4FEB6F54F}" destId="{EE53428B-9289-4311-AC37-B4241D8918FE}" srcOrd="0" destOrd="1" presId="urn:microsoft.com/office/officeart/2005/8/layout/hList1"/>
    <dgm:cxn modelId="{32FD7E42-82E7-4ADD-8BAC-BEB7AEEB088D}" type="presOf" srcId="{6CFD58D7-1D4A-44A3-99C8-DBEE8BF8F598}" destId="{B5C3C01A-F2B4-43FB-A856-8F50287242EA}" srcOrd="0" destOrd="0" presId="urn:microsoft.com/office/officeart/2005/8/layout/hList1"/>
    <dgm:cxn modelId="{91651544-F360-4743-89EF-C07A83585B4A}" srcId="{46FB0022-8DF4-4C56-8F05-E2C35A0BA828}" destId="{C1C23C65-2191-4770-821B-02D2753506AB}" srcOrd="0" destOrd="0" parTransId="{077AEC11-9D83-4325-A777-3167367D728F}" sibTransId="{01CAA439-1B3A-4077-816A-11BA28E76E36}"/>
    <dgm:cxn modelId="{96963964-92A9-4C1F-B606-279B45C6E53F}" srcId="{C1C23C65-2191-4770-821B-02D2753506AB}" destId="{AE992FE8-D8FB-49C9-B4BB-0AE5FB795A45}" srcOrd="3" destOrd="0" parTransId="{9DAE98C8-81C2-4479-8983-A5E2C722D479}" sibTransId="{74DD3106-694F-452C-8ABE-2AF2C494A403}"/>
    <dgm:cxn modelId="{BE267D45-FD6E-4ED5-89ED-0EA252263B20}" type="presOf" srcId="{ED238A0B-CA3F-4288-9092-F164DF7FB856}" destId="{A8AD76A9-2E11-459C-9E36-CB02958ABA82}" srcOrd="0" destOrd="4" presId="urn:microsoft.com/office/officeart/2005/8/layout/hList1"/>
    <dgm:cxn modelId="{9CDFF745-C8A4-4C95-A375-C3CCB10907B4}" srcId="{7D3FD164-A211-49B3-9E76-FF17AF67225B}" destId="{23C5AF6A-FA77-4A99-93CF-743F625236D6}" srcOrd="2" destOrd="0" parTransId="{E1CDE8E0-91E5-4871-9491-C25F0EDB3A33}" sibTransId="{E0BBACB3-7A9D-4269-8460-1A5D38B54CEE}"/>
    <dgm:cxn modelId="{9AAED548-B00B-442A-94A0-9E6EE0746556}" srcId="{8774AD71-8476-424F-8B09-148135BD8E40}" destId="{DDA6F4A9-6A9F-4FBA-8704-D03FA7BA3AB2}" srcOrd="1" destOrd="0" parTransId="{CC65AE7E-8459-487E-BBE2-3ADED68E14BD}" sibTransId="{B07F84A6-B889-479D-81BC-9EFB30EB86B8}"/>
    <dgm:cxn modelId="{86A3E46B-E9CF-4809-AEB6-59D11BACE46B}" srcId="{C1C23C65-2191-4770-821B-02D2753506AB}" destId="{9378ED26-38D0-4990-A7F0-7AA253F6A879}" srcOrd="1" destOrd="0" parTransId="{97DBDF9B-7307-43A5-B874-66D8E9595B0B}" sibTransId="{CAC3F753-22ED-4E58-8A21-98E626B095A9}"/>
    <dgm:cxn modelId="{C4E38F4F-72B5-4856-A89C-503C84794DC1}" srcId="{46FB0022-8DF4-4C56-8F05-E2C35A0BA828}" destId="{043A3ADD-5A4C-4351-974B-4CC1F1166199}" srcOrd="1" destOrd="0" parTransId="{971C457C-DB27-410A-B84D-72C2A332F3F0}" sibTransId="{75C27F5F-96AF-4523-8E0D-4968A2206C4E}"/>
    <dgm:cxn modelId="{A536C750-18D1-4160-9E94-D848F56FE4D5}" type="presOf" srcId="{60A2643C-953C-4CB2-A4DD-9AA08D9514F6}" destId="{B5C3C01A-F2B4-43FB-A856-8F50287242EA}" srcOrd="0" destOrd="3" presId="urn:microsoft.com/office/officeart/2005/8/layout/hList1"/>
    <dgm:cxn modelId="{EB12A472-3A20-40B0-B9D6-B530B49FC129}" type="presOf" srcId="{A9460422-8430-4362-B0B9-16BA765272AD}" destId="{B5C3C01A-F2B4-43FB-A856-8F50287242EA}" srcOrd="0" destOrd="2" presId="urn:microsoft.com/office/officeart/2005/8/layout/hList1"/>
    <dgm:cxn modelId="{C3D84A73-5C17-400E-B87F-63E6AB01F761}" srcId="{043A3ADD-5A4C-4351-974B-4CC1F1166199}" destId="{73E2B29B-F78D-47C0-BF1A-54DAD7913C52}" srcOrd="1" destOrd="0" parTransId="{6855968A-8AF2-4088-B190-823BBD2B8F66}" sibTransId="{D9654898-ACCD-44C1-9102-F5A4DFDB239D}"/>
    <dgm:cxn modelId="{13465254-0A6D-4B0E-BFBD-D6F569698CEE}" srcId="{043A3ADD-5A4C-4351-974B-4CC1F1166199}" destId="{B7FB2A21-F634-4520-ACB3-25258AB7A6D9}" srcOrd="0" destOrd="0" parTransId="{1B314BE8-1E06-4E73-8087-1214FD81EDF1}" sibTransId="{52D2D84E-AF68-4C92-A86E-0616BEE7517E}"/>
    <dgm:cxn modelId="{447B857F-6AE7-4D58-BA52-349DD15C1C4C}" type="presOf" srcId="{8774AD71-8476-424F-8B09-148135BD8E40}" destId="{78C3EDFD-5CB2-42CD-B270-87D66BCB8475}" srcOrd="0" destOrd="0" presId="urn:microsoft.com/office/officeart/2005/8/layout/hList1"/>
    <dgm:cxn modelId="{C7495085-8D26-418B-9508-8438D1BBCDB2}" srcId="{8774AD71-8476-424F-8B09-148135BD8E40}" destId="{ECEA1719-622C-441B-83DD-7C1C101618E2}" srcOrd="4" destOrd="0" parTransId="{671E4A37-6DB5-4765-A289-A277F8597FE7}" sibTransId="{BB4729DE-2192-4452-B546-E422658063D0}"/>
    <dgm:cxn modelId="{B70C7C8A-E1C4-44C2-85A9-6F3C35687072}" type="presOf" srcId="{2B112D76-A8FA-4EED-A611-2FFFE559F532}" destId="{B15D38B5-ABF5-4F7B-A248-BE21C7D70D3C}" srcOrd="0" destOrd="2" presId="urn:microsoft.com/office/officeart/2005/8/layout/hList1"/>
    <dgm:cxn modelId="{71573298-682A-4808-9A44-E5049D6412E2}" srcId="{7D3FD164-A211-49B3-9E76-FF17AF67225B}" destId="{EBECF926-12FD-435F-9198-27F4FEB6F54F}" srcOrd="1" destOrd="0" parTransId="{48358F50-90ED-477E-B6D1-B5CA6EF34993}" sibTransId="{FCC8250D-BA27-4B74-AFA5-971D10658ED9}"/>
    <dgm:cxn modelId="{B98415A3-14E8-48BA-908A-AB748517409A}" srcId="{043A3ADD-5A4C-4351-974B-4CC1F1166199}" destId="{2B112D76-A8FA-4EED-A611-2FFFE559F532}" srcOrd="2" destOrd="0" parTransId="{E5BC576E-A181-4861-84A5-99D168045478}" sibTransId="{498562CE-9926-468C-B34A-4AD838379197}"/>
    <dgm:cxn modelId="{7D6ED8BC-F1FE-44AC-B90B-B2D9D5BF4A5D}" srcId="{46FB0022-8DF4-4C56-8F05-E2C35A0BA828}" destId="{7D3FD164-A211-49B3-9E76-FF17AF67225B}" srcOrd="2" destOrd="0" parTransId="{5AE904E8-2435-44CE-8486-4BE8586797BB}" sibTransId="{7F71F8CD-8358-42CF-837D-6B3A889EB855}"/>
    <dgm:cxn modelId="{768AA4C7-1642-4618-B716-8EBDB914D915}" type="presOf" srcId="{44227464-BE1E-4516-83B9-FAD61D68CB36}" destId="{EE53428B-9289-4311-AC37-B4241D8918FE}" srcOrd="0" destOrd="3" presId="urn:microsoft.com/office/officeart/2005/8/layout/hList1"/>
    <dgm:cxn modelId="{529ADFCA-40FD-40C8-9864-9E8B63DC853A}" srcId="{8774AD71-8476-424F-8B09-148135BD8E40}" destId="{6CFD58D7-1D4A-44A3-99C8-DBEE8BF8F598}" srcOrd="0" destOrd="0" parTransId="{80C74007-2DEF-4698-9EEE-9ECFAAEE98ED}" sibTransId="{A9668A3F-8944-465D-9A69-1966D2EF9130}"/>
    <dgm:cxn modelId="{B67F5ECD-224F-449B-95C5-53F99D5181D2}" srcId="{C1C23C65-2191-4770-821B-02D2753506AB}" destId="{ED238A0B-CA3F-4288-9092-F164DF7FB856}" srcOrd="4" destOrd="0" parTransId="{144E46A3-CEC7-4B96-85D2-A974403D3727}" sibTransId="{654DFA4F-1D7A-41E0-9597-E409AA485070}"/>
    <dgm:cxn modelId="{C4612CCF-BCAB-4748-9B06-57D56B11D8DF}" srcId="{8774AD71-8476-424F-8B09-148135BD8E40}" destId="{60A2643C-953C-4CB2-A4DD-9AA08D9514F6}" srcOrd="3" destOrd="0" parTransId="{31B142A6-0EE9-4E19-8A8B-EBE05AB0FBE5}" sibTransId="{B9F96D0A-5CE6-478A-AD75-0ADA70562A55}"/>
    <dgm:cxn modelId="{5598D1CF-6981-4A46-B281-6F9140E2CE86}" type="presOf" srcId="{EF55EE52-8644-4DED-87C0-FC6294C78746}" destId="{A8AD76A9-2E11-459C-9E36-CB02958ABA82}" srcOrd="0" destOrd="2" presId="urn:microsoft.com/office/officeart/2005/8/layout/hList1"/>
    <dgm:cxn modelId="{503DF3D4-8C58-426A-A4A9-DCB45C72D84A}" type="presOf" srcId="{C1C23C65-2191-4770-821B-02D2753506AB}" destId="{ECE5AF80-7249-4D65-927F-635555CD06B6}" srcOrd="0" destOrd="0" presId="urn:microsoft.com/office/officeart/2005/8/layout/hList1"/>
    <dgm:cxn modelId="{F0200AD7-F02D-42A6-922D-8A1F5422EC36}" type="presOf" srcId="{46FB0022-8DF4-4C56-8F05-E2C35A0BA828}" destId="{15FEB602-DC8B-4A9F-BF7A-4980F125FA30}" srcOrd="0" destOrd="0" presId="urn:microsoft.com/office/officeart/2005/8/layout/hList1"/>
    <dgm:cxn modelId="{BB5BC0DA-6FC2-41A2-8711-ED2F1CE8EDFC}" srcId="{7D3FD164-A211-49B3-9E76-FF17AF67225B}" destId="{5AD09BA4-F32D-456D-99DA-6967B9CDCD8E}" srcOrd="0" destOrd="0" parTransId="{145244CA-7DD2-4BD2-B2FA-659FB5FECE1C}" sibTransId="{A0825E9D-D8D6-4642-849A-908C5720EDE6}"/>
    <dgm:cxn modelId="{95EA63E1-CE06-46B3-89AC-A88F56725491}" type="presOf" srcId="{043A3ADD-5A4C-4351-974B-4CC1F1166199}" destId="{D22ACE9A-0204-4591-9E9E-9E76C722634E}" srcOrd="0" destOrd="0" presId="urn:microsoft.com/office/officeart/2005/8/layout/hList1"/>
    <dgm:cxn modelId="{8CBDB0E3-4CAC-499B-A25E-3FC241C580F0}" type="presOf" srcId="{90C93879-73C5-4497-950F-14BC052F2683}" destId="{A8AD76A9-2E11-459C-9E36-CB02958ABA82}" srcOrd="0" destOrd="0" presId="urn:microsoft.com/office/officeart/2005/8/layout/hList1"/>
    <dgm:cxn modelId="{930D29EA-9CF9-4924-A957-3F53A70A92A7}" type="presOf" srcId="{9378ED26-38D0-4990-A7F0-7AA253F6A879}" destId="{A8AD76A9-2E11-459C-9E36-CB02958ABA82}" srcOrd="0" destOrd="1" presId="urn:microsoft.com/office/officeart/2005/8/layout/hList1"/>
    <dgm:cxn modelId="{1C6664EB-1D9A-48EA-90B7-39D51130E92C}" type="presOf" srcId="{7D3FD164-A211-49B3-9E76-FF17AF67225B}" destId="{BC932A32-6112-4AB4-BD37-7D6476BA7ADA}" srcOrd="0" destOrd="0" presId="urn:microsoft.com/office/officeart/2005/8/layout/hList1"/>
    <dgm:cxn modelId="{7CF8EFEF-849D-4B8F-BEF3-5E0FB1B2BFC3}" srcId="{7D3FD164-A211-49B3-9E76-FF17AF67225B}" destId="{44227464-BE1E-4516-83B9-FAD61D68CB36}" srcOrd="3" destOrd="0" parTransId="{3570FE80-2638-4CFE-AF7B-2A25D3B2200F}" sibTransId="{86376474-A164-4E13-8FF3-DE05E678F28C}"/>
    <dgm:cxn modelId="{70A042F4-FF5A-4D11-B738-4A5B02583C46}" srcId="{C1C23C65-2191-4770-821B-02D2753506AB}" destId="{EF55EE52-8644-4DED-87C0-FC6294C78746}" srcOrd="2" destOrd="0" parTransId="{E4E106E1-D4D7-4842-9B5F-73284D56F272}" sibTransId="{AB5F742C-05C4-4380-B78D-530429266202}"/>
    <dgm:cxn modelId="{61B09455-B2B8-4D41-963C-EC2E7D6EEE05}" type="presParOf" srcId="{15FEB602-DC8B-4A9F-BF7A-4980F125FA30}" destId="{F6E5F37F-03AA-4CFF-A454-F28273C44C72}" srcOrd="0" destOrd="0" presId="urn:microsoft.com/office/officeart/2005/8/layout/hList1"/>
    <dgm:cxn modelId="{C30AEDC7-19F3-412E-8A06-494934A55942}" type="presParOf" srcId="{F6E5F37F-03AA-4CFF-A454-F28273C44C72}" destId="{ECE5AF80-7249-4D65-927F-635555CD06B6}" srcOrd="0" destOrd="0" presId="urn:microsoft.com/office/officeart/2005/8/layout/hList1"/>
    <dgm:cxn modelId="{AB7322C2-F25E-4769-BC83-BA3EB649C18F}" type="presParOf" srcId="{F6E5F37F-03AA-4CFF-A454-F28273C44C72}" destId="{A8AD76A9-2E11-459C-9E36-CB02958ABA82}" srcOrd="1" destOrd="0" presId="urn:microsoft.com/office/officeart/2005/8/layout/hList1"/>
    <dgm:cxn modelId="{7484E6B9-6BEE-4ADD-B0D3-818F19767BDD}" type="presParOf" srcId="{15FEB602-DC8B-4A9F-BF7A-4980F125FA30}" destId="{0F8D3F4E-14D0-4946-9646-BC88F01C4BE3}" srcOrd="1" destOrd="0" presId="urn:microsoft.com/office/officeart/2005/8/layout/hList1"/>
    <dgm:cxn modelId="{DE36B73E-4842-4B0D-A304-8FF558C7648C}" type="presParOf" srcId="{15FEB602-DC8B-4A9F-BF7A-4980F125FA30}" destId="{922569CF-DDBE-4370-AF85-6AB870B85E6A}" srcOrd="2" destOrd="0" presId="urn:microsoft.com/office/officeart/2005/8/layout/hList1"/>
    <dgm:cxn modelId="{0962A26E-81CE-42C2-AC8A-F4238A788E15}" type="presParOf" srcId="{922569CF-DDBE-4370-AF85-6AB870B85E6A}" destId="{D22ACE9A-0204-4591-9E9E-9E76C722634E}" srcOrd="0" destOrd="0" presId="urn:microsoft.com/office/officeart/2005/8/layout/hList1"/>
    <dgm:cxn modelId="{B0707254-0161-4015-9AAA-4C2006FF2913}" type="presParOf" srcId="{922569CF-DDBE-4370-AF85-6AB870B85E6A}" destId="{B15D38B5-ABF5-4F7B-A248-BE21C7D70D3C}" srcOrd="1" destOrd="0" presId="urn:microsoft.com/office/officeart/2005/8/layout/hList1"/>
    <dgm:cxn modelId="{A46CD304-FE43-4697-9504-739A751D9099}" type="presParOf" srcId="{15FEB602-DC8B-4A9F-BF7A-4980F125FA30}" destId="{8596D88F-4C1A-4A75-97FF-FAC3F76D89BB}" srcOrd="3" destOrd="0" presId="urn:microsoft.com/office/officeart/2005/8/layout/hList1"/>
    <dgm:cxn modelId="{AC448C4C-4D2F-4F02-9E8D-7016FD243DA2}" type="presParOf" srcId="{15FEB602-DC8B-4A9F-BF7A-4980F125FA30}" destId="{7AD63E4E-344F-4B7F-8EBB-B1BE4ED55183}" srcOrd="4" destOrd="0" presId="urn:microsoft.com/office/officeart/2005/8/layout/hList1"/>
    <dgm:cxn modelId="{C881B23A-2BCB-47A0-81BE-6136B5A4E8D6}" type="presParOf" srcId="{7AD63E4E-344F-4B7F-8EBB-B1BE4ED55183}" destId="{BC932A32-6112-4AB4-BD37-7D6476BA7ADA}" srcOrd="0" destOrd="0" presId="urn:microsoft.com/office/officeart/2005/8/layout/hList1"/>
    <dgm:cxn modelId="{7B618D6B-DC39-49DD-90A5-CAB885268A8C}" type="presParOf" srcId="{7AD63E4E-344F-4B7F-8EBB-B1BE4ED55183}" destId="{EE53428B-9289-4311-AC37-B4241D8918FE}" srcOrd="1" destOrd="0" presId="urn:microsoft.com/office/officeart/2005/8/layout/hList1"/>
    <dgm:cxn modelId="{EAD37725-2230-4C3B-B67F-821F37809223}" type="presParOf" srcId="{15FEB602-DC8B-4A9F-BF7A-4980F125FA30}" destId="{2374D68A-518D-41A8-9197-297653D3D9C2}" srcOrd="5" destOrd="0" presId="urn:microsoft.com/office/officeart/2005/8/layout/hList1"/>
    <dgm:cxn modelId="{0D72CEB2-3B49-4954-88B5-AAEE6698CF35}" type="presParOf" srcId="{15FEB602-DC8B-4A9F-BF7A-4980F125FA30}" destId="{13566EE1-10BF-42A8-8092-12788A179D13}" srcOrd="6" destOrd="0" presId="urn:microsoft.com/office/officeart/2005/8/layout/hList1"/>
    <dgm:cxn modelId="{B819123D-DBBF-4B82-BAAE-9C6E970C6117}" type="presParOf" srcId="{13566EE1-10BF-42A8-8092-12788A179D13}" destId="{78C3EDFD-5CB2-42CD-B270-87D66BCB8475}" srcOrd="0" destOrd="0" presId="urn:microsoft.com/office/officeart/2005/8/layout/hList1"/>
    <dgm:cxn modelId="{7C20BF2F-85CA-44D0-85CF-4E35ADB1E953}" type="presParOf" srcId="{13566EE1-10BF-42A8-8092-12788A179D13}" destId="{B5C3C01A-F2B4-43FB-A856-8F50287242EA}" srcOrd="1" destOrd="0" presId="urn:microsoft.com/office/officeart/2005/8/layout/hLis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1B12FB-5BB9-4BB4-BDA9-F6BF973210CA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A11ADFDC-0AB6-4CD9-814F-862A5A3737CF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pl-PL" sz="3300" dirty="0"/>
            <a:t>Podpisaliśmy:</a:t>
          </a:r>
          <a:r>
            <a:rPr lang="pl-PL" sz="3900" dirty="0"/>
            <a:t>		      	</a:t>
          </a:r>
          <a:r>
            <a:rPr lang="pl-PL" sz="3300" dirty="0"/>
            <a:t>202 umowy</a:t>
          </a:r>
          <a:endParaRPr lang="en-US" sz="3300" dirty="0"/>
        </a:p>
      </dgm:t>
    </dgm:pt>
    <dgm:pt modelId="{A7BC165A-0295-48A9-B962-DDFBDB704CE0}" type="parTrans" cxnId="{1F311C27-E5D5-4B6D-BB96-826E8AD93AF2}">
      <dgm:prSet/>
      <dgm:spPr/>
      <dgm:t>
        <a:bodyPr/>
        <a:lstStyle/>
        <a:p>
          <a:endParaRPr lang="en-US"/>
        </a:p>
      </dgm:t>
    </dgm:pt>
    <dgm:pt modelId="{EED2AC48-C8F9-4129-9BC7-716558FE1827}" type="sibTrans" cxnId="{1F311C27-E5D5-4B6D-BB96-826E8AD93AF2}">
      <dgm:prSet/>
      <dgm:spPr/>
      <dgm:t>
        <a:bodyPr/>
        <a:lstStyle/>
        <a:p>
          <a:endParaRPr lang="en-US"/>
        </a:p>
      </dgm:t>
    </dgm:pt>
    <dgm:pt modelId="{88192F4E-89F9-4CCF-AEA0-B619A49A7513}">
      <dgm:prSet custT="1"/>
      <dgm:spPr>
        <a:solidFill>
          <a:schemeClr val="accent1">
            <a:lumMod val="50000"/>
          </a:scheme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125730" tIns="125730" rIns="125730" bIns="125730" numCol="1" spcCol="1270" anchor="ctr" anchorCtr="0"/>
        <a:lstStyle/>
        <a:p>
          <a:r>
            <a:rPr lang="pl-PL" sz="3300" kern="1200" dirty="0">
              <a:solidFill>
                <a:prstClr val="white"/>
              </a:solidFill>
              <a:latin typeface="Arial" panose="020B0604020202020204"/>
              <a:ea typeface="+mn-ea"/>
              <a:cs typeface="+mn-cs"/>
            </a:rPr>
            <a:t>Zakontraktowaliśmy</a:t>
          </a:r>
          <a:r>
            <a:rPr lang="pl-PL" sz="3300" kern="1200" dirty="0"/>
            <a:t>: 	            685 442 768,36 zł</a:t>
          </a:r>
          <a:endParaRPr lang="en-US" sz="3300" kern="1200" dirty="0"/>
        </a:p>
      </dgm:t>
    </dgm:pt>
    <dgm:pt modelId="{F81D4A68-FBF4-4D28-99C2-14179612D533}" type="parTrans" cxnId="{DD76A83A-C57D-412C-91CF-B5004E67D2CB}">
      <dgm:prSet/>
      <dgm:spPr/>
      <dgm:t>
        <a:bodyPr/>
        <a:lstStyle/>
        <a:p>
          <a:endParaRPr lang="en-US"/>
        </a:p>
      </dgm:t>
    </dgm:pt>
    <dgm:pt modelId="{290C2155-1FFC-475B-97B5-5D342EEBA10D}" type="sibTrans" cxnId="{DD76A83A-C57D-412C-91CF-B5004E67D2CB}">
      <dgm:prSet/>
      <dgm:spPr/>
      <dgm:t>
        <a:bodyPr/>
        <a:lstStyle/>
        <a:p>
          <a:endParaRPr lang="en-US"/>
        </a:p>
      </dgm:t>
    </dgm:pt>
    <dgm:pt modelId="{10BBA467-5980-448E-AE4A-7B5EBFD950BC}">
      <dgm:prSet custT="1"/>
      <dgm:spPr>
        <a:solidFill>
          <a:schemeClr val="accent1">
            <a:lumMod val="50000"/>
          </a:scheme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125730" tIns="125730" rIns="125730" bIns="125730" numCol="1" spcCol="1270" anchor="ctr" anchorCtr="0"/>
        <a:lstStyle/>
        <a:p>
          <a:r>
            <a:rPr lang="pl-PL" sz="3300" kern="1200" dirty="0">
              <a:solidFill>
                <a:prstClr val="white"/>
              </a:solidFill>
              <a:latin typeface="Arial" panose="020B0604020202020204"/>
              <a:ea typeface="+mn-ea"/>
              <a:cs typeface="+mn-cs"/>
            </a:rPr>
            <a:t>Wypłaciliśmy</a:t>
          </a:r>
          <a:r>
            <a:rPr lang="pl-PL" sz="3300" kern="1200" dirty="0"/>
            <a:t>: 			426 898 404,36 zł</a:t>
          </a:r>
          <a:endParaRPr lang="en-US" sz="3300" kern="1200" dirty="0"/>
        </a:p>
      </dgm:t>
    </dgm:pt>
    <dgm:pt modelId="{71DFB52C-74FB-4CC0-866B-595436445E49}" type="parTrans" cxnId="{C6B28260-CEF0-4D5F-BE76-9C01672C065F}">
      <dgm:prSet/>
      <dgm:spPr/>
      <dgm:t>
        <a:bodyPr/>
        <a:lstStyle/>
        <a:p>
          <a:endParaRPr lang="en-US"/>
        </a:p>
      </dgm:t>
    </dgm:pt>
    <dgm:pt modelId="{9F26B4D3-F6A1-469F-A28A-B6ADCCE7D7C8}" type="sibTrans" cxnId="{C6B28260-CEF0-4D5F-BE76-9C01672C065F}">
      <dgm:prSet/>
      <dgm:spPr/>
      <dgm:t>
        <a:bodyPr/>
        <a:lstStyle/>
        <a:p>
          <a:endParaRPr lang="en-US"/>
        </a:p>
      </dgm:t>
    </dgm:pt>
    <dgm:pt modelId="{021FB575-510C-47B4-BD43-7EDA95F78256}">
      <dgm:prSet custT="1"/>
      <dgm:spPr>
        <a:solidFill>
          <a:schemeClr val="accent1">
            <a:lumMod val="50000"/>
          </a:scheme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125730" tIns="125730" rIns="125730" bIns="125730" numCol="1" spcCol="1270" anchor="ctr" anchorCtr="0"/>
        <a:lstStyle/>
        <a:p>
          <a:r>
            <a:rPr lang="pl-PL" sz="3300" kern="1200" dirty="0">
              <a:solidFill>
                <a:prstClr val="white"/>
              </a:solidFill>
              <a:latin typeface="Arial" panose="020B0604020202020204"/>
              <a:ea typeface="+mn-ea"/>
              <a:cs typeface="+mn-cs"/>
            </a:rPr>
            <a:t>Rozliczyliśmy</a:t>
          </a:r>
          <a:r>
            <a:rPr lang="pl-PL" sz="3300" kern="1200" dirty="0"/>
            <a:t>: 			268 662 889,54 zł</a:t>
          </a:r>
          <a:endParaRPr lang="en-US" sz="3300" kern="1200" dirty="0"/>
        </a:p>
      </dgm:t>
    </dgm:pt>
    <dgm:pt modelId="{E5D16435-7D5A-43AC-B2FD-84F01314CB3B}" type="parTrans" cxnId="{758C83A9-88C2-4770-AA1D-AC0A49ED628C}">
      <dgm:prSet/>
      <dgm:spPr/>
      <dgm:t>
        <a:bodyPr/>
        <a:lstStyle/>
        <a:p>
          <a:endParaRPr lang="en-US"/>
        </a:p>
      </dgm:t>
    </dgm:pt>
    <dgm:pt modelId="{5E76D8A9-82D6-4242-B6DF-7167DF4CF08E}" type="sibTrans" cxnId="{758C83A9-88C2-4770-AA1D-AC0A49ED628C}">
      <dgm:prSet/>
      <dgm:spPr/>
      <dgm:t>
        <a:bodyPr/>
        <a:lstStyle/>
        <a:p>
          <a:endParaRPr lang="en-US"/>
        </a:p>
      </dgm:t>
    </dgm:pt>
    <dgm:pt modelId="{EA38CB10-32BA-4904-9983-BE0766283C45}" type="pres">
      <dgm:prSet presAssocID="{E01B12FB-5BB9-4BB4-BDA9-F6BF973210CA}" presName="linear" presStyleCnt="0">
        <dgm:presLayoutVars>
          <dgm:animLvl val="lvl"/>
          <dgm:resizeHandles val="exact"/>
        </dgm:presLayoutVars>
      </dgm:prSet>
      <dgm:spPr/>
    </dgm:pt>
    <dgm:pt modelId="{0C4384AB-A54B-4927-9D58-BA83FE783926}" type="pres">
      <dgm:prSet presAssocID="{A11ADFDC-0AB6-4CD9-814F-862A5A3737C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A027982-67C3-491F-88E5-BA26907F493B}" type="pres">
      <dgm:prSet presAssocID="{EED2AC48-C8F9-4129-9BC7-716558FE1827}" presName="spacer" presStyleCnt="0"/>
      <dgm:spPr/>
    </dgm:pt>
    <dgm:pt modelId="{2E9C140A-49F2-48BF-BE8A-77AF42EBEC9B}" type="pres">
      <dgm:prSet presAssocID="{88192F4E-89F9-4CCF-AEA0-B619A49A7513}" presName="parentText" presStyleLbl="node1" presStyleIdx="1" presStyleCnt="4">
        <dgm:presLayoutVars>
          <dgm:chMax val="0"/>
          <dgm:bulletEnabled val="1"/>
        </dgm:presLayoutVars>
      </dgm:prSet>
      <dgm:spPr>
        <a:xfrm>
          <a:off x="0" y="922329"/>
          <a:ext cx="10515600" cy="772200"/>
        </a:xfrm>
        <a:prstGeom prst="roundRect">
          <a:avLst/>
        </a:prstGeom>
      </dgm:spPr>
    </dgm:pt>
    <dgm:pt modelId="{88A7B3C6-0754-4A3C-879E-03A12C87AC09}" type="pres">
      <dgm:prSet presAssocID="{290C2155-1FFC-475B-97B5-5D342EEBA10D}" presName="spacer" presStyleCnt="0"/>
      <dgm:spPr/>
    </dgm:pt>
    <dgm:pt modelId="{30748059-2D6E-4A63-B2A5-106E4762C27A}" type="pres">
      <dgm:prSet presAssocID="{10BBA467-5980-448E-AE4A-7B5EBFD950BC}" presName="parentText" presStyleLbl="node1" presStyleIdx="2" presStyleCnt="4">
        <dgm:presLayoutVars>
          <dgm:chMax val="0"/>
          <dgm:bulletEnabled val="1"/>
        </dgm:presLayoutVars>
      </dgm:prSet>
      <dgm:spPr>
        <a:xfrm>
          <a:off x="0" y="1789569"/>
          <a:ext cx="10515600" cy="772200"/>
        </a:xfrm>
        <a:prstGeom prst="roundRect">
          <a:avLst/>
        </a:prstGeom>
      </dgm:spPr>
    </dgm:pt>
    <dgm:pt modelId="{CE6EA216-E592-4BEC-8479-6EDBCED4BFEF}" type="pres">
      <dgm:prSet presAssocID="{9F26B4D3-F6A1-469F-A28A-B6ADCCE7D7C8}" presName="spacer" presStyleCnt="0"/>
      <dgm:spPr/>
    </dgm:pt>
    <dgm:pt modelId="{965D9135-CFD4-44E2-8A67-187A149C8AC5}" type="pres">
      <dgm:prSet presAssocID="{021FB575-510C-47B4-BD43-7EDA95F78256}" presName="parentText" presStyleLbl="node1" presStyleIdx="3" presStyleCnt="4">
        <dgm:presLayoutVars>
          <dgm:chMax val="0"/>
          <dgm:bulletEnabled val="1"/>
        </dgm:presLayoutVars>
      </dgm:prSet>
      <dgm:spPr>
        <a:xfrm>
          <a:off x="0" y="2656809"/>
          <a:ext cx="10515600" cy="772200"/>
        </a:xfrm>
        <a:prstGeom prst="roundRect">
          <a:avLst/>
        </a:prstGeom>
      </dgm:spPr>
    </dgm:pt>
  </dgm:ptLst>
  <dgm:cxnLst>
    <dgm:cxn modelId="{05B50721-4A47-4F21-86ED-0AE33F53D552}" type="presOf" srcId="{021FB575-510C-47B4-BD43-7EDA95F78256}" destId="{965D9135-CFD4-44E2-8A67-187A149C8AC5}" srcOrd="0" destOrd="0" presId="urn:microsoft.com/office/officeart/2005/8/layout/vList2"/>
    <dgm:cxn modelId="{1F311C27-E5D5-4B6D-BB96-826E8AD93AF2}" srcId="{E01B12FB-5BB9-4BB4-BDA9-F6BF973210CA}" destId="{A11ADFDC-0AB6-4CD9-814F-862A5A3737CF}" srcOrd="0" destOrd="0" parTransId="{A7BC165A-0295-48A9-B962-DDFBDB704CE0}" sibTransId="{EED2AC48-C8F9-4129-9BC7-716558FE1827}"/>
    <dgm:cxn modelId="{4314682C-9097-49FA-980C-FD57D9C01BB2}" type="presOf" srcId="{A11ADFDC-0AB6-4CD9-814F-862A5A3737CF}" destId="{0C4384AB-A54B-4927-9D58-BA83FE783926}" srcOrd="0" destOrd="0" presId="urn:microsoft.com/office/officeart/2005/8/layout/vList2"/>
    <dgm:cxn modelId="{DD76A83A-C57D-412C-91CF-B5004E67D2CB}" srcId="{E01B12FB-5BB9-4BB4-BDA9-F6BF973210CA}" destId="{88192F4E-89F9-4CCF-AEA0-B619A49A7513}" srcOrd="1" destOrd="0" parTransId="{F81D4A68-FBF4-4D28-99C2-14179612D533}" sibTransId="{290C2155-1FFC-475B-97B5-5D342EEBA10D}"/>
    <dgm:cxn modelId="{C6B28260-CEF0-4D5F-BE76-9C01672C065F}" srcId="{E01B12FB-5BB9-4BB4-BDA9-F6BF973210CA}" destId="{10BBA467-5980-448E-AE4A-7B5EBFD950BC}" srcOrd="2" destOrd="0" parTransId="{71DFB52C-74FB-4CC0-866B-595436445E49}" sibTransId="{9F26B4D3-F6A1-469F-A28A-B6ADCCE7D7C8}"/>
    <dgm:cxn modelId="{12157785-003E-49CD-9F08-0A05972AB508}" type="presOf" srcId="{E01B12FB-5BB9-4BB4-BDA9-F6BF973210CA}" destId="{EA38CB10-32BA-4904-9983-BE0766283C45}" srcOrd="0" destOrd="0" presId="urn:microsoft.com/office/officeart/2005/8/layout/vList2"/>
    <dgm:cxn modelId="{FB8BC49A-7121-4731-923D-954B8C614DE2}" type="presOf" srcId="{10BBA467-5980-448E-AE4A-7B5EBFD950BC}" destId="{30748059-2D6E-4A63-B2A5-106E4762C27A}" srcOrd="0" destOrd="0" presId="urn:microsoft.com/office/officeart/2005/8/layout/vList2"/>
    <dgm:cxn modelId="{758C83A9-88C2-4770-AA1D-AC0A49ED628C}" srcId="{E01B12FB-5BB9-4BB4-BDA9-F6BF973210CA}" destId="{021FB575-510C-47B4-BD43-7EDA95F78256}" srcOrd="3" destOrd="0" parTransId="{E5D16435-7D5A-43AC-B2FD-84F01314CB3B}" sibTransId="{5E76D8A9-82D6-4242-B6DF-7167DF4CF08E}"/>
    <dgm:cxn modelId="{6BA032D3-0834-49BB-B12E-B7ADFBDC7192}" type="presOf" srcId="{88192F4E-89F9-4CCF-AEA0-B619A49A7513}" destId="{2E9C140A-49F2-48BF-BE8A-77AF42EBEC9B}" srcOrd="0" destOrd="0" presId="urn:microsoft.com/office/officeart/2005/8/layout/vList2"/>
    <dgm:cxn modelId="{0630451F-64DF-498D-A5DE-7C459E4FED86}" type="presParOf" srcId="{EA38CB10-32BA-4904-9983-BE0766283C45}" destId="{0C4384AB-A54B-4927-9D58-BA83FE783926}" srcOrd="0" destOrd="0" presId="urn:microsoft.com/office/officeart/2005/8/layout/vList2"/>
    <dgm:cxn modelId="{C18C2E57-93BE-4EF2-99BE-4F4011865B42}" type="presParOf" srcId="{EA38CB10-32BA-4904-9983-BE0766283C45}" destId="{0A027982-67C3-491F-88E5-BA26907F493B}" srcOrd="1" destOrd="0" presId="urn:microsoft.com/office/officeart/2005/8/layout/vList2"/>
    <dgm:cxn modelId="{BAC387DE-72BC-4C62-8137-4C9D028B1BC5}" type="presParOf" srcId="{EA38CB10-32BA-4904-9983-BE0766283C45}" destId="{2E9C140A-49F2-48BF-BE8A-77AF42EBEC9B}" srcOrd="2" destOrd="0" presId="urn:microsoft.com/office/officeart/2005/8/layout/vList2"/>
    <dgm:cxn modelId="{238A8C87-6E31-42B4-89F9-09FDBAFF497C}" type="presParOf" srcId="{EA38CB10-32BA-4904-9983-BE0766283C45}" destId="{88A7B3C6-0754-4A3C-879E-03A12C87AC09}" srcOrd="3" destOrd="0" presId="urn:microsoft.com/office/officeart/2005/8/layout/vList2"/>
    <dgm:cxn modelId="{8A0E0208-0522-4F15-A49F-6FC4E99233B5}" type="presParOf" srcId="{EA38CB10-32BA-4904-9983-BE0766283C45}" destId="{30748059-2D6E-4A63-B2A5-106E4762C27A}" srcOrd="4" destOrd="0" presId="urn:microsoft.com/office/officeart/2005/8/layout/vList2"/>
    <dgm:cxn modelId="{CC455FF3-14B9-4404-9F6F-F66129C67630}" type="presParOf" srcId="{EA38CB10-32BA-4904-9983-BE0766283C45}" destId="{CE6EA216-E592-4BEC-8479-6EDBCED4BFEF}" srcOrd="5" destOrd="0" presId="urn:microsoft.com/office/officeart/2005/8/layout/vList2"/>
    <dgm:cxn modelId="{79577CA1-3C35-4B44-81E6-45975DAB1A8C}" type="presParOf" srcId="{EA38CB10-32BA-4904-9983-BE0766283C45}" destId="{965D9135-CFD4-44E2-8A67-187A149C8AC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3E5651-3984-4570-8C99-DE105D85199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65DB85-387E-401B-AC32-3922EED5B801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pl-PL" sz="2000" dirty="0"/>
            <a:t>Konferencja jako </a:t>
          </a:r>
          <a:r>
            <a:rPr lang="pl-PL" sz="2000" b="1" dirty="0"/>
            <a:t>miejsce spotkania</a:t>
          </a:r>
          <a:r>
            <a:rPr lang="pl-PL" sz="2000" dirty="0"/>
            <a:t>, nawiązania </a:t>
          </a:r>
          <a:r>
            <a:rPr lang="pl-PL" sz="2000" b="1" dirty="0"/>
            <a:t>współpracy</a:t>
          </a:r>
          <a:r>
            <a:rPr lang="pl-PL" sz="2000" dirty="0"/>
            <a:t> osób zaangażowanych na uczelniach w obszar dostępności</a:t>
          </a:r>
          <a:endParaRPr lang="en-US" sz="2000" dirty="0"/>
        </a:p>
      </dgm:t>
    </dgm:pt>
    <dgm:pt modelId="{49BBB3EF-7D32-4C44-9D74-DCE8FB47988E}" type="parTrans" cxnId="{6170A416-B820-4D25-B211-A3D1B7270E9F}">
      <dgm:prSet/>
      <dgm:spPr/>
      <dgm:t>
        <a:bodyPr/>
        <a:lstStyle/>
        <a:p>
          <a:endParaRPr lang="en-US"/>
        </a:p>
      </dgm:t>
    </dgm:pt>
    <dgm:pt modelId="{9823B462-B98B-429F-A52E-0E1E4771BB64}" type="sibTrans" cxnId="{6170A416-B820-4D25-B211-A3D1B7270E9F}">
      <dgm:prSet/>
      <dgm:spPr/>
      <dgm:t>
        <a:bodyPr/>
        <a:lstStyle/>
        <a:p>
          <a:endParaRPr lang="en-US"/>
        </a:p>
      </dgm:t>
    </dgm:pt>
    <dgm:pt modelId="{C71FED7B-A234-442B-83B1-A0CC72678ACF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pl-PL" sz="2000" dirty="0"/>
            <a:t>Konferencja pokazała, że realizacja projektów </a:t>
          </a:r>
          <a:r>
            <a:rPr lang="pl-PL" sz="2000" b="1" dirty="0"/>
            <a:t>zmienia podejście do niepełnosprawności</a:t>
          </a:r>
          <a:r>
            <a:rPr lang="pl-PL" sz="1800" dirty="0"/>
            <a:t>:</a:t>
          </a:r>
          <a:endParaRPr lang="en-US" sz="1800" dirty="0"/>
        </a:p>
      </dgm:t>
    </dgm:pt>
    <dgm:pt modelId="{398CD8D9-AB01-42C1-AA4F-DBA252F2AFA9}" type="parTrans" cxnId="{D59F9D4B-D7AF-47B2-B08F-B76A8691C554}">
      <dgm:prSet/>
      <dgm:spPr/>
      <dgm:t>
        <a:bodyPr/>
        <a:lstStyle/>
        <a:p>
          <a:endParaRPr lang="en-US"/>
        </a:p>
      </dgm:t>
    </dgm:pt>
    <dgm:pt modelId="{D945E36D-DFEC-44D2-ADEF-69CA08305BF9}" type="sibTrans" cxnId="{D59F9D4B-D7AF-47B2-B08F-B76A8691C554}">
      <dgm:prSet/>
      <dgm:spPr/>
      <dgm:t>
        <a:bodyPr/>
        <a:lstStyle/>
        <a:p>
          <a:endParaRPr lang="en-US"/>
        </a:p>
      </dgm:t>
    </dgm:pt>
    <dgm:pt modelId="{369E7359-2308-4BF4-ACC9-3E24211F3EFC}">
      <dgm:prSet/>
      <dgm:spPr/>
      <dgm:t>
        <a:bodyPr/>
        <a:lstStyle/>
        <a:p>
          <a:endParaRPr lang="en-US" dirty="0"/>
        </a:p>
      </dgm:t>
    </dgm:pt>
    <dgm:pt modelId="{268041BD-DF93-490A-89B9-B015F5068335}" type="parTrans" cxnId="{A3C6D362-62D6-4A2C-BF91-ACD6BEE9203D}">
      <dgm:prSet/>
      <dgm:spPr/>
      <dgm:t>
        <a:bodyPr/>
        <a:lstStyle/>
        <a:p>
          <a:endParaRPr lang="en-US"/>
        </a:p>
      </dgm:t>
    </dgm:pt>
    <dgm:pt modelId="{361A277C-C716-477A-9806-76AA07BB46A1}" type="sibTrans" cxnId="{A3C6D362-62D6-4A2C-BF91-ACD6BEE9203D}">
      <dgm:prSet/>
      <dgm:spPr/>
      <dgm:t>
        <a:bodyPr/>
        <a:lstStyle/>
        <a:p>
          <a:endParaRPr lang="en-US"/>
        </a:p>
      </dgm:t>
    </dgm:pt>
    <dgm:pt modelId="{EB4E31CC-8F34-45A7-8EA0-12D4DF4E900C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pPr algn="l"/>
          <a:r>
            <a:rPr lang="pl-PL" sz="2000" dirty="0"/>
            <a:t>projekty jako </a:t>
          </a:r>
          <a:r>
            <a:rPr lang="pl-PL" sz="2000" b="1" dirty="0"/>
            <a:t>katalizator zmian </a:t>
          </a:r>
          <a:r>
            <a:rPr lang="pl-PL" sz="2000" dirty="0"/>
            <a:t>w obszarze dostępności</a:t>
          </a:r>
        </a:p>
      </dgm:t>
    </dgm:pt>
    <dgm:pt modelId="{66168897-472B-4BDF-BE44-0ED7865883DF}" type="parTrans" cxnId="{0F832299-44F7-42EC-B355-6E8D6D1D909A}">
      <dgm:prSet/>
      <dgm:spPr/>
      <dgm:t>
        <a:bodyPr/>
        <a:lstStyle/>
        <a:p>
          <a:endParaRPr lang="pl-PL"/>
        </a:p>
      </dgm:t>
    </dgm:pt>
    <dgm:pt modelId="{4A4102F3-7269-4E00-AA21-2B4F979AC655}" type="sibTrans" cxnId="{0F832299-44F7-42EC-B355-6E8D6D1D909A}">
      <dgm:prSet/>
      <dgm:spPr/>
      <dgm:t>
        <a:bodyPr/>
        <a:lstStyle/>
        <a:p>
          <a:endParaRPr lang="pl-PL"/>
        </a:p>
      </dgm:t>
    </dgm:pt>
    <dgm:pt modelId="{397A8287-B2FA-4FA9-AE2E-2A4880E52824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pl-PL" sz="2000" b="1" dirty="0"/>
            <a:t>różnorodność działań </a:t>
          </a:r>
          <a:r>
            <a:rPr lang="pl-PL" sz="2000" dirty="0"/>
            <a:t>uczelni w obszarze dostępności</a:t>
          </a:r>
        </a:p>
      </dgm:t>
    </dgm:pt>
    <dgm:pt modelId="{CBC495EB-1069-42E4-8C6C-984E73E161F7}" type="parTrans" cxnId="{7B337632-51F5-4A84-9FEE-CBCBEED7C835}">
      <dgm:prSet/>
      <dgm:spPr/>
      <dgm:t>
        <a:bodyPr/>
        <a:lstStyle/>
        <a:p>
          <a:endParaRPr lang="pl-PL"/>
        </a:p>
      </dgm:t>
    </dgm:pt>
    <dgm:pt modelId="{F4FC02D0-B724-4A09-A6E9-9CDFBA1C1685}" type="sibTrans" cxnId="{7B337632-51F5-4A84-9FEE-CBCBEED7C835}">
      <dgm:prSet/>
      <dgm:spPr/>
      <dgm:t>
        <a:bodyPr/>
        <a:lstStyle/>
        <a:p>
          <a:endParaRPr lang="pl-PL"/>
        </a:p>
      </dgm:t>
    </dgm:pt>
    <dgm:pt modelId="{DD4340B2-B81C-4B4B-8467-382958859887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pl-PL" sz="2000" b="1" dirty="0"/>
            <a:t>różnorodność odbiorców</a:t>
          </a:r>
        </a:p>
      </dgm:t>
    </dgm:pt>
    <dgm:pt modelId="{E794BE95-545E-4379-98EE-4E22C3C5C846}" type="parTrans" cxnId="{C8FB1B5E-6613-4455-8582-D70B9C69F234}">
      <dgm:prSet/>
      <dgm:spPr/>
      <dgm:t>
        <a:bodyPr/>
        <a:lstStyle/>
        <a:p>
          <a:endParaRPr lang="pl-PL"/>
        </a:p>
      </dgm:t>
    </dgm:pt>
    <dgm:pt modelId="{EA325FEF-D900-43C6-8D7B-C6FDD49D035A}" type="sibTrans" cxnId="{C8FB1B5E-6613-4455-8582-D70B9C69F234}">
      <dgm:prSet/>
      <dgm:spPr/>
      <dgm:t>
        <a:bodyPr/>
        <a:lstStyle/>
        <a:p>
          <a:endParaRPr lang="pl-PL"/>
        </a:p>
      </dgm:t>
    </dgm:pt>
    <dgm:pt modelId="{B6999B2E-D438-45D2-B11F-4B876E35FBDA}" type="pres">
      <dgm:prSet presAssocID="{5C3E5651-3984-4570-8C99-DE105D851992}" presName="linear" presStyleCnt="0">
        <dgm:presLayoutVars>
          <dgm:animLvl val="lvl"/>
          <dgm:resizeHandles val="exact"/>
        </dgm:presLayoutVars>
      </dgm:prSet>
      <dgm:spPr/>
    </dgm:pt>
    <dgm:pt modelId="{56C8459F-17F9-4BFB-B12E-44FD6EC84FE8}" type="pres">
      <dgm:prSet presAssocID="{5965DB85-387E-401B-AC32-3922EED5B801}" presName="parentText" presStyleLbl="node1" presStyleIdx="0" presStyleCnt="5" custScaleY="98739">
        <dgm:presLayoutVars>
          <dgm:chMax val="0"/>
          <dgm:bulletEnabled val="1"/>
        </dgm:presLayoutVars>
      </dgm:prSet>
      <dgm:spPr/>
    </dgm:pt>
    <dgm:pt modelId="{D1DB116C-B713-4DF9-91D4-D6709598F3E2}" type="pres">
      <dgm:prSet presAssocID="{9823B462-B98B-429F-A52E-0E1E4771BB64}" presName="spacer" presStyleCnt="0"/>
      <dgm:spPr/>
    </dgm:pt>
    <dgm:pt modelId="{E9A9C0EA-7797-4325-A71B-4C680506852B}" type="pres">
      <dgm:prSet presAssocID="{C71FED7B-A234-442B-83B1-A0CC72678ACF}" presName="parentText" presStyleLbl="node1" presStyleIdx="1" presStyleCnt="5" custScaleY="93089" custLinFactNeighborY="6877">
        <dgm:presLayoutVars>
          <dgm:chMax val="0"/>
          <dgm:bulletEnabled val="1"/>
        </dgm:presLayoutVars>
      </dgm:prSet>
      <dgm:spPr/>
    </dgm:pt>
    <dgm:pt modelId="{9C8A7084-6904-48BE-BD6E-F53BCC106787}" type="pres">
      <dgm:prSet presAssocID="{C71FED7B-A234-442B-83B1-A0CC72678ACF}" presName="childText" presStyleLbl="revTx" presStyleIdx="0" presStyleCnt="1">
        <dgm:presLayoutVars>
          <dgm:bulletEnabled val="1"/>
        </dgm:presLayoutVars>
      </dgm:prSet>
      <dgm:spPr/>
    </dgm:pt>
    <dgm:pt modelId="{90B6291C-6B0F-4D83-B106-281985985F0D}" type="pres">
      <dgm:prSet presAssocID="{EB4E31CC-8F34-45A7-8EA0-12D4DF4E900C}" presName="parentText" presStyleLbl="node1" presStyleIdx="2" presStyleCnt="5" custAng="0" custScaleX="62515" custScaleY="52282" custLinFactNeighborX="18743" custLinFactNeighborY="-18163">
        <dgm:presLayoutVars>
          <dgm:chMax val="0"/>
          <dgm:bulletEnabled val="1"/>
        </dgm:presLayoutVars>
      </dgm:prSet>
      <dgm:spPr/>
    </dgm:pt>
    <dgm:pt modelId="{DB5AD995-316C-48AC-B0BE-31C5FB748C65}" type="pres">
      <dgm:prSet presAssocID="{4A4102F3-7269-4E00-AA21-2B4F979AC655}" presName="spacer" presStyleCnt="0"/>
      <dgm:spPr/>
    </dgm:pt>
    <dgm:pt modelId="{6305EC20-0999-4953-866F-738DCE071C30}" type="pres">
      <dgm:prSet presAssocID="{397A8287-B2FA-4FA9-AE2E-2A4880E52824}" presName="parentText" presStyleLbl="node1" presStyleIdx="3" presStyleCnt="5" custScaleX="62515" custScaleY="54707" custLinFactNeighborX="18743" custLinFactNeighborY="-18163">
        <dgm:presLayoutVars>
          <dgm:chMax val="0"/>
          <dgm:bulletEnabled val="1"/>
        </dgm:presLayoutVars>
      </dgm:prSet>
      <dgm:spPr/>
    </dgm:pt>
    <dgm:pt modelId="{6959D875-22D7-4654-922C-E7C11326FFB3}" type="pres">
      <dgm:prSet presAssocID="{F4FC02D0-B724-4A09-A6E9-9CDFBA1C1685}" presName="spacer" presStyleCnt="0"/>
      <dgm:spPr/>
    </dgm:pt>
    <dgm:pt modelId="{FFB7A725-24AC-4A0E-B2F8-D140A30B84C2}" type="pres">
      <dgm:prSet presAssocID="{DD4340B2-B81C-4B4B-8467-382958859887}" presName="parentText" presStyleLbl="node1" presStyleIdx="4" presStyleCnt="5" custScaleX="62515" custScaleY="57132" custLinFactNeighborX="18743" custLinFactNeighborY="-18163">
        <dgm:presLayoutVars>
          <dgm:chMax val="0"/>
          <dgm:bulletEnabled val="1"/>
        </dgm:presLayoutVars>
      </dgm:prSet>
      <dgm:spPr/>
    </dgm:pt>
  </dgm:ptLst>
  <dgm:cxnLst>
    <dgm:cxn modelId="{E2372C05-41B9-4501-8718-13817BA0E704}" type="presOf" srcId="{5C3E5651-3984-4570-8C99-DE105D851992}" destId="{B6999B2E-D438-45D2-B11F-4B876E35FBDA}" srcOrd="0" destOrd="0" presId="urn:microsoft.com/office/officeart/2005/8/layout/vList2"/>
    <dgm:cxn modelId="{6170A416-B820-4D25-B211-A3D1B7270E9F}" srcId="{5C3E5651-3984-4570-8C99-DE105D851992}" destId="{5965DB85-387E-401B-AC32-3922EED5B801}" srcOrd="0" destOrd="0" parTransId="{49BBB3EF-7D32-4C44-9D74-DCE8FB47988E}" sibTransId="{9823B462-B98B-429F-A52E-0E1E4771BB64}"/>
    <dgm:cxn modelId="{7B0F0623-00B8-4324-A800-528846116462}" type="presOf" srcId="{369E7359-2308-4BF4-ACC9-3E24211F3EFC}" destId="{9C8A7084-6904-48BE-BD6E-F53BCC106787}" srcOrd="0" destOrd="0" presId="urn:microsoft.com/office/officeart/2005/8/layout/vList2"/>
    <dgm:cxn modelId="{7B337632-51F5-4A84-9FEE-CBCBEED7C835}" srcId="{5C3E5651-3984-4570-8C99-DE105D851992}" destId="{397A8287-B2FA-4FA9-AE2E-2A4880E52824}" srcOrd="3" destOrd="0" parTransId="{CBC495EB-1069-42E4-8C6C-984E73E161F7}" sibTransId="{F4FC02D0-B724-4A09-A6E9-9CDFBA1C1685}"/>
    <dgm:cxn modelId="{C8FB1B5E-6613-4455-8582-D70B9C69F234}" srcId="{5C3E5651-3984-4570-8C99-DE105D851992}" destId="{DD4340B2-B81C-4B4B-8467-382958859887}" srcOrd="4" destOrd="0" parTransId="{E794BE95-545E-4379-98EE-4E22C3C5C846}" sibTransId="{EA325FEF-D900-43C6-8D7B-C6FDD49D035A}"/>
    <dgm:cxn modelId="{A3C6D362-62D6-4A2C-BF91-ACD6BEE9203D}" srcId="{C71FED7B-A234-442B-83B1-A0CC72678ACF}" destId="{369E7359-2308-4BF4-ACC9-3E24211F3EFC}" srcOrd="0" destOrd="0" parTransId="{268041BD-DF93-490A-89B9-B015F5068335}" sibTransId="{361A277C-C716-477A-9806-76AA07BB46A1}"/>
    <dgm:cxn modelId="{7EACC068-4E6B-4443-A28B-EF06EA98C5D0}" type="presOf" srcId="{DD4340B2-B81C-4B4B-8467-382958859887}" destId="{FFB7A725-24AC-4A0E-B2F8-D140A30B84C2}" srcOrd="0" destOrd="0" presId="urn:microsoft.com/office/officeart/2005/8/layout/vList2"/>
    <dgm:cxn modelId="{D59F9D4B-D7AF-47B2-B08F-B76A8691C554}" srcId="{5C3E5651-3984-4570-8C99-DE105D851992}" destId="{C71FED7B-A234-442B-83B1-A0CC72678ACF}" srcOrd="1" destOrd="0" parTransId="{398CD8D9-AB01-42C1-AA4F-DBA252F2AFA9}" sibTransId="{D945E36D-DFEC-44D2-ADEF-69CA08305BF9}"/>
    <dgm:cxn modelId="{27A1B494-77A0-4399-B493-470926478525}" type="presOf" srcId="{C71FED7B-A234-442B-83B1-A0CC72678ACF}" destId="{E9A9C0EA-7797-4325-A71B-4C680506852B}" srcOrd="0" destOrd="0" presId="urn:microsoft.com/office/officeart/2005/8/layout/vList2"/>
    <dgm:cxn modelId="{0F832299-44F7-42EC-B355-6E8D6D1D909A}" srcId="{5C3E5651-3984-4570-8C99-DE105D851992}" destId="{EB4E31CC-8F34-45A7-8EA0-12D4DF4E900C}" srcOrd="2" destOrd="0" parTransId="{66168897-472B-4BDF-BE44-0ED7865883DF}" sibTransId="{4A4102F3-7269-4E00-AA21-2B4F979AC655}"/>
    <dgm:cxn modelId="{2D019C9C-9CF9-4D18-B1F8-83B59649A63F}" type="presOf" srcId="{397A8287-B2FA-4FA9-AE2E-2A4880E52824}" destId="{6305EC20-0999-4953-866F-738DCE071C30}" srcOrd="0" destOrd="0" presId="urn:microsoft.com/office/officeart/2005/8/layout/vList2"/>
    <dgm:cxn modelId="{5640C2B2-F82E-4F73-AA2A-B0BB01EE705E}" type="presOf" srcId="{5965DB85-387E-401B-AC32-3922EED5B801}" destId="{56C8459F-17F9-4BFB-B12E-44FD6EC84FE8}" srcOrd="0" destOrd="0" presId="urn:microsoft.com/office/officeart/2005/8/layout/vList2"/>
    <dgm:cxn modelId="{984F9BD4-6672-4A81-9378-AE7CB4879999}" type="presOf" srcId="{EB4E31CC-8F34-45A7-8EA0-12D4DF4E900C}" destId="{90B6291C-6B0F-4D83-B106-281985985F0D}" srcOrd="0" destOrd="0" presId="urn:microsoft.com/office/officeart/2005/8/layout/vList2"/>
    <dgm:cxn modelId="{9CC07DEB-B639-491F-865B-E25C58E30587}" type="presParOf" srcId="{B6999B2E-D438-45D2-B11F-4B876E35FBDA}" destId="{56C8459F-17F9-4BFB-B12E-44FD6EC84FE8}" srcOrd="0" destOrd="0" presId="urn:microsoft.com/office/officeart/2005/8/layout/vList2"/>
    <dgm:cxn modelId="{59669773-FFE1-438B-AE9B-0734E6E6699D}" type="presParOf" srcId="{B6999B2E-D438-45D2-B11F-4B876E35FBDA}" destId="{D1DB116C-B713-4DF9-91D4-D6709598F3E2}" srcOrd="1" destOrd="0" presId="urn:microsoft.com/office/officeart/2005/8/layout/vList2"/>
    <dgm:cxn modelId="{7B815721-C00C-45E8-9DF0-89D8EC54E4FF}" type="presParOf" srcId="{B6999B2E-D438-45D2-B11F-4B876E35FBDA}" destId="{E9A9C0EA-7797-4325-A71B-4C680506852B}" srcOrd="2" destOrd="0" presId="urn:microsoft.com/office/officeart/2005/8/layout/vList2"/>
    <dgm:cxn modelId="{77732FBE-EFA0-47D6-AB1A-8FCC933E52BA}" type="presParOf" srcId="{B6999B2E-D438-45D2-B11F-4B876E35FBDA}" destId="{9C8A7084-6904-48BE-BD6E-F53BCC106787}" srcOrd="3" destOrd="0" presId="urn:microsoft.com/office/officeart/2005/8/layout/vList2"/>
    <dgm:cxn modelId="{C5CD5565-E25B-4F62-BAFD-58B19854B3E7}" type="presParOf" srcId="{B6999B2E-D438-45D2-B11F-4B876E35FBDA}" destId="{90B6291C-6B0F-4D83-B106-281985985F0D}" srcOrd="4" destOrd="0" presId="urn:microsoft.com/office/officeart/2005/8/layout/vList2"/>
    <dgm:cxn modelId="{E8318586-3526-46F6-A5B1-A22A199D76D8}" type="presParOf" srcId="{B6999B2E-D438-45D2-B11F-4B876E35FBDA}" destId="{DB5AD995-316C-48AC-B0BE-31C5FB748C65}" srcOrd="5" destOrd="0" presId="urn:microsoft.com/office/officeart/2005/8/layout/vList2"/>
    <dgm:cxn modelId="{34E50E9E-027F-4EBA-BBEF-6284C16EE9A5}" type="presParOf" srcId="{B6999B2E-D438-45D2-B11F-4B876E35FBDA}" destId="{6305EC20-0999-4953-866F-738DCE071C30}" srcOrd="6" destOrd="0" presId="urn:microsoft.com/office/officeart/2005/8/layout/vList2"/>
    <dgm:cxn modelId="{37E7B5D1-B2DD-4F5A-98F9-699C440FB51E}" type="presParOf" srcId="{B6999B2E-D438-45D2-B11F-4B876E35FBDA}" destId="{6959D875-22D7-4654-922C-E7C11326FFB3}" srcOrd="7" destOrd="0" presId="urn:microsoft.com/office/officeart/2005/8/layout/vList2"/>
    <dgm:cxn modelId="{2C5C344B-ADDC-4C64-8B09-97AF52EB5653}" type="presParOf" srcId="{B6999B2E-D438-45D2-B11F-4B876E35FBDA}" destId="{FFB7A725-24AC-4A0E-B2F8-D140A30B84C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C3E5651-3984-4570-8C99-DE105D85199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65DB85-387E-401B-AC32-3922EED5B801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pl-PL" sz="2000" dirty="0"/>
            <a:t>Beneficjenci podzielili się </a:t>
          </a:r>
          <a:r>
            <a:rPr lang="pl-PL" sz="2000" b="1" dirty="0"/>
            <a:t>różnymi strategiami działania </a:t>
          </a:r>
          <a:r>
            <a:rPr lang="pl-PL" sz="2000" dirty="0"/>
            <a:t>w obszarze dostępności:</a:t>
          </a:r>
          <a:endParaRPr lang="en-US" sz="2000" dirty="0"/>
        </a:p>
      </dgm:t>
    </dgm:pt>
    <dgm:pt modelId="{49BBB3EF-7D32-4C44-9D74-DCE8FB47988E}" type="parTrans" cxnId="{6170A416-B820-4D25-B211-A3D1B7270E9F}">
      <dgm:prSet/>
      <dgm:spPr/>
      <dgm:t>
        <a:bodyPr/>
        <a:lstStyle/>
        <a:p>
          <a:endParaRPr lang="en-US"/>
        </a:p>
      </dgm:t>
    </dgm:pt>
    <dgm:pt modelId="{9823B462-B98B-429F-A52E-0E1E4771BB64}" type="sibTrans" cxnId="{6170A416-B820-4D25-B211-A3D1B7270E9F}">
      <dgm:prSet/>
      <dgm:spPr/>
      <dgm:t>
        <a:bodyPr/>
        <a:lstStyle/>
        <a:p>
          <a:endParaRPr lang="en-US"/>
        </a:p>
      </dgm:t>
    </dgm:pt>
    <dgm:pt modelId="{EB4E31CC-8F34-45A7-8EA0-12D4DF4E900C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pPr algn="l"/>
          <a:r>
            <a:rPr lang="pl-PL" sz="2000" dirty="0"/>
            <a:t>konkretne </a:t>
          </a:r>
          <a:r>
            <a:rPr lang="pl-PL" sz="2000" b="1" dirty="0"/>
            <a:t>przykłady działań</a:t>
          </a:r>
        </a:p>
      </dgm:t>
    </dgm:pt>
    <dgm:pt modelId="{66168897-472B-4BDF-BE44-0ED7865883DF}" type="parTrans" cxnId="{0F832299-44F7-42EC-B355-6E8D6D1D909A}">
      <dgm:prSet/>
      <dgm:spPr/>
      <dgm:t>
        <a:bodyPr/>
        <a:lstStyle/>
        <a:p>
          <a:endParaRPr lang="pl-PL"/>
        </a:p>
      </dgm:t>
    </dgm:pt>
    <dgm:pt modelId="{4A4102F3-7269-4E00-AA21-2B4F979AC655}" type="sibTrans" cxnId="{0F832299-44F7-42EC-B355-6E8D6D1D909A}">
      <dgm:prSet/>
      <dgm:spPr/>
      <dgm:t>
        <a:bodyPr/>
        <a:lstStyle/>
        <a:p>
          <a:endParaRPr lang="pl-PL"/>
        </a:p>
      </dgm:t>
    </dgm:pt>
    <dgm:pt modelId="{397A8287-B2FA-4FA9-AE2E-2A4880E52824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pl-PL" sz="2000" b="1" dirty="0"/>
            <a:t>motywowanie</a:t>
          </a:r>
          <a:r>
            <a:rPr lang="pl-PL" sz="2000" b="0" dirty="0"/>
            <a:t> kadry do zaangażowania w działania projektowe</a:t>
          </a:r>
        </a:p>
      </dgm:t>
    </dgm:pt>
    <dgm:pt modelId="{CBC495EB-1069-42E4-8C6C-984E73E161F7}" type="parTrans" cxnId="{7B337632-51F5-4A84-9FEE-CBCBEED7C835}">
      <dgm:prSet/>
      <dgm:spPr/>
      <dgm:t>
        <a:bodyPr/>
        <a:lstStyle/>
        <a:p>
          <a:endParaRPr lang="pl-PL"/>
        </a:p>
      </dgm:t>
    </dgm:pt>
    <dgm:pt modelId="{F4FC02D0-B724-4A09-A6E9-9CDFBA1C1685}" type="sibTrans" cxnId="{7B337632-51F5-4A84-9FEE-CBCBEED7C835}">
      <dgm:prSet/>
      <dgm:spPr/>
      <dgm:t>
        <a:bodyPr/>
        <a:lstStyle/>
        <a:p>
          <a:endParaRPr lang="pl-PL"/>
        </a:p>
      </dgm:t>
    </dgm:pt>
    <dgm:pt modelId="{DD4340B2-B81C-4B4B-8467-382958859887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pl-PL" sz="2000" b="1" dirty="0"/>
            <a:t>różne wyzwania </a:t>
          </a:r>
          <a:r>
            <a:rPr lang="pl-PL" sz="2000" b="0" dirty="0"/>
            <a:t>związane z dostępnością uczelni w zależności od jej rodzaju</a:t>
          </a:r>
        </a:p>
      </dgm:t>
    </dgm:pt>
    <dgm:pt modelId="{E794BE95-545E-4379-98EE-4E22C3C5C846}" type="parTrans" cxnId="{C8FB1B5E-6613-4455-8582-D70B9C69F234}">
      <dgm:prSet/>
      <dgm:spPr/>
      <dgm:t>
        <a:bodyPr/>
        <a:lstStyle/>
        <a:p>
          <a:endParaRPr lang="pl-PL"/>
        </a:p>
      </dgm:t>
    </dgm:pt>
    <dgm:pt modelId="{EA325FEF-D900-43C6-8D7B-C6FDD49D035A}" type="sibTrans" cxnId="{C8FB1B5E-6613-4455-8582-D70B9C69F234}">
      <dgm:prSet/>
      <dgm:spPr/>
      <dgm:t>
        <a:bodyPr/>
        <a:lstStyle/>
        <a:p>
          <a:endParaRPr lang="pl-PL"/>
        </a:p>
      </dgm:t>
    </dgm:pt>
    <dgm:pt modelId="{F8CEE533-B3F9-485E-9B97-0049486FF910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pl-PL" sz="2000" b="1" dirty="0"/>
            <a:t>małe zmiany </a:t>
          </a:r>
          <a:r>
            <a:rPr lang="pl-PL" sz="2000" dirty="0"/>
            <a:t>prowadzą do dużych</a:t>
          </a:r>
        </a:p>
      </dgm:t>
    </dgm:pt>
    <dgm:pt modelId="{4ED51283-C166-461C-B5BC-12FA7702E60E}" type="parTrans" cxnId="{A9190D17-4104-456F-BC6E-A2E3DAC12F4B}">
      <dgm:prSet/>
      <dgm:spPr/>
      <dgm:t>
        <a:bodyPr/>
        <a:lstStyle/>
        <a:p>
          <a:endParaRPr lang="pl-PL"/>
        </a:p>
      </dgm:t>
    </dgm:pt>
    <dgm:pt modelId="{EEF05E4A-53CD-4B77-9199-5166241C4C3F}" type="sibTrans" cxnId="{A9190D17-4104-456F-BC6E-A2E3DAC12F4B}">
      <dgm:prSet/>
      <dgm:spPr/>
      <dgm:t>
        <a:bodyPr/>
        <a:lstStyle/>
        <a:p>
          <a:endParaRPr lang="pl-PL"/>
        </a:p>
      </dgm:t>
    </dgm:pt>
    <dgm:pt modelId="{B6999B2E-D438-45D2-B11F-4B876E35FBDA}" type="pres">
      <dgm:prSet presAssocID="{5C3E5651-3984-4570-8C99-DE105D851992}" presName="linear" presStyleCnt="0">
        <dgm:presLayoutVars>
          <dgm:animLvl val="lvl"/>
          <dgm:resizeHandles val="exact"/>
        </dgm:presLayoutVars>
      </dgm:prSet>
      <dgm:spPr/>
    </dgm:pt>
    <dgm:pt modelId="{56C8459F-17F9-4BFB-B12E-44FD6EC84FE8}" type="pres">
      <dgm:prSet presAssocID="{5965DB85-387E-401B-AC32-3922EED5B801}" presName="parentText" presStyleLbl="node1" presStyleIdx="0" presStyleCnt="5" custScaleY="98739">
        <dgm:presLayoutVars>
          <dgm:chMax val="0"/>
          <dgm:bulletEnabled val="1"/>
        </dgm:presLayoutVars>
      </dgm:prSet>
      <dgm:spPr/>
    </dgm:pt>
    <dgm:pt modelId="{D1DB116C-B713-4DF9-91D4-D6709598F3E2}" type="pres">
      <dgm:prSet presAssocID="{9823B462-B98B-429F-A52E-0E1E4771BB64}" presName="spacer" presStyleCnt="0"/>
      <dgm:spPr/>
    </dgm:pt>
    <dgm:pt modelId="{90B6291C-6B0F-4D83-B106-281985985F0D}" type="pres">
      <dgm:prSet presAssocID="{EB4E31CC-8F34-45A7-8EA0-12D4DF4E900C}" presName="parentText" presStyleLbl="node1" presStyleIdx="1" presStyleCnt="5" custAng="0" custScaleX="62515" custScaleY="35200" custLinFactNeighborX="18743" custLinFactNeighborY="-18163">
        <dgm:presLayoutVars>
          <dgm:chMax val="0"/>
          <dgm:bulletEnabled val="1"/>
        </dgm:presLayoutVars>
      </dgm:prSet>
      <dgm:spPr/>
    </dgm:pt>
    <dgm:pt modelId="{DB5AD995-316C-48AC-B0BE-31C5FB748C65}" type="pres">
      <dgm:prSet presAssocID="{4A4102F3-7269-4E00-AA21-2B4F979AC655}" presName="spacer" presStyleCnt="0"/>
      <dgm:spPr/>
    </dgm:pt>
    <dgm:pt modelId="{91D90E9D-9D49-471F-AEAB-D065772D8D84}" type="pres">
      <dgm:prSet presAssocID="{F8CEE533-B3F9-485E-9B97-0049486FF910}" presName="parentText" presStyleLbl="node1" presStyleIdx="2" presStyleCnt="5" custAng="0" custScaleX="62515" custScaleY="35432" custLinFactNeighborX="18743" custLinFactNeighborY="-18163">
        <dgm:presLayoutVars>
          <dgm:chMax val="0"/>
          <dgm:bulletEnabled val="1"/>
        </dgm:presLayoutVars>
      </dgm:prSet>
      <dgm:spPr/>
    </dgm:pt>
    <dgm:pt modelId="{59CD2E6C-E86E-4D9C-A38E-15637E77DCED}" type="pres">
      <dgm:prSet presAssocID="{EEF05E4A-53CD-4B77-9199-5166241C4C3F}" presName="spacer" presStyleCnt="0"/>
      <dgm:spPr/>
    </dgm:pt>
    <dgm:pt modelId="{6305EC20-0999-4953-866F-738DCE071C30}" type="pres">
      <dgm:prSet presAssocID="{397A8287-B2FA-4FA9-AE2E-2A4880E52824}" presName="parentText" presStyleLbl="node1" presStyleIdx="3" presStyleCnt="5" custScaleX="62515" custScaleY="58206" custLinFactNeighborX="18743" custLinFactNeighborY="-18163">
        <dgm:presLayoutVars>
          <dgm:chMax val="0"/>
          <dgm:bulletEnabled val="1"/>
        </dgm:presLayoutVars>
      </dgm:prSet>
      <dgm:spPr/>
    </dgm:pt>
    <dgm:pt modelId="{6959D875-22D7-4654-922C-E7C11326FFB3}" type="pres">
      <dgm:prSet presAssocID="{F4FC02D0-B724-4A09-A6E9-9CDFBA1C1685}" presName="spacer" presStyleCnt="0"/>
      <dgm:spPr/>
    </dgm:pt>
    <dgm:pt modelId="{FFB7A725-24AC-4A0E-B2F8-D140A30B84C2}" type="pres">
      <dgm:prSet presAssocID="{DD4340B2-B81C-4B4B-8467-382958859887}" presName="parentText" presStyleLbl="node1" presStyleIdx="4" presStyleCnt="5" custScaleX="62515" custScaleY="61044" custLinFactNeighborX="18743" custLinFactNeighborY="-18163">
        <dgm:presLayoutVars>
          <dgm:chMax val="0"/>
          <dgm:bulletEnabled val="1"/>
        </dgm:presLayoutVars>
      </dgm:prSet>
      <dgm:spPr/>
    </dgm:pt>
  </dgm:ptLst>
  <dgm:cxnLst>
    <dgm:cxn modelId="{E2372C05-41B9-4501-8718-13817BA0E704}" type="presOf" srcId="{5C3E5651-3984-4570-8C99-DE105D851992}" destId="{B6999B2E-D438-45D2-B11F-4B876E35FBDA}" srcOrd="0" destOrd="0" presId="urn:microsoft.com/office/officeart/2005/8/layout/vList2"/>
    <dgm:cxn modelId="{6170A416-B820-4D25-B211-A3D1B7270E9F}" srcId="{5C3E5651-3984-4570-8C99-DE105D851992}" destId="{5965DB85-387E-401B-AC32-3922EED5B801}" srcOrd="0" destOrd="0" parTransId="{49BBB3EF-7D32-4C44-9D74-DCE8FB47988E}" sibTransId="{9823B462-B98B-429F-A52E-0E1E4771BB64}"/>
    <dgm:cxn modelId="{A9190D17-4104-456F-BC6E-A2E3DAC12F4B}" srcId="{5C3E5651-3984-4570-8C99-DE105D851992}" destId="{F8CEE533-B3F9-485E-9B97-0049486FF910}" srcOrd="2" destOrd="0" parTransId="{4ED51283-C166-461C-B5BC-12FA7702E60E}" sibTransId="{EEF05E4A-53CD-4B77-9199-5166241C4C3F}"/>
    <dgm:cxn modelId="{D611682B-DDDA-49DC-94CE-D491B0AAA344}" type="presOf" srcId="{F8CEE533-B3F9-485E-9B97-0049486FF910}" destId="{91D90E9D-9D49-471F-AEAB-D065772D8D84}" srcOrd="0" destOrd="0" presId="urn:microsoft.com/office/officeart/2005/8/layout/vList2"/>
    <dgm:cxn modelId="{7B337632-51F5-4A84-9FEE-CBCBEED7C835}" srcId="{5C3E5651-3984-4570-8C99-DE105D851992}" destId="{397A8287-B2FA-4FA9-AE2E-2A4880E52824}" srcOrd="3" destOrd="0" parTransId="{CBC495EB-1069-42E4-8C6C-984E73E161F7}" sibTransId="{F4FC02D0-B724-4A09-A6E9-9CDFBA1C1685}"/>
    <dgm:cxn modelId="{C8FB1B5E-6613-4455-8582-D70B9C69F234}" srcId="{5C3E5651-3984-4570-8C99-DE105D851992}" destId="{DD4340B2-B81C-4B4B-8467-382958859887}" srcOrd="4" destOrd="0" parTransId="{E794BE95-545E-4379-98EE-4E22C3C5C846}" sibTransId="{EA325FEF-D900-43C6-8D7B-C6FDD49D035A}"/>
    <dgm:cxn modelId="{7EACC068-4E6B-4443-A28B-EF06EA98C5D0}" type="presOf" srcId="{DD4340B2-B81C-4B4B-8467-382958859887}" destId="{FFB7A725-24AC-4A0E-B2F8-D140A30B84C2}" srcOrd="0" destOrd="0" presId="urn:microsoft.com/office/officeart/2005/8/layout/vList2"/>
    <dgm:cxn modelId="{0F832299-44F7-42EC-B355-6E8D6D1D909A}" srcId="{5C3E5651-3984-4570-8C99-DE105D851992}" destId="{EB4E31CC-8F34-45A7-8EA0-12D4DF4E900C}" srcOrd="1" destOrd="0" parTransId="{66168897-472B-4BDF-BE44-0ED7865883DF}" sibTransId="{4A4102F3-7269-4E00-AA21-2B4F979AC655}"/>
    <dgm:cxn modelId="{2D019C9C-9CF9-4D18-B1F8-83B59649A63F}" type="presOf" srcId="{397A8287-B2FA-4FA9-AE2E-2A4880E52824}" destId="{6305EC20-0999-4953-866F-738DCE071C30}" srcOrd="0" destOrd="0" presId="urn:microsoft.com/office/officeart/2005/8/layout/vList2"/>
    <dgm:cxn modelId="{5640C2B2-F82E-4F73-AA2A-B0BB01EE705E}" type="presOf" srcId="{5965DB85-387E-401B-AC32-3922EED5B801}" destId="{56C8459F-17F9-4BFB-B12E-44FD6EC84FE8}" srcOrd="0" destOrd="0" presId="urn:microsoft.com/office/officeart/2005/8/layout/vList2"/>
    <dgm:cxn modelId="{984F9BD4-6672-4A81-9378-AE7CB4879999}" type="presOf" srcId="{EB4E31CC-8F34-45A7-8EA0-12D4DF4E900C}" destId="{90B6291C-6B0F-4D83-B106-281985985F0D}" srcOrd="0" destOrd="0" presId="urn:microsoft.com/office/officeart/2005/8/layout/vList2"/>
    <dgm:cxn modelId="{9CC07DEB-B639-491F-865B-E25C58E30587}" type="presParOf" srcId="{B6999B2E-D438-45D2-B11F-4B876E35FBDA}" destId="{56C8459F-17F9-4BFB-B12E-44FD6EC84FE8}" srcOrd="0" destOrd="0" presId="urn:microsoft.com/office/officeart/2005/8/layout/vList2"/>
    <dgm:cxn modelId="{59669773-FFE1-438B-AE9B-0734E6E6699D}" type="presParOf" srcId="{B6999B2E-D438-45D2-B11F-4B876E35FBDA}" destId="{D1DB116C-B713-4DF9-91D4-D6709598F3E2}" srcOrd="1" destOrd="0" presId="urn:microsoft.com/office/officeart/2005/8/layout/vList2"/>
    <dgm:cxn modelId="{C5CD5565-E25B-4F62-BAFD-58B19854B3E7}" type="presParOf" srcId="{B6999B2E-D438-45D2-B11F-4B876E35FBDA}" destId="{90B6291C-6B0F-4D83-B106-281985985F0D}" srcOrd="2" destOrd="0" presId="urn:microsoft.com/office/officeart/2005/8/layout/vList2"/>
    <dgm:cxn modelId="{E8318586-3526-46F6-A5B1-A22A199D76D8}" type="presParOf" srcId="{B6999B2E-D438-45D2-B11F-4B876E35FBDA}" destId="{DB5AD995-316C-48AC-B0BE-31C5FB748C65}" srcOrd="3" destOrd="0" presId="urn:microsoft.com/office/officeart/2005/8/layout/vList2"/>
    <dgm:cxn modelId="{FDCB9651-48BC-496C-A05E-AB41A9BA5120}" type="presParOf" srcId="{B6999B2E-D438-45D2-B11F-4B876E35FBDA}" destId="{91D90E9D-9D49-471F-AEAB-D065772D8D84}" srcOrd="4" destOrd="0" presId="urn:microsoft.com/office/officeart/2005/8/layout/vList2"/>
    <dgm:cxn modelId="{6E49DC7C-9883-44B9-936D-E3051DE93308}" type="presParOf" srcId="{B6999B2E-D438-45D2-B11F-4B876E35FBDA}" destId="{59CD2E6C-E86E-4D9C-A38E-15637E77DCED}" srcOrd="5" destOrd="0" presId="urn:microsoft.com/office/officeart/2005/8/layout/vList2"/>
    <dgm:cxn modelId="{34E50E9E-027F-4EBA-BBEF-6284C16EE9A5}" type="presParOf" srcId="{B6999B2E-D438-45D2-B11F-4B876E35FBDA}" destId="{6305EC20-0999-4953-866F-738DCE071C30}" srcOrd="6" destOrd="0" presId="urn:microsoft.com/office/officeart/2005/8/layout/vList2"/>
    <dgm:cxn modelId="{37E7B5D1-B2DD-4F5A-98F9-699C440FB51E}" type="presParOf" srcId="{B6999B2E-D438-45D2-B11F-4B876E35FBDA}" destId="{6959D875-22D7-4654-922C-E7C11326FFB3}" srcOrd="7" destOrd="0" presId="urn:microsoft.com/office/officeart/2005/8/layout/vList2"/>
    <dgm:cxn modelId="{2C5C344B-ADDC-4C64-8B09-97AF52EB5653}" type="presParOf" srcId="{B6999B2E-D438-45D2-B11F-4B876E35FBDA}" destId="{FFB7A725-24AC-4A0E-B2F8-D140A30B84C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C3E5651-3984-4570-8C99-DE105D85199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B4E31CC-8F34-45A7-8EA0-12D4DF4E900C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pPr algn="l"/>
          <a:r>
            <a:rPr lang="pl-PL" sz="2000" dirty="0"/>
            <a:t>potrzeba </a:t>
          </a:r>
          <a:r>
            <a:rPr lang="pl-PL" sz="2000" b="1" dirty="0"/>
            <a:t>kontynuacji</a:t>
          </a:r>
          <a:r>
            <a:rPr lang="pl-PL" sz="2000" dirty="0"/>
            <a:t> </a:t>
          </a:r>
          <a:r>
            <a:rPr lang="pl-PL" sz="2000" b="1" dirty="0"/>
            <a:t>działań </a:t>
          </a:r>
          <a:r>
            <a:rPr lang="pl-PL" sz="2000" dirty="0"/>
            <a:t>w obszarze dostępności     </a:t>
          </a:r>
        </a:p>
      </dgm:t>
    </dgm:pt>
    <dgm:pt modelId="{66168897-472B-4BDF-BE44-0ED7865883DF}" type="parTrans" cxnId="{0F832299-44F7-42EC-B355-6E8D6D1D909A}">
      <dgm:prSet/>
      <dgm:spPr/>
      <dgm:t>
        <a:bodyPr/>
        <a:lstStyle/>
        <a:p>
          <a:endParaRPr lang="pl-PL"/>
        </a:p>
      </dgm:t>
    </dgm:pt>
    <dgm:pt modelId="{4A4102F3-7269-4E00-AA21-2B4F979AC655}" type="sibTrans" cxnId="{0F832299-44F7-42EC-B355-6E8D6D1D909A}">
      <dgm:prSet/>
      <dgm:spPr/>
      <dgm:t>
        <a:bodyPr/>
        <a:lstStyle/>
        <a:p>
          <a:endParaRPr lang="pl-PL"/>
        </a:p>
      </dgm:t>
    </dgm:pt>
    <dgm:pt modelId="{397A8287-B2FA-4FA9-AE2E-2A4880E52824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pl-PL" sz="2000" b="0" dirty="0"/>
            <a:t>Program Fundusze Europejskie dla Rozwoju Społecznego </a:t>
          </a:r>
        </a:p>
        <a:p>
          <a:r>
            <a:rPr lang="pl-PL" sz="2000" b="1" dirty="0"/>
            <a:t>Priorytet III Dostępność i usługi dla osób </a:t>
          </a:r>
          <a:br>
            <a:rPr lang="pl-PL" sz="2000" b="1" dirty="0"/>
          </a:br>
          <a:r>
            <a:rPr lang="pl-PL" sz="2000" b="1" dirty="0"/>
            <a:t>z niepełnosprawnościami </a:t>
          </a:r>
          <a:br>
            <a:rPr lang="pl-PL" sz="2000" b="0" dirty="0"/>
          </a:br>
          <a:r>
            <a:rPr lang="pl-PL" sz="2000" b="0" dirty="0"/>
            <a:t>– planowane finansowanie </a:t>
          </a:r>
          <a:r>
            <a:rPr lang="pl-PL" sz="2000" b="1" dirty="0"/>
            <a:t>800 mln PLN </a:t>
          </a:r>
        </a:p>
      </dgm:t>
    </dgm:pt>
    <dgm:pt modelId="{CBC495EB-1069-42E4-8C6C-984E73E161F7}" type="parTrans" cxnId="{7B337632-51F5-4A84-9FEE-CBCBEED7C835}">
      <dgm:prSet/>
      <dgm:spPr/>
      <dgm:t>
        <a:bodyPr/>
        <a:lstStyle/>
        <a:p>
          <a:endParaRPr lang="pl-PL"/>
        </a:p>
      </dgm:t>
    </dgm:pt>
    <dgm:pt modelId="{F4FC02D0-B724-4A09-A6E9-9CDFBA1C1685}" type="sibTrans" cxnId="{7B337632-51F5-4A84-9FEE-CBCBEED7C835}">
      <dgm:prSet/>
      <dgm:spPr/>
      <dgm:t>
        <a:bodyPr/>
        <a:lstStyle/>
        <a:p>
          <a:endParaRPr lang="pl-PL"/>
        </a:p>
      </dgm:t>
    </dgm:pt>
    <dgm:pt modelId="{F8CEE533-B3F9-485E-9B97-0049486FF910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pl-PL" sz="2000" dirty="0"/>
            <a:t>potrzeba dalszego </a:t>
          </a:r>
          <a:r>
            <a:rPr lang="pl-PL" sz="2000" b="1" dirty="0"/>
            <a:t>finansowania</a:t>
          </a:r>
          <a:r>
            <a:rPr lang="pl-PL" sz="2000" dirty="0"/>
            <a:t> w kolejnej perspektywie</a:t>
          </a:r>
        </a:p>
      </dgm:t>
    </dgm:pt>
    <dgm:pt modelId="{4ED51283-C166-461C-B5BC-12FA7702E60E}" type="parTrans" cxnId="{A9190D17-4104-456F-BC6E-A2E3DAC12F4B}">
      <dgm:prSet/>
      <dgm:spPr/>
      <dgm:t>
        <a:bodyPr/>
        <a:lstStyle/>
        <a:p>
          <a:endParaRPr lang="pl-PL"/>
        </a:p>
      </dgm:t>
    </dgm:pt>
    <dgm:pt modelId="{EEF05E4A-53CD-4B77-9199-5166241C4C3F}" type="sibTrans" cxnId="{A9190D17-4104-456F-BC6E-A2E3DAC12F4B}">
      <dgm:prSet/>
      <dgm:spPr/>
      <dgm:t>
        <a:bodyPr/>
        <a:lstStyle/>
        <a:p>
          <a:endParaRPr lang="pl-PL"/>
        </a:p>
      </dgm:t>
    </dgm:pt>
    <dgm:pt modelId="{5965DB85-387E-401B-AC32-3922EED5B801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pl-PL" sz="2000" dirty="0"/>
            <a:t>dostępność jako </a:t>
          </a:r>
          <a:r>
            <a:rPr lang="pl-PL" sz="2000" b="1" dirty="0"/>
            <a:t>proces</a:t>
          </a:r>
          <a:r>
            <a:rPr lang="pl-PL" sz="2000" dirty="0"/>
            <a:t> </a:t>
          </a:r>
          <a:endParaRPr lang="en-US" sz="2000" dirty="0"/>
        </a:p>
      </dgm:t>
    </dgm:pt>
    <dgm:pt modelId="{9823B462-B98B-429F-A52E-0E1E4771BB64}" type="sibTrans" cxnId="{6170A416-B820-4D25-B211-A3D1B7270E9F}">
      <dgm:prSet/>
      <dgm:spPr/>
      <dgm:t>
        <a:bodyPr/>
        <a:lstStyle/>
        <a:p>
          <a:endParaRPr lang="en-US"/>
        </a:p>
      </dgm:t>
    </dgm:pt>
    <dgm:pt modelId="{49BBB3EF-7D32-4C44-9D74-DCE8FB47988E}" type="parTrans" cxnId="{6170A416-B820-4D25-B211-A3D1B7270E9F}">
      <dgm:prSet/>
      <dgm:spPr/>
      <dgm:t>
        <a:bodyPr/>
        <a:lstStyle/>
        <a:p>
          <a:endParaRPr lang="en-US"/>
        </a:p>
      </dgm:t>
    </dgm:pt>
    <dgm:pt modelId="{B6999B2E-D438-45D2-B11F-4B876E35FBDA}" type="pres">
      <dgm:prSet presAssocID="{5C3E5651-3984-4570-8C99-DE105D851992}" presName="linear" presStyleCnt="0">
        <dgm:presLayoutVars>
          <dgm:animLvl val="lvl"/>
          <dgm:resizeHandles val="exact"/>
        </dgm:presLayoutVars>
      </dgm:prSet>
      <dgm:spPr/>
    </dgm:pt>
    <dgm:pt modelId="{56C8459F-17F9-4BFB-B12E-44FD6EC84FE8}" type="pres">
      <dgm:prSet presAssocID="{5965DB85-387E-401B-AC32-3922EED5B801}" presName="parentText" presStyleLbl="node1" presStyleIdx="0" presStyleCnt="4" custScaleX="62442" custScaleY="51316" custLinFactNeighborX="20733" custLinFactNeighborY="-84633">
        <dgm:presLayoutVars>
          <dgm:chMax val="0"/>
          <dgm:bulletEnabled val="1"/>
        </dgm:presLayoutVars>
      </dgm:prSet>
      <dgm:spPr/>
    </dgm:pt>
    <dgm:pt modelId="{D1DB116C-B713-4DF9-91D4-D6709598F3E2}" type="pres">
      <dgm:prSet presAssocID="{9823B462-B98B-429F-A52E-0E1E4771BB64}" presName="spacer" presStyleCnt="0"/>
      <dgm:spPr/>
    </dgm:pt>
    <dgm:pt modelId="{90B6291C-6B0F-4D83-B106-281985985F0D}" type="pres">
      <dgm:prSet presAssocID="{EB4E31CC-8F34-45A7-8EA0-12D4DF4E900C}" presName="parentText" presStyleLbl="node1" presStyleIdx="1" presStyleCnt="4" custAng="0" custScaleX="62515" custScaleY="52282" custLinFactNeighborX="18672" custLinFactNeighborY="-65193">
        <dgm:presLayoutVars>
          <dgm:chMax val="0"/>
          <dgm:bulletEnabled val="1"/>
        </dgm:presLayoutVars>
      </dgm:prSet>
      <dgm:spPr/>
    </dgm:pt>
    <dgm:pt modelId="{DB5AD995-316C-48AC-B0BE-31C5FB748C65}" type="pres">
      <dgm:prSet presAssocID="{4A4102F3-7269-4E00-AA21-2B4F979AC655}" presName="spacer" presStyleCnt="0"/>
      <dgm:spPr/>
    </dgm:pt>
    <dgm:pt modelId="{91D90E9D-9D49-471F-AEAB-D065772D8D84}" type="pres">
      <dgm:prSet presAssocID="{F8CEE533-B3F9-485E-9B97-0049486FF910}" presName="parentText" presStyleLbl="node1" presStyleIdx="2" presStyleCnt="4" custAng="0" custScaleX="62515" custScaleY="52282" custLinFactNeighborX="18743" custLinFactNeighborY="-18163">
        <dgm:presLayoutVars>
          <dgm:chMax val="0"/>
          <dgm:bulletEnabled val="1"/>
        </dgm:presLayoutVars>
      </dgm:prSet>
      <dgm:spPr/>
    </dgm:pt>
    <dgm:pt modelId="{59CD2E6C-E86E-4D9C-A38E-15637E77DCED}" type="pres">
      <dgm:prSet presAssocID="{EEF05E4A-53CD-4B77-9199-5166241C4C3F}" presName="spacer" presStyleCnt="0"/>
      <dgm:spPr/>
    </dgm:pt>
    <dgm:pt modelId="{6305EC20-0999-4953-866F-738DCE071C30}" type="pres">
      <dgm:prSet presAssocID="{397A8287-B2FA-4FA9-AE2E-2A4880E52824}" presName="parentText" presStyleLbl="node1" presStyleIdx="3" presStyleCnt="4" custScaleX="62515" custScaleY="126327" custLinFactNeighborX="18743" custLinFactNeighborY="-18163">
        <dgm:presLayoutVars>
          <dgm:chMax val="0"/>
          <dgm:bulletEnabled val="1"/>
        </dgm:presLayoutVars>
      </dgm:prSet>
      <dgm:spPr/>
    </dgm:pt>
  </dgm:ptLst>
  <dgm:cxnLst>
    <dgm:cxn modelId="{E2372C05-41B9-4501-8718-13817BA0E704}" type="presOf" srcId="{5C3E5651-3984-4570-8C99-DE105D851992}" destId="{B6999B2E-D438-45D2-B11F-4B876E35FBDA}" srcOrd="0" destOrd="0" presId="urn:microsoft.com/office/officeart/2005/8/layout/vList2"/>
    <dgm:cxn modelId="{6170A416-B820-4D25-B211-A3D1B7270E9F}" srcId="{5C3E5651-3984-4570-8C99-DE105D851992}" destId="{5965DB85-387E-401B-AC32-3922EED5B801}" srcOrd="0" destOrd="0" parTransId="{49BBB3EF-7D32-4C44-9D74-DCE8FB47988E}" sibTransId="{9823B462-B98B-429F-A52E-0E1E4771BB64}"/>
    <dgm:cxn modelId="{A9190D17-4104-456F-BC6E-A2E3DAC12F4B}" srcId="{5C3E5651-3984-4570-8C99-DE105D851992}" destId="{F8CEE533-B3F9-485E-9B97-0049486FF910}" srcOrd="2" destOrd="0" parTransId="{4ED51283-C166-461C-B5BC-12FA7702E60E}" sibTransId="{EEF05E4A-53CD-4B77-9199-5166241C4C3F}"/>
    <dgm:cxn modelId="{D611682B-DDDA-49DC-94CE-D491B0AAA344}" type="presOf" srcId="{F8CEE533-B3F9-485E-9B97-0049486FF910}" destId="{91D90E9D-9D49-471F-AEAB-D065772D8D84}" srcOrd="0" destOrd="0" presId="urn:microsoft.com/office/officeart/2005/8/layout/vList2"/>
    <dgm:cxn modelId="{7B337632-51F5-4A84-9FEE-CBCBEED7C835}" srcId="{5C3E5651-3984-4570-8C99-DE105D851992}" destId="{397A8287-B2FA-4FA9-AE2E-2A4880E52824}" srcOrd="3" destOrd="0" parTransId="{CBC495EB-1069-42E4-8C6C-984E73E161F7}" sibTransId="{F4FC02D0-B724-4A09-A6E9-9CDFBA1C1685}"/>
    <dgm:cxn modelId="{0F832299-44F7-42EC-B355-6E8D6D1D909A}" srcId="{5C3E5651-3984-4570-8C99-DE105D851992}" destId="{EB4E31CC-8F34-45A7-8EA0-12D4DF4E900C}" srcOrd="1" destOrd="0" parTransId="{66168897-472B-4BDF-BE44-0ED7865883DF}" sibTransId="{4A4102F3-7269-4E00-AA21-2B4F979AC655}"/>
    <dgm:cxn modelId="{2D019C9C-9CF9-4D18-B1F8-83B59649A63F}" type="presOf" srcId="{397A8287-B2FA-4FA9-AE2E-2A4880E52824}" destId="{6305EC20-0999-4953-866F-738DCE071C30}" srcOrd="0" destOrd="0" presId="urn:microsoft.com/office/officeart/2005/8/layout/vList2"/>
    <dgm:cxn modelId="{5640C2B2-F82E-4F73-AA2A-B0BB01EE705E}" type="presOf" srcId="{5965DB85-387E-401B-AC32-3922EED5B801}" destId="{56C8459F-17F9-4BFB-B12E-44FD6EC84FE8}" srcOrd="0" destOrd="0" presId="urn:microsoft.com/office/officeart/2005/8/layout/vList2"/>
    <dgm:cxn modelId="{984F9BD4-6672-4A81-9378-AE7CB4879999}" type="presOf" srcId="{EB4E31CC-8F34-45A7-8EA0-12D4DF4E900C}" destId="{90B6291C-6B0F-4D83-B106-281985985F0D}" srcOrd="0" destOrd="0" presId="urn:microsoft.com/office/officeart/2005/8/layout/vList2"/>
    <dgm:cxn modelId="{9CC07DEB-B639-491F-865B-E25C58E30587}" type="presParOf" srcId="{B6999B2E-D438-45D2-B11F-4B876E35FBDA}" destId="{56C8459F-17F9-4BFB-B12E-44FD6EC84FE8}" srcOrd="0" destOrd="0" presId="urn:microsoft.com/office/officeart/2005/8/layout/vList2"/>
    <dgm:cxn modelId="{59669773-FFE1-438B-AE9B-0734E6E6699D}" type="presParOf" srcId="{B6999B2E-D438-45D2-B11F-4B876E35FBDA}" destId="{D1DB116C-B713-4DF9-91D4-D6709598F3E2}" srcOrd="1" destOrd="0" presId="urn:microsoft.com/office/officeart/2005/8/layout/vList2"/>
    <dgm:cxn modelId="{C5CD5565-E25B-4F62-BAFD-58B19854B3E7}" type="presParOf" srcId="{B6999B2E-D438-45D2-B11F-4B876E35FBDA}" destId="{90B6291C-6B0F-4D83-B106-281985985F0D}" srcOrd="2" destOrd="0" presId="urn:microsoft.com/office/officeart/2005/8/layout/vList2"/>
    <dgm:cxn modelId="{E8318586-3526-46F6-A5B1-A22A199D76D8}" type="presParOf" srcId="{B6999B2E-D438-45D2-B11F-4B876E35FBDA}" destId="{DB5AD995-316C-48AC-B0BE-31C5FB748C65}" srcOrd="3" destOrd="0" presId="urn:microsoft.com/office/officeart/2005/8/layout/vList2"/>
    <dgm:cxn modelId="{FDCB9651-48BC-496C-A05E-AB41A9BA5120}" type="presParOf" srcId="{B6999B2E-D438-45D2-B11F-4B876E35FBDA}" destId="{91D90E9D-9D49-471F-AEAB-D065772D8D84}" srcOrd="4" destOrd="0" presId="urn:microsoft.com/office/officeart/2005/8/layout/vList2"/>
    <dgm:cxn modelId="{6E49DC7C-9883-44B9-936D-E3051DE93308}" type="presParOf" srcId="{B6999B2E-D438-45D2-B11F-4B876E35FBDA}" destId="{59CD2E6C-E86E-4D9C-A38E-15637E77DCED}" srcOrd="5" destOrd="0" presId="urn:microsoft.com/office/officeart/2005/8/layout/vList2"/>
    <dgm:cxn modelId="{34E50E9E-027F-4EBA-BBEF-6284C16EE9A5}" type="presParOf" srcId="{B6999B2E-D438-45D2-B11F-4B876E35FBDA}" destId="{6305EC20-0999-4953-866F-738DCE071C3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E5AF80-7249-4D65-927F-635555CD06B6}">
      <dsp:nvSpPr>
        <dsp:cNvPr id="0" name=""/>
        <dsp:cNvSpPr/>
      </dsp:nvSpPr>
      <dsp:spPr>
        <a:xfrm>
          <a:off x="3953" y="272807"/>
          <a:ext cx="2377305" cy="950922"/>
        </a:xfrm>
        <a:prstGeom prst="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ścieżka MINI</a:t>
          </a:r>
        </a:p>
      </dsp:txBody>
      <dsp:txXfrm>
        <a:off x="3953" y="272807"/>
        <a:ext cx="2377305" cy="950922"/>
      </dsp:txXfrm>
    </dsp:sp>
    <dsp:sp modelId="{A8AD76A9-2E11-459C-9E36-CB02958ABA82}">
      <dsp:nvSpPr>
        <dsp:cNvPr id="0" name=""/>
        <dsp:cNvSpPr/>
      </dsp:nvSpPr>
      <dsp:spPr>
        <a:xfrm>
          <a:off x="7" y="1223730"/>
          <a:ext cx="2377305" cy="285480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dla początkujących</a:t>
          </a: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800" kern="1200" dirty="0"/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do 1 mln PLN</a:t>
          </a: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realizacja: maks. 24 mies.</a:t>
          </a: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b="1" kern="1200" dirty="0"/>
            <a:t>56 </a:t>
          </a:r>
          <a:r>
            <a:rPr lang="pl-PL" sz="1800" kern="1200" dirty="0"/>
            <a:t>projektów</a:t>
          </a:r>
        </a:p>
      </dsp:txBody>
      <dsp:txXfrm>
        <a:off x="7" y="1223730"/>
        <a:ext cx="2377305" cy="2854800"/>
      </dsp:txXfrm>
    </dsp:sp>
    <dsp:sp modelId="{D22ACE9A-0204-4591-9E9E-9E76C722634E}">
      <dsp:nvSpPr>
        <dsp:cNvPr id="0" name=""/>
        <dsp:cNvSpPr/>
      </dsp:nvSpPr>
      <dsp:spPr>
        <a:xfrm>
          <a:off x="2714082" y="272807"/>
          <a:ext cx="2377305" cy="950922"/>
        </a:xfrm>
        <a:prstGeom prst="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rgbClr val="4472C4">
              <a:shade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prstClr val="white"/>
              </a:solidFill>
              <a:latin typeface="Arial" panose="020B0604020202020204"/>
              <a:ea typeface="+mn-ea"/>
              <a:cs typeface="+mn-cs"/>
            </a:rPr>
            <a:t>ścieżka MIDI</a:t>
          </a:r>
        </a:p>
      </dsp:txBody>
      <dsp:txXfrm>
        <a:off x="2714082" y="272807"/>
        <a:ext cx="2377305" cy="950922"/>
      </dsp:txXfrm>
    </dsp:sp>
    <dsp:sp modelId="{B15D38B5-ABF5-4F7B-A248-BE21C7D70D3C}">
      <dsp:nvSpPr>
        <dsp:cNvPr id="0" name=""/>
        <dsp:cNvSpPr/>
      </dsp:nvSpPr>
      <dsp:spPr>
        <a:xfrm>
          <a:off x="2714082" y="1223730"/>
          <a:ext cx="2377305" cy="285480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rgbClr val="4472C4">
              <a:alpha val="90000"/>
              <a:tint val="55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dla średnio zaawansowanych</a:t>
          </a: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do 4 mln PLN</a:t>
          </a: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realizacja: maks. 4 lata</a:t>
          </a: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b="1" kern="1200" dirty="0"/>
            <a:t>104</a:t>
          </a:r>
          <a:r>
            <a:rPr lang="pl-PL" sz="1800" kern="1200" dirty="0"/>
            <a:t> projekty</a:t>
          </a:r>
        </a:p>
      </dsp:txBody>
      <dsp:txXfrm>
        <a:off x="2714082" y="1223730"/>
        <a:ext cx="2377305" cy="2854800"/>
      </dsp:txXfrm>
    </dsp:sp>
    <dsp:sp modelId="{BC932A32-6112-4AB4-BD37-7D6476BA7ADA}">
      <dsp:nvSpPr>
        <dsp:cNvPr id="0" name=""/>
        <dsp:cNvSpPr/>
      </dsp:nvSpPr>
      <dsp:spPr>
        <a:xfrm>
          <a:off x="5424210" y="272807"/>
          <a:ext cx="2377305" cy="950922"/>
        </a:xfrm>
        <a:prstGeom prst="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rgbClr val="4472C4">
              <a:shade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prstClr val="white"/>
              </a:solidFill>
              <a:latin typeface="Arial" panose="020B0604020202020204"/>
              <a:ea typeface="+mn-ea"/>
              <a:cs typeface="+mn-cs"/>
            </a:rPr>
            <a:t>ścieżka MAXI</a:t>
          </a:r>
        </a:p>
      </dsp:txBody>
      <dsp:txXfrm>
        <a:off x="5424210" y="272807"/>
        <a:ext cx="2377305" cy="950922"/>
      </dsp:txXfrm>
    </dsp:sp>
    <dsp:sp modelId="{EE53428B-9289-4311-AC37-B4241D8918FE}">
      <dsp:nvSpPr>
        <dsp:cNvPr id="0" name=""/>
        <dsp:cNvSpPr/>
      </dsp:nvSpPr>
      <dsp:spPr>
        <a:xfrm>
          <a:off x="5424210" y="1223730"/>
          <a:ext cx="2377305" cy="285480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rgbClr val="4472C4">
              <a:alpha val="90000"/>
              <a:tint val="55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dla zaawansowanych</a:t>
          </a: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do 15 mln PLN</a:t>
          </a: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realizacja: maks. 4 lata</a:t>
          </a: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b="1" kern="1200" dirty="0"/>
            <a:t>15</a:t>
          </a:r>
          <a:r>
            <a:rPr lang="pl-PL" sz="1800" kern="1200" dirty="0"/>
            <a:t> projektów</a:t>
          </a:r>
        </a:p>
      </dsp:txBody>
      <dsp:txXfrm>
        <a:off x="5424210" y="1223730"/>
        <a:ext cx="2377305" cy="2854800"/>
      </dsp:txXfrm>
    </dsp:sp>
    <dsp:sp modelId="{78C3EDFD-5CB2-42CD-B270-87D66BCB8475}">
      <dsp:nvSpPr>
        <dsp:cNvPr id="0" name=""/>
        <dsp:cNvSpPr/>
      </dsp:nvSpPr>
      <dsp:spPr>
        <a:xfrm>
          <a:off x="8134339" y="272807"/>
          <a:ext cx="2377305" cy="950922"/>
        </a:xfrm>
        <a:prstGeom prst="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rgbClr val="4472C4">
              <a:shade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prstClr val="white"/>
              </a:solidFill>
              <a:latin typeface="Arial" panose="020B0604020202020204"/>
              <a:ea typeface="+mn-ea"/>
              <a:cs typeface="+mn-cs"/>
            </a:rPr>
            <a:t>ścieżka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prstClr val="white"/>
              </a:solidFill>
              <a:latin typeface="Arial" panose="020B0604020202020204"/>
              <a:ea typeface="+mn-ea"/>
              <a:cs typeface="+mn-cs"/>
            </a:rPr>
            <a:t>MINI + MIDI</a:t>
          </a:r>
        </a:p>
      </dsp:txBody>
      <dsp:txXfrm>
        <a:off x="8134339" y="272807"/>
        <a:ext cx="2377305" cy="950922"/>
      </dsp:txXfrm>
    </dsp:sp>
    <dsp:sp modelId="{B5C3C01A-F2B4-43FB-A856-8F50287242EA}">
      <dsp:nvSpPr>
        <dsp:cNvPr id="0" name=""/>
        <dsp:cNvSpPr/>
      </dsp:nvSpPr>
      <dsp:spPr>
        <a:xfrm>
          <a:off x="8134339" y="1223730"/>
          <a:ext cx="2377305" cy="285480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rgbClr val="4472C4">
              <a:alpha val="90000"/>
              <a:tint val="55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łączone</a:t>
          </a: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800" kern="1200" dirty="0"/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do 5 mln PLN</a:t>
          </a: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realizacja: maks. 4 lata</a:t>
          </a: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b="1" kern="1200" dirty="0"/>
            <a:t>27</a:t>
          </a:r>
          <a:r>
            <a:rPr lang="pl-PL" sz="1800" kern="1200" dirty="0"/>
            <a:t> projektów</a:t>
          </a:r>
        </a:p>
      </dsp:txBody>
      <dsp:txXfrm>
        <a:off x="8134339" y="1223730"/>
        <a:ext cx="2377305" cy="2854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4384AB-A54B-4927-9D58-BA83FE783926}">
      <dsp:nvSpPr>
        <dsp:cNvPr id="0" name=""/>
        <dsp:cNvSpPr/>
      </dsp:nvSpPr>
      <dsp:spPr>
        <a:xfrm>
          <a:off x="0" y="24448"/>
          <a:ext cx="10598040" cy="898560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/>
            <a:t>Podpisaliśmy:</a:t>
          </a:r>
          <a:r>
            <a:rPr lang="pl-PL" sz="3900" kern="1200" dirty="0"/>
            <a:t>		      	</a:t>
          </a:r>
          <a:r>
            <a:rPr lang="pl-PL" sz="3300" kern="1200" dirty="0"/>
            <a:t>202 umowy</a:t>
          </a:r>
          <a:endParaRPr lang="en-US" sz="3300" kern="1200" dirty="0"/>
        </a:p>
      </dsp:txBody>
      <dsp:txXfrm>
        <a:off x="43864" y="68312"/>
        <a:ext cx="10510312" cy="810832"/>
      </dsp:txXfrm>
    </dsp:sp>
    <dsp:sp modelId="{2E9C140A-49F2-48BF-BE8A-77AF42EBEC9B}">
      <dsp:nvSpPr>
        <dsp:cNvPr id="0" name=""/>
        <dsp:cNvSpPr/>
      </dsp:nvSpPr>
      <dsp:spPr>
        <a:xfrm>
          <a:off x="0" y="1061248"/>
          <a:ext cx="10598040" cy="898560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>
              <a:solidFill>
                <a:prstClr val="white"/>
              </a:solidFill>
              <a:latin typeface="Arial" panose="020B0604020202020204"/>
              <a:ea typeface="+mn-ea"/>
              <a:cs typeface="+mn-cs"/>
            </a:rPr>
            <a:t>Zakontraktowaliśmy</a:t>
          </a:r>
          <a:r>
            <a:rPr lang="pl-PL" sz="3300" kern="1200" dirty="0"/>
            <a:t>: 	            685 442 768,36 zł</a:t>
          </a:r>
          <a:endParaRPr lang="en-US" sz="3300" kern="1200" dirty="0"/>
        </a:p>
      </dsp:txBody>
      <dsp:txXfrm>
        <a:off x="43864" y="1105112"/>
        <a:ext cx="10510312" cy="810832"/>
      </dsp:txXfrm>
    </dsp:sp>
    <dsp:sp modelId="{30748059-2D6E-4A63-B2A5-106E4762C27A}">
      <dsp:nvSpPr>
        <dsp:cNvPr id="0" name=""/>
        <dsp:cNvSpPr/>
      </dsp:nvSpPr>
      <dsp:spPr>
        <a:xfrm>
          <a:off x="0" y="2098049"/>
          <a:ext cx="10598040" cy="898560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>
              <a:solidFill>
                <a:prstClr val="white"/>
              </a:solidFill>
              <a:latin typeface="Arial" panose="020B0604020202020204"/>
              <a:ea typeface="+mn-ea"/>
              <a:cs typeface="+mn-cs"/>
            </a:rPr>
            <a:t>Wypłaciliśmy</a:t>
          </a:r>
          <a:r>
            <a:rPr lang="pl-PL" sz="3300" kern="1200" dirty="0"/>
            <a:t>: 			426 898 404,36 zł</a:t>
          </a:r>
          <a:endParaRPr lang="en-US" sz="3300" kern="1200" dirty="0"/>
        </a:p>
      </dsp:txBody>
      <dsp:txXfrm>
        <a:off x="43864" y="2141913"/>
        <a:ext cx="10510312" cy="810832"/>
      </dsp:txXfrm>
    </dsp:sp>
    <dsp:sp modelId="{965D9135-CFD4-44E2-8A67-187A149C8AC5}">
      <dsp:nvSpPr>
        <dsp:cNvPr id="0" name=""/>
        <dsp:cNvSpPr/>
      </dsp:nvSpPr>
      <dsp:spPr>
        <a:xfrm>
          <a:off x="0" y="3134848"/>
          <a:ext cx="10598040" cy="898560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>
              <a:solidFill>
                <a:prstClr val="white"/>
              </a:solidFill>
              <a:latin typeface="Arial" panose="020B0604020202020204"/>
              <a:ea typeface="+mn-ea"/>
              <a:cs typeface="+mn-cs"/>
            </a:rPr>
            <a:t>Rozliczyliśmy</a:t>
          </a:r>
          <a:r>
            <a:rPr lang="pl-PL" sz="3300" kern="1200" dirty="0"/>
            <a:t>: 			268 662 889,54 zł</a:t>
          </a:r>
          <a:endParaRPr lang="en-US" sz="3300" kern="1200" dirty="0"/>
        </a:p>
      </dsp:txBody>
      <dsp:txXfrm>
        <a:off x="43864" y="3178712"/>
        <a:ext cx="10510312" cy="8108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C8459F-17F9-4BFB-B12E-44FD6EC84FE8}">
      <dsp:nvSpPr>
        <dsp:cNvPr id="0" name=""/>
        <dsp:cNvSpPr/>
      </dsp:nvSpPr>
      <dsp:spPr>
        <a:xfrm>
          <a:off x="0" y="17578"/>
          <a:ext cx="10515600" cy="868745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Konferencja jako </a:t>
          </a:r>
          <a:r>
            <a:rPr lang="pl-PL" sz="2000" b="1" kern="1200" dirty="0"/>
            <a:t>miejsce spotkania</a:t>
          </a:r>
          <a:r>
            <a:rPr lang="pl-PL" sz="2000" kern="1200" dirty="0"/>
            <a:t>, nawiązania </a:t>
          </a:r>
          <a:r>
            <a:rPr lang="pl-PL" sz="2000" b="1" kern="1200" dirty="0"/>
            <a:t>współpracy</a:t>
          </a:r>
          <a:r>
            <a:rPr lang="pl-PL" sz="2000" kern="1200" dirty="0"/>
            <a:t> osób zaangażowanych na uczelniach w obszar dostępności</a:t>
          </a:r>
          <a:endParaRPr lang="en-US" sz="2000" kern="1200" dirty="0"/>
        </a:p>
      </dsp:txBody>
      <dsp:txXfrm>
        <a:off x="42409" y="59987"/>
        <a:ext cx="10430782" cy="783927"/>
      </dsp:txXfrm>
    </dsp:sp>
    <dsp:sp modelId="{E9A9C0EA-7797-4325-A71B-4C680506852B}">
      <dsp:nvSpPr>
        <dsp:cNvPr id="0" name=""/>
        <dsp:cNvSpPr/>
      </dsp:nvSpPr>
      <dsp:spPr>
        <a:xfrm>
          <a:off x="0" y="1075208"/>
          <a:ext cx="10515600" cy="819034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Konferencja pokazała, że realizacja projektów </a:t>
          </a:r>
          <a:r>
            <a:rPr lang="pl-PL" sz="2000" b="1" kern="1200" dirty="0"/>
            <a:t>zmienia podejście do niepełnosprawności</a:t>
          </a:r>
          <a:r>
            <a:rPr lang="pl-PL" sz="1800" kern="1200" dirty="0"/>
            <a:t>:</a:t>
          </a:r>
          <a:endParaRPr lang="en-US" sz="1800" kern="1200" dirty="0"/>
        </a:p>
      </dsp:txBody>
      <dsp:txXfrm>
        <a:off x="39982" y="1115190"/>
        <a:ext cx="10435636" cy="739070"/>
      </dsp:txXfrm>
    </dsp:sp>
    <dsp:sp modelId="{9C8A7084-6904-48BE-BD6E-F53BCC106787}">
      <dsp:nvSpPr>
        <dsp:cNvPr id="0" name=""/>
        <dsp:cNvSpPr/>
      </dsp:nvSpPr>
      <dsp:spPr>
        <a:xfrm>
          <a:off x="0" y="1840717"/>
          <a:ext cx="10515600" cy="778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9690" rIns="334264" bIns="59690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3700" kern="1200" dirty="0"/>
        </a:p>
      </dsp:txBody>
      <dsp:txXfrm>
        <a:off x="0" y="1840717"/>
        <a:ext cx="10515600" cy="778320"/>
      </dsp:txXfrm>
    </dsp:sp>
    <dsp:sp modelId="{90B6291C-6B0F-4D83-B106-281985985F0D}">
      <dsp:nvSpPr>
        <dsp:cNvPr id="0" name=""/>
        <dsp:cNvSpPr/>
      </dsp:nvSpPr>
      <dsp:spPr>
        <a:xfrm>
          <a:off x="3941772" y="2594452"/>
          <a:ext cx="6573827" cy="459997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projekty jako </a:t>
          </a:r>
          <a:r>
            <a:rPr lang="pl-PL" sz="2000" b="1" kern="1200" dirty="0"/>
            <a:t>katalizator zmian </a:t>
          </a:r>
          <a:r>
            <a:rPr lang="pl-PL" sz="2000" kern="1200" dirty="0"/>
            <a:t>w obszarze dostępności</a:t>
          </a:r>
        </a:p>
      </dsp:txBody>
      <dsp:txXfrm>
        <a:off x="3964227" y="2616907"/>
        <a:ext cx="6528917" cy="415087"/>
      </dsp:txXfrm>
    </dsp:sp>
    <dsp:sp modelId="{6305EC20-0999-4953-866F-738DCE071C30}">
      <dsp:nvSpPr>
        <dsp:cNvPr id="0" name=""/>
        <dsp:cNvSpPr/>
      </dsp:nvSpPr>
      <dsp:spPr>
        <a:xfrm>
          <a:off x="3941772" y="3189810"/>
          <a:ext cx="6573827" cy="481334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różnorodność działań </a:t>
          </a:r>
          <a:r>
            <a:rPr lang="pl-PL" sz="2000" kern="1200" dirty="0"/>
            <a:t>uczelni w obszarze dostępności</a:t>
          </a:r>
        </a:p>
      </dsp:txBody>
      <dsp:txXfrm>
        <a:off x="3965269" y="3213307"/>
        <a:ext cx="6526833" cy="434340"/>
      </dsp:txXfrm>
    </dsp:sp>
    <dsp:sp modelId="{FFB7A725-24AC-4A0E-B2F8-D140A30B84C2}">
      <dsp:nvSpPr>
        <dsp:cNvPr id="0" name=""/>
        <dsp:cNvSpPr/>
      </dsp:nvSpPr>
      <dsp:spPr>
        <a:xfrm>
          <a:off x="3941772" y="3806504"/>
          <a:ext cx="6573827" cy="502670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różnorodność odbiorców</a:t>
          </a:r>
        </a:p>
      </dsp:txBody>
      <dsp:txXfrm>
        <a:off x="3966310" y="3831042"/>
        <a:ext cx="6524751" cy="4535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C8459F-17F9-4BFB-B12E-44FD6EC84FE8}">
      <dsp:nvSpPr>
        <dsp:cNvPr id="0" name=""/>
        <dsp:cNvSpPr/>
      </dsp:nvSpPr>
      <dsp:spPr>
        <a:xfrm>
          <a:off x="0" y="78073"/>
          <a:ext cx="10515600" cy="1182972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Beneficjenci podzielili się </a:t>
          </a:r>
          <a:r>
            <a:rPr lang="pl-PL" sz="2000" b="1" kern="1200" dirty="0"/>
            <a:t>różnymi strategiami działania </a:t>
          </a:r>
          <a:r>
            <a:rPr lang="pl-PL" sz="2000" kern="1200" dirty="0"/>
            <a:t>w obszarze dostępności:</a:t>
          </a:r>
          <a:endParaRPr lang="en-US" sz="2000" kern="1200" dirty="0"/>
        </a:p>
      </dsp:txBody>
      <dsp:txXfrm>
        <a:off x="57748" y="135821"/>
        <a:ext cx="10400104" cy="1067476"/>
      </dsp:txXfrm>
    </dsp:sp>
    <dsp:sp modelId="{90B6291C-6B0F-4D83-B106-281985985F0D}">
      <dsp:nvSpPr>
        <dsp:cNvPr id="0" name=""/>
        <dsp:cNvSpPr/>
      </dsp:nvSpPr>
      <dsp:spPr>
        <a:xfrm>
          <a:off x="3941772" y="1411887"/>
          <a:ext cx="6573827" cy="421724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konkretne </a:t>
          </a:r>
          <a:r>
            <a:rPr lang="pl-PL" sz="2000" b="1" kern="1200" dirty="0"/>
            <a:t>przykłady działań</a:t>
          </a:r>
        </a:p>
      </dsp:txBody>
      <dsp:txXfrm>
        <a:off x="3962359" y="1432474"/>
        <a:ext cx="6532653" cy="380550"/>
      </dsp:txXfrm>
    </dsp:sp>
    <dsp:sp modelId="{91D90E9D-9D49-471F-AEAB-D065772D8D84}">
      <dsp:nvSpPr>
        <dsp:cNvPr id="0" name=""/>
        <dsp:cNvSpPr/>
      </dsp:nvSpPr>
      <dsp:spPr>
        <a:xfrm>
          <a:off x="3941772" y="2017932"/>
          <a:ext cx="6573827" cy="424503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małe zmiany </a:t>
          </a:r>
          <a:r>
            <a:rPr lang="pl-PL" sz="2000" kern="1200" dirty="0"/>
            <a:t>prowadzą do dużych</a:t>
          </a:r>
        </a:p>
      </dsp:txBody>
      <dsp:txXfrm>
        <a:off x="3962495" y="2038655"/>
        <a:ext cx="6532381" cy="383057"/>
      </dsp:txXfrm>
    </dsp:sp>
    <dsp:sp modelId="{6305EC20-0999-4953-866F-738DCE071C30}">
      <dsp:nvSpPr>
        <dsp:cNvPr id="0" name=""/>
        <dsp:cNvSpPr/>
      </dsp:nvSpPr>
      <dsp:spPr>
        <a:xfrm>
          <a:off x="3941772" y="2626755"/>
          <a:ext cx="6573827" cy="697354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motywowanie</a:t>
          </a:r>
          <a:r>
            <a:rPr lang="pl-PL" sz="2000" b="0" kern="1200" dirty="0"/>
            <a:t> kadry do zaangażowania w działania projektowe</a:t>
          </a:r>
        </a:p>
      </dsp:txBody>
      <dsp:txXfrm>
        <a:off x="3975814" y="2660797"/>
        <a:ext cx="6505743" cy="629270"/>
      </dsp:txXfrm>
    </dsp:sp>
    <dsp:sp modelId="{FFB7A725-24AC-4A0E-B2F8-D140A30B84C2}">
      <dsp:nvSpPr>
        <dsp:cNvPr id="0" name=""/>
        <dsp:cNvSpPr/>
      </dsp:nvSpPr>
      <dsp:spPr>
        <a:xfrm>
          <a:off x="3941772" y="3508430"/>
          <a:ext cx="6573827" cy="731355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różne wyzwania </a:t>
          </a:r>
          <a:r>
            <a:rPr lang="pl-PL" sz="2000" b="0" kern="1200" dirty="0"/>
            <a:t>związane z dostępnością uczelni w zależności od jej rodzaju</a:t>
          </a:r>
        </a:p>
      </dsp:txBody>
      <dsp:txXfrm>
        <a:off x="3977474" y="3544132"/>
        <a:ext cx="6502423" cy="65995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C8459F-17F9-4BFB-B12E-44FD6EC84FE8}">
      <dsp:nvSpPr>
        <dsp:cNvPr id="0" name=""/>
        <dsp:cNvSpPr/>
      </dsp:nvSpPr>
      <dsp:spPr>
        <a:xfrm>
          <a:off x="3949449" y="0"/>
          <a:ext cx="6566150" cy="745693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dostępność jako </a:t>
          </a:r>
          <a:r>
            <a:rPr lang="pl-PL" sz="2000" b="1" kern="1200" dirty="0"/>
            <a:t>proces</a:t>
          </a:r>
          <a:r>
            <a:rPr lang="pl-PL" sz="2000" kern="1200" dirty="0"/>
            <a:t> </a:t>
          </a:r>
          <a:endParaRPr lang="en-US" sz="2000" kern="1200" dirty="0"/>
        </a:p>
      </dsp:txBody>
      <dsp:txXfrm>
        <a:off x="3985851" y="36402"/>
        <a:ext cx="6493346" cy="672889"/>
      </dsp:txXfrm>
    </dsp:sp>
    <dsp:sp modelId="{90B6291C-6B0F-4D83-B106-281985985F0D}">
      <dsp:nvSpPr>
        <dsp:cNvPr id="0" name=""/>
        <dsp:cNvSpPr/>
      </dsp:nvSpPr>
      <dsp:spPr>
        <a:xfrm>
          <a:off x="3934359" y="781356"/>
          <a:ext cx="6573827" cy="759730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potrzeba </a:t>
          </a:r>
          <a:r>
            <a:rPr lang="pl-PL" sz="2000" b="1" kern="1200" dirty="0"/>
            <a:t>kontynuacji</a:t>
          </a:r>
          <a:r>
            <a:rPr lang="pl-PL" sz="2000" kern="1200" dirty="0"/>
            <a:t> </a:t>
          </a:r>
          <a:r>
            <a:rPr lang="pl-PL" sz="2000" b="1" kern="1200" dirty="0"/>
            <a:t>działań </a:t>
          </a:r>
          <a:r>
            <a:rPr lang="pl-PL" sz="2000" kern="1200" dirty="0"/>
            <a:t>w obszarze dostępności     </a:t>
          </a:r>
        </a:p>
      </dsp:txBody>
      <dsp:txXfrm>
        <a:off x="3971446" y="818443"/>
        <a:ext cx="6499653" cy="685556"/>
      </dsp:txXfrm>
    </dsp:sp>
    <dsp:sp modelId="{91D90E9D-9D49-471F-AEAB-D065772D8D84}">
      <dsp:nvSpPr>
        <dsp:cNvPr id="0" name=""/>
        <dsp:cNvSpPr/>
      </dsp:nvSpPr>
      <dsp:spPr>
        <a:xfrm>
          <a:off x="3941772" y="1655418"/>
          <a:ext cx="6573827" cy="759730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potrzeba dalszego </a:t>
          </a:r>
          <a:r>
            <a:rPr lang="pl-PL" sz="2000" b="1" kern="1200" dirty="0"/>
            <a:t>finansowania</a:t>
          </a:r>
          <a:r>
            <a:rPr lang="pl-PL" sz="2000" kern="1200" dirty="0"/>
            <a:t> w kolejnej perspektywie</a:t>
          </a:r>
        </a:p>
      </dsp:txBody>
      <dsp:txXfrm>
        <a:off x="3978859" y="1692505"/>
        <a:ext cx="6499653" cy="685556"/>
      </dsp:txXfrm>
    </dsp:sp>
    <dsp:sp modelId="{6305EC20-0999-4953-866F-738DCE071C30}">
      <dsp:nvSpPr>
        <dsp:cNvPr id="0" name=""/>
        <dsp:cNvSpPr/>
      </dsp:nvSpPr>
      <dsp:spPr>
        <a:xfrm>
          <a:off x="3941772" y="2492908"/>
          <a:ext cx="6573827" cy="1835708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0" kern="1200" dirty="0"/>
            <a:t>Program Fundusze Europejskie dla Rozwoju Społecznego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Priorytet III Dostępność i usługi dla osób </a:t>
          </a:r>
          <a:br>
            <a:rPr lang="pl-PL" sz="2000" b="1" kern="1200" dirty="0"/>
          </a:br>
          <a:r>
            <a:rPr lang="pl-PL" sz="2000" b="1" kern="1200" dirty="0"/>
            <a:t>z niepełnosprawnościami </a:t>
          </a:r>
          <a:br>
            <a:rPr lang="pl-PL" sz="2000" b="0" kern="1200" dirty="0"/>
          </a:br>
          <a:r>
            <a:rPr lang="pl-PL" sz="2000" b="0" kern="1200" dirty="0"/>
            <a:t>– planowane finansowanie </a:t>
          </a:r>
          <a:r>
            <a:rPr lang="pl-PL" sz="2000" b="1" kern="1200" dirty="0"/>
            <a:t>800 mln PLN </a:t>
          </a:r>
        </a:p>
      </dsp:txBody>
      <dsp:txXfrm>
        <a:off x="4031384" y="2582520"/>
        <a:ext cx="6394603" cy="16564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0.18149</cdr:x>
      <cdr:y>0.8359</cdr:y>
    </cdr:from>
    <cdr:to>
      <cdr:x>0.5</cdr:x>
      <cdr:y>0.92967</cdr:y>
    </cdr:to>
    <cdr:sp macro="" textlink="">
      <cdr:nvSpPr>
        <cdr:cNvPr id="2" name="pole tekstowe 12">
          <a:extLst xmlns:a="http://schemas.openxmlformats.org/drawingml/2006/main">
            <a:ext uri="{FF2B5EF4-FFF2-40B4-BE49-F238E27FC236}">
              <a16:creationId xmlns:a16="http://schemas.microsoft.com/office/drawing/2014/main" id="{9DD7FBF1-EF40-41B1-8640-4AC2619B8630}"/>
            </a:ext>
          </a:extLst>
        </cdr:cNvPr>
        <cdr:cNvSpPr txBox="1"/>
      </cdr:nvSpPr>
      <cdr:spPr>
        <a:xfrm xmlns:a="http://schemas.openxmlformats.org/drawingml/2006/main">
          <a:off x="2046772" y="3292257"/>
          <a:ext cx="3592028" cy="3693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pl-PL"/>
          </a:defPPr>
          <a:lvl1pPr marL="0" algn="l" defTabSz="1137879" rtl="0" eaLnBrk="1" latinLnBrk="0" hangingPunct="1">
            <a:defRPr sz="224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68940" algn="l" defTabSz="1137879" rtl="0" eaLnBrk="1" latinLnBrk="0" hangingPunct="1">
            <a:defRPr sz="224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137879" algn="l" defTabSz="1137879" rtl="0" eaLnBrk="1" latinLnBrk="0" hangingPunct="1">
            <a:defRPr sz="224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706819" algn="l" defTabSz="1137879" rtl="0" eaLnBrk="1" latinLnBrk="0" hangingPunct="1">
            <a:defRPr sz="224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275759" algn="l" defTabSz="1137879" rtl="0" eaLnBrk="1" latinLnBrk="0" hangingPunct="1">
            <a:defRPr sz="224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844698" algn="l" defTabSz="1137879" rtl="0" eaLnBrk="1" latinLnBrk="0" hangingPunct="1">
            <a:defRPr sz="224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413638" algn="l" defTabSz="1137879" rtl="0" eaLnBrk="1" latinLnBrk="0" hangingPunct="1">
            <a:defRPr sz="224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982578" algn="l" defTabSz="1137879" rtl="0" eaLnBrk="1" latinLnBrk="0" hangingPunct="1">
            <a:defRPr sz="224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551517" algn="l" defTabSz="1137879" rtl="0" eaLnBrk="1" latinLnBrk="0" hangingPunct="1">
            <a:defRPr sz="224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l-PL" sz="1800" dirty="0">
              <a:latin typeface="Calibri" panose="020F0502020204030204" pitchFamily="34" charset="0"/>
              <a:cs typeface="Calibri" panose="020F0502020204030204" pitchFamily="34" charset="0"/>
            </a:rPr>
            <a:t>            </a:t>
          </a:r>
          <a:r>
            <a:rPr lang="pl-PL" sz="1800" b="1" dirty="0">
              <a:latin typeface="+mj-lt"/>
              <a:cs typeface="Calibri" panose="020F0502020204030204" pitchFamily="34" charset="0"/>
            </a:rPr>
            <a:t>liczba projektów - 202</a:t>
          </a:r>
        </a:p>
      </cdr:txBody>
    </cdr:sp>
  </cdr:relSizeAnchor>
  <cdr:relSizeAnchor xmlns:cdr="http://schemas.openxmlformats.org/drawingml/2006/chartDrawing">
    <cdr:from>
      <cdr:x>0.01502</cdr:x>
      <cdr:y>0.90738</cdr:y>
    </cdr:from>
    <cdr:to>
      <cdr:x>0.04505</cdr:x>
      <cdr:y>1</cdr:y>
    </cdr:to>
    <cdr:sp macro="" textlink="">
      <cdr:nvSpPr>
        <cdr:cNvPr id="4" name="pole tekstowe 3">
          <a:extLst xmlns:a="http://schemas.openxmlformats.org/drawingml/2006/main">
            <a:ext uri="{FF2B5EF4-FFF2-40B4-BE49-F238E27FC236}">
              <a16:creationId xmlns:a16="http://schemas.microsoft.com/office/drawing/2014/main" id="{FC8299E8-1F40-4F6A-85E1-3A11DD7F2F03}"/>
            </a:ext>
          </a:extLst>
        </cdr:cNvPr>
        <cdr:cNvSpPr txBox="1"/>
      </cdr:nvSpPr>
      <cdr:spPr>
        <a:xfrm xmlns:a="http://schemas.openxmlformats.org/drawingml/2006/main">
          <a:off x="200055" y="3618158"/>
          <a:ext cx="400110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800" dirty="0">
            <a:solidFill>
              <a:schemeClr val="accent2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A84DD200-D889-093F-BCB6-0CB8717A67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A12B8E7-3FFC-9D08-1904-6522918DC5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6C6D4-2F72-4D3B-BAB0-386606736C8D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C78C6B5-E22E-6C3A-D098-BBE955F83E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6EF8A20-236A-7F18-1A2D-5F20A634C7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1C109-7E62-4748-913C-4E20A9335E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9954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F96F6-28AC-4280-928F-86265DD93BFD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17B72-47A9-4A0B-B2DE-1F0301BA69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4696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17B72-47A9-4A0B-B2DE-1F0301BA6939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479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17B72-47A9-4A0B-B2DE-1F0301BA6939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0764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055740-D921-018E-88E1-F125C1A44C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99F0654-83D4-EA0E-BECB-102C79114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6B09E99-4FCD-6799-9DC9-699B219F5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71F9CA7-D715-D086-C15F-5C0701F2D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EB4402-867B-F256-F688-D01FFAF5D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079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B455D5-A584-4C82-C1EB-2BEE81D8B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8F2E449-95CB-1281-8470-961F8C2E2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C784BE9-C4E3-DB85-764E-DA4084F11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4902B6-590F-0B1F-C380-48214B964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71D371-E71F-0CD6-EB09-C9B7D728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125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DC2BA0A-C3EA-4423-610F-15C5528FCF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C040096-7E02-ACF5-734E-BF5AE5B19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97ABCA9-F41B-03F3-4369-54698E4AA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DE10B31-436A-747B-7091-C35CFD4C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5007B24-1DE5-4C33-92DD-2FFA667F7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4245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E9E460-8A55-2F11-CBEB-B263D1382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679449"/>
            <a:ext cx="10515600" cy="1325563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100A48-406E-420C-F675-AE98237CE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005012"/>
            <a:ext cx="10515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BA10DF3-459C-9C02-80B9-6F2F47FF5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8A9BFB4-3466-C0D5-41BA-FB95292B3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38A26DE-08D2-9505-B5CC-CC971B519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7754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D45872-1ACF-4FC2-B61F-607CBB3A0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C12B3FB-ABE6-7E7B-981E-8A197FE7C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1DE0745-FD6B-D013-950C-022DDF03A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D59E2C-1C18-B206-8BC7-2BA439FDE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959E33D-66B5-1E08-F96D-25B9B1ECF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7874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360972-273F-7A58-B124-C6F2E7300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6BD60F-872C-E327-471F-095DD52918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A5E8CD3-8D03-0BB6-1499-95BDC09B72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084C2AE-7618-43E9-5FE2-D94EE59F1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8CBFA8D-6107-9D88-53F8-9E8236876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2CE5F67-C303-4746-93EF-AF2AC2692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908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014378-2CE3-DEAE-6D2B-B5181A95C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B163383-A808-B4FF-E52D-AB7A481DF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8975FB5-14C9-D22C-CCF8-3D82D9E50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DBFC1C5-B4DA-50CC-B4DA-F0FDFB3A84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B98C76A-6E92-E6A3-CE62-50A9A5FCEA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F2CEDD3F-34DF-4DE4-2264-9EF37B32D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3466189-E38F-0FBF-BBB9-6253F3E01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337750F-E410-F8B3-8212-4A5111100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7097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9281B0-4482-A1EC-0DC6-C804E842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D8D2130-5D28-466F-A005-25D361B20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C7F83E8-6370-D3FD-8E5E-B1A685106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E0456D3-160D-F50F-8377-9473C2041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366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7898AD5-BE1A-B69A-09D1-364086D6B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39F3DF51-D041-3F5E-098A-153A28CB1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887B0AF-94AC-DC1C-4893-BE266615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33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1C250-8452-75A2-3217-8CD07D92D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7B10FB-A431-F3A4-ECD8-7F9139EBA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B25E53A-23B7-9DCA-FF3F-85B018E60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B3C668E-25C9-CC81-DE1B-37B1DF0A8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E5ED601-4B41-1194-5560-666234DEA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FCDEE59-E3AF-D926-967D-BC4ED560E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9990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1C1826-DBA9-1015-F45F-C728C2958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386F852-252E-CCD5-B471-4B4F996F57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77D9560-593F-DF66-C2C3-6C7967740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4CE512A-DA33-39C6-4CE7-3C4D22B9A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3A24596-3295-5C53-8FC9-7314AD0CE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150D917-CEA3-983B-AC33-E0C347596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331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B4D77DAA-38F3-BA3C-0583-703FECCB4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113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40ED855-30D7-3EB4-E66F-B64946475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6018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2B6EE94-E1C8-A463-BE98-2FE0B619F2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FC197-3CDA-4DE8-B3D2-7902A8A17F85}" type="datetimeFigureOut">
              <a:rPr lang="pl-PL" smtClean="0"/>
              <a:t>28.11.2022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9B9A231-B8A9-3AA6-0940-F709AA86B5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DD590E3-4D38-605C-5FD6-DE03FE263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EC2A5E54-DF93-1F81-0C34-6D9C6C2A385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0" t="15094" r="55276" b="16336"/>
          <a:stretch>
            <a:fillRect/>
          </a:stretch>
        </p:blipFill>
        <p:spPr bwMode="auto">
          <a:xfrm>
            <a:off x="4038600" y="0"/>
            <a:ext cx="1699260" cy="1082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F1F2134A-F920-EA81-4045-D4BC9E4467B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68" t="30643" r="10570" b="19687"/>
          <a:stretch>
            <a:fillRect/>
          </a:stretch>
        </p:blipFill>
        <p:spPr bwMode="auto">
          <a:xfrm>
            <a:off x="5821680" y="84400"/>
            <a:ext cx="2788920" cy="101346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D8FE75AB-86FF-52F1-0504-FD7F08E24059}"/>
              </a:ext>
            </a:extLst>
          </p:cNvPr>
          <p:cNvSpPr txBox="1"/>
          <p:nvPr userDrawn="1"/>
        </p:nvSpPr>
        <p:spPr>
          <a:xfrm>
            <a:off x="2083202" y="6266704"/>
            <a:ext cx="77128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spc="300" dirty="0">
                <a:solidFill>
                  <a:srgbClr val="002060"/>
                </a:solidFill>
              </a:rPr>
              <a:t>XVI</a:t>
            </a:r>
            <a:r>
              <a:rPr lang="pl-PL" sz="2000" b="1" spc="300" baseline="0" dirty="0">
                <a:solidFill>
                  <a:srgbClr val="002060"/>
                </a:solidFill>
              </a:rPr>
              <a:t> KONFERENCJA PEŁNO(S)PRAWNY STUDENT</a:t>
            </a:r>
            <a:endParaRPr lang="pl-PL" sz="2000" b="1" spc="3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17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diagramLayout" Target="../diagrams/layout4.xml"/><Relationship Id="rId7" Type="http://schemas.openxmlformats.org/officeDocument/2006/relationships/image" Target="../media/image6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diagramLayout" Target="../diagrams/layout5.xml"/><Relationship Id="rId7" Type="http://schemas.openxmlformats.org/officeDocument/2006/relationships/image" Target="../media/image8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Jakub.Ardyn@ncbr.gov.p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jpg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1E6620-0674-A126-C386-A297441794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dirty="0"/>
              <a:t>Efekty trzech edycji konkursu „Uczelnia Dostępna”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9412FA2-136D-BBD2-A92D-11D3B38F0E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Jakub Ardyn</a:t>
            </a:r>
          </a:p>
          <a:p>
            <a:r>
              <a:rPr lang="pl-PL" dirty="0"/>
              <a:t>Dyrektor Działu Współpracy z Beneficjentem EFS</a:t>
            </a:r>
          </a:p>
          <a:p>
            <a:r>
              <a:rPr lang="pl-PL" dirty="0"/>
              <a:t>Narodowe Centrum Badań i Rozwoju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56E608AA-5F8A-423A-981F-931CB3EE54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6021" y="5518997"/>
            <a:ext cx="1699958" cy="43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131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7FCB66-40D9-4879-900D-D270334A0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/>
              <a:t>Konferencja „Polskie Uczelnie...” – wnioski (1) </a:t>
            </a:r>
          </a:p>
        </p:txBody>
      </p:sp>
      <p:graphicFrame>
        <p:nvGraphicFramePr>
          <p:cNvPr id="9" name="Symbol zastępczy zawartości 4">
            <a:extLst>
              <a:ext uri="{FF2B5EF4-FFF2-40B4-BE49-F238E27FC236}">
                <a16:creationId xmlns:a16="http://schemas.microsoft.com/office/drawing/2014/main" id="{208851C6-248B-D0D4-62A9-7E376610E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9518480"/>
              </p:ext>
            </p:extLst>
          </p:nvPr>
        </p:nvGraphicFramePr>
        <p:xfrm>
          <a:off x="841899" y="182054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a 7" descr="Opinia klienta kontur">
            <a:extLst>
              <a:ext uri="{FF2B5EF4-FFF2-40B4-BE49-F238E27FC236}">
                <a16:creationId xmlns:a16="http://schemas.microsoft.com/office/drawing/2014/main" id="{3AACB157-09AB-4AA6-86D7-0CCFD3A1D7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695035" y="4264440"/>
            <a:ext cx="1684269" cy="168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067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7FCB66-40D9-4879-900D-D270334A0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/>
              <a:t>Konferencja „Polskie Uczelnie...” – wnioski (2) </a:t>
            </a:r>
          </a:p>
        </p:txBody>
      </p:sp>
      <p:graphicFrame>
        <p:nvGraphicFramePr>
          <p:cNvPr id="9" name="Symbol zastępczy zawartości 4">
            <a:extLst>
              <a:ext uri="{FF2B5EF4-FFF2-40B4-BE49-F238E27FC236}">
                <a16:creationId xmlns:a16="http://schemas.microsoft.com/office/drawing/2014/main" id="{208851C6-248B-D0D4-62A9-7E376610E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1371739"/>
              </p:ext>
            </p:extLst>
          </p:nvPr>
        </p:nvGraphicFramePr>
        <p:xfrm>
          <a:off x="841899" y="182054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" name="Grafika 13" descr="Osoba z pomysłem kontur">
            <a:extLst>
              <a:ext uri="{FF2B5EF4-FFF2-40B4-BE49-F238E27FC236}">
                <a16:creationId xmlns:a16="http://schemas.microsoft.com/office/drawing/2014/main" id="{7A29C68D-9F4B-4CA5-810A-8F08CE973DF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857375" y="3605689"/>
            <a:ext cx="1833086" cy="183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744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7FCB66-40D9-4879-900D-D270334A0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/>
              <a:t>Konferencja „Polskie Uczelnie...” – wnioski (3) </a:t>
            </a:r>
          </a:p>
        </p:txBody>
      </p:sp>
      <p:graphicFrame>
        <p:nvGraphicFramePr>
          <p:cNvPr id="9" name="Symbol zastępczy zawartości 4">
            <a:extLst>
              <a:ext uri="{FF2B5EF4-FFF2-40B4-BE49-F238E27FC236}">
                <a16:creationId xmlns:a16="http://schemas.microsoft.com/office/drawing/2014/main" id="{208851C6-248B-D0D4-62A9-7E376610E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4901398"/>
              </p:ext>
            </p:extLst>
          </p:nvPr>
        </p:nvGraphicFramePr>
        <p:xfrm>
          <a:off x="841899" y="182054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Grafika 3" descr="Rozwój biznesu kontur">
            <a:extLst>
              <a:ext uri="{FF2B5EF4-FFF2-40B4-BE49-F238E27FC236}">
                <a16:creationId xmlns:a16="http://schemas.microsoft.com/office/drawing/2014/main" id="{19066D80-FE12-41FF-B5F7-98D5646BF03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469972" y="2582861"/>
            <a:ext cx="2043260" cy="2043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298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AE04C4-5DEE-4928-AD42-2AC02DCE0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668337"/>
            <a:ext cx="11094546" cy="1325563"/>
          </a:xfrm>
        </p:spPr>
        <p:txBody>
          <a:bodyPr>
            <a:normAutofit/>
          </a:bodyPr>
          <a:lstStyle/>
          <a:p>
            <a:r>
              <a:rPr lang="pl-PL" sz="3200" b="1" dirty="0"/>
              <a:t>Komponent ukraiński w projektach „Uczelnia dostępna”</a:t>
            </a:r>
          </a:p>
        </p:txBody>
      </p:sp>
      <p:sp>
        <p:nvSpPr>
          <p:cNvPr id="13" name="Symbol zastępczy tekstu 12">
            <a:extLst>
              <a:ext uri="{FF2B5EF4-FFF2-40B4-BE49-F238E27FC236}">
                <a16:creationId xmlns:a16="http://schemas.microsoft.com/office/drawing/2014/main" id="{A7DBEEAE-B08C-4EE7-8642-D9F68B3E06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Założenia: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242795-D705-4ED8-B19D-AE4DBD82387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pl-PL" sz="1800" dirty="0"/>
              <a:t>działania wpisują się </a:t>
            </a:r>
            <a:r>
              <a:rPr lang="pl-PL" sz="1800" b="1" dirty="0"/>
              <a:t>w zakres konkursu</a:t>
            </a:r>
          </a:p>
          <a:p>
            <a:r>
              <a:rPr lang="pl-PL" sz="1800" dirty="0"/>
              <a:t>finansowanie: </a:t>
            </a:r>
            <a:r>
              <a:rPr lang="pl-PL" sz="1800" b="1" dirty="0"/>
              <a:t>oszczędności</a:t>
            </a:r>
            <a:r>
              <a:rPr lang="pl-PL" sz="1800" dirty="0"/>
              <a:t> lub </a:t>
            </a:r>
            <a:r>
              <a:rPr lang="pl-PL" sz="1800" b="1" dirty="0"/>
              <a:t>dodatkowe środki </a:t>
            </a:r>
            <a:r>
              <a:rPr lang="pl-PL" sz="1800" dirty="0"/>
              <a:t>zwiększające wartość projektu</a:t>
            </a:r>
          </a:p>
          <a:p>
            <a:r>
              <a:rPr lang="pl-PL" sz="1800" dirty="0"/>
              <a:t>kryterium </a:t>
            </a:r>
            <a:r>
              <a:rPr lang="pl-PL" sz="1800" b="1" dirty="0"/>
              <a:t>nakład/rezultat </a:t>
            </a:r>
            <a:r>
              <a:rPr lang="pl-PL" sz="1800" dirty="0"/>
              <a:t>– </a:t>
            </a:r>
            <a:r>
              <a:rPr lang="pl-PL" sz="1800" b="1" dirty="0"/>
              <a:t>racjonalność wydatków </a:t>
            </a:r>
          </a:p>
          <a:p>
            <a:r>
              <a:rPr lang="pl-PL" sz="1800" dirty="0"/>
              <a:t>możliwe </a:t>
            </a:r>
            <a:r>
              <a:rPr lang="pl-PL" sz="1800" b="1" dirty="0"/>
              <a:t>wydłużenie okresu realizacji </a:t>
            </a:r>
            <a:r>
              <a:rPr lang="pl-PL" sz="1800" dirty="0"/>
              <a:t>projektu</a:t>
            </a:r>
          </a:p>
        </p:txBody>
      </p:sp>
      <p:sp>
        <p:nvSpPr>
          <p:cNvPr id="14" name="Symbol zastępczy tekstu 13">
            <a:extLst>
              <a:ext uri="{FF2B5EF4-FFF2-40B4-BE49-F238E27FC236}">
                <a16:creationId xmlns:a16="http://schemas.microsoft.com/office/drawing/2014/main" id="{3F8539C3-1451-4FE7-A0B0-6B97DCA629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/>
              <a:t>Grupy docelowe:</a:t>
            </a:r>
          </a:p>
        </p:txBody>
      </p:sp>
      <p:sp>
        <p:nvSpPr>
          <p:cNvPr id="16" name="Symbol zastępczy zawartości 15">
            <a:extLst>
              <a:ext uri="{FF2B5EF4-FFF2-40B4-BE49-F238E27FC236}">
                <a16:creationId xmlns:a16="http://schemas.microsoft.com/office/drawing/2014/main" id="{999C080B-B4C8-4F90-B80A-4D7C52FE458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sz="1800" b="1" dirty="0"/>
              <a:t>uczelnia</a:t>
            </a:r>
          </a:p>
          <a:p>
            <a:r>
              <a:rPr lang="pl-PL" sz="1800" b="1" dirty="0"/>
              <a:t>obywatele UA</a:t>
            </a:r>
            <a:r>
              <a:rPr lang="pl-PL" sz="1800" dirty="0"/>
              <a:t>, którzy przekroczyli granice po 24.02.2022 r. – osoby z niepełnosprawnością (zdiagnozowane potrzeby)</a:t>
            </a:r>
          </a:p>
          <a:p>
            <a:r>
              <a:rPr lang="pl-PL" sz="1800" b="1" dirty="0"/>
              <a:t>kadra uczelni</a:t>
            </a:r>
          </a:p>
          <a:p>
            <a:endParaRPr lang="pl-PL" dirty="0"/>
          </a:p>
        </p:txBody>
      </p:sp>
      <p:pic>
        <p:nvPicPr>
          <p:cNvPr id="22" name="Obraz 21">
            <a:extLst>
              <a:ext uri="{FF2B5EF4-FFF2-40B4-BE49-F238E27FC236}">
                <a16:creationId xmlns:a16="http://schemas.microsoft.com/office/drawing/2014/main" id="{1DC24C17-5CBE-489F-ADFC-74C5542EC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6585" y="4407277"/>
            <a:ext cx="1340980" cy="1782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977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AE04C4-5DEE-4928-AD42-2AC02DCE0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100" y="668337"/>
            <a:ext cx="11645899" cy="1325563"/>
          </a:xfrm>
        </p:spPr>
        <p:txBody>
          <a:bodyPr>
            <a:normAutofit/>
          </a:bodyPr>
          <a:lstStyle/>
          <a:p>
            <a:r>
              <a:rPr lang="pl-PL" sz="3200" b="1" dirty="0"/>
              <a:t>Komponent ukraiński w projektach „Uczelnia dostępna” (1)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242795-D705-4ED8-B19D-AE4DBD823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l-PL" b="1" dirty="0"/>
              <a:t>Przykłady działań:</a:t>
            </a:r>
          </a:p>
          <a:p>
            <a:pPr lvl="1"/>
            <a:r>
              <a:rPr lang="pl-PL" sz="2000" b="1" dirty="0"/>
              <a:t>dostosowanie dotychczasowych działań </a:t>
            </a:r>
            <a:r>
              <a:rPr lang="pl-PL" sz="2000" dirty="0"/>
              <a:t>uczelni do potrzeb osób z UA </a:t>
            </a:r>
          </a:p>
          <a:p>
            <a:pPr lvl="1"/>
            <a:r>
              <a:rPr lang="pl-PL" sz="2000" b="1" dirty="0"/>
              <a:t>wsparcie dla obywateli UA </a:t>
            </a:r>
            <a:r>
              <a:rPr lang="pl-PL" sz="2000" dirty="0"/>
              <a:t>– jako osób z niepełnosprawnością</a:t>
            </a:r>
          </a:p>
          <a:p>
            <a:pPr lvl="1"/>
            <a:r>
              <a:rPr lang="pl-PL" sz="2000" b="1" dirty="0"/>
              <a:t>wsparcie dla kadry uczelni </a:t>
            </a:r>
            <a:r>
              <a:rPr lang="pl-PL" sz="2000" dirty="0"/>
              <a:t>w zakresie pracy ze studentami z UA </a:t>
            </a:r>
            <a:br>
              <a:rPr lang="pl-PL" sz="2000" dirty="0"/>
            </a:br>
            <a:r>
              <a:rPr lang="pl-PL" sz="2000" dirty="0"/>
              <a:t>– jako osób z niepełnosprawnościami</a:t>
            </a:r>
          </a:p>
          <a:p>
            <a:endParaRPr lang="pl-PL" sz="1800" dirty="0"/>
          </a:p>
        </p:txBody>
      </p:sp>
      <p:pic>
        <p:nvPicPr>
          <p:cNvPr id="22" name="Obraz 21">
            <a:extLst>
              <a:ext uri="{FF2B5EF4-FFF2-40B4-BE49-F238E27FC236}">
                <a16:creationId xmlns:a16="http://schemas.microsoft.com/office/drawing/2014/main" id="{1DC24C17-5CBE-489F-ADFC-74C5542EC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6585" y="4407277"/>
            <a:ext cx="1340980" cy="1782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461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AE04C4-5DEE-4928-AD42-2AC02DCE0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668337"/>
            <a:ext cx="11620499" cy="1325563"/>
          </a:xfrm>
        </p:spPr>
        <p:txBody>
          <a:bodyPr>
            <a:normAutofit/>
          </a:bodyPr>
          <a:lstStyle/>
          <a:p>
            <a:r>
              <a:rPr lang="pl-PL" sz="3200" b="1" dirty="0"/>
              <a:t>Komponent ukraiński w projektach „Uczelnia dostępna” (2)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242795-D705-4ED8-B19D-AE4DBD823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005012"/>
            <a:ext cx="10515600" cy="40540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b="1" dirty="0"/>
              <a:t>Formularze zmian UA:</a:t>
            </a:r>
          </a:p>
          <a:p>
            <a:pPr lvl="1">
              <a:spcBef>
                <a:spcPts val="1000"/>
              </a:spcBef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+mn-cs"/>
              </a:rPr>
              <a:t>złożono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+mn-cs"/>
              </a:rPr>
              <a:t>14 formularzy zmian UA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+mn-cs"/>
              </a:rPr>
              <a:t>, na łączną kwotę 22 618 038,89 zł, z czego:</a:t>
            </a:r>
          </a:p>
          <a:p>
            <a:pPr lvl="1">
              <a:spcBef>
                <a:spcPts val="1000"/>
              </a:spcBef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+mn-cs"/>
              </a:rPr>
              <a:t>zatwierdzono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+mn-cs"/>
              </a:rPr>
              <a:t>3 wnioski o dofinansowanie ze zmianami UA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+mn-cs"/>
              </a:rPr>
              <a:t>, na kwotę 344 513,58 zł</a:t>
            </a:r>
          </a:p>
          <a:p>
            <a:pPr lvl="1">
              <a:spcBef>
                <a:spcPts val="1000"/>
              </a:spcBef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+mn-cs"/>
              </a:rPr>
              <a:t>beneficjenci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+mn-cs"/>
              </a:rPr>
              <a:t>zrezygnowali z wprowadzania zmian UA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+mn-cs"/>
              </a:rPr>
              <a:t>w zakresie 6 formularzy, </a:t>
            </a:r>
            <a:b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+mn-cs"/>
              </a:rPr>
            </a:b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+mn-cs"/>
              </a:rPr>
              <a:t>na kwotę 13 010 279,74 zł</a:t>
            </a:r>
          </a:p>
          <a:p>
            <a:pPr lvl="1">
              <a:spcBef>
                <a:spcPts val="1000"/>
              </a:spcBef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+mn-cs"/>
              </a:rPr>
              <a:t>obecnie procedowane jest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+mn-cs"/>
              </a:rPr>
              <a:t>5 formularzy zmian UA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+mn-cs"/>
              </a:rPr>
              <a:t>na łączną przewidywaną </a:t>
            </a:r>
            <a:b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+mn-cs"/>
              </a:rPr>
            </a:b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+mn-cs"/>
              </a:rPr>
              <a:t>kwotę 1 920 180,02 zł</a:t>
            </a:r>
          </a:p>
          <a:p>
            <a:endParaRPr lang="pl-PL" sz="1800" dirty="0"/>
          </a:p>
        </p:txBody>
      </p:sp>
      <p:pic>
        <p:nvPicPr>
          <p:cNvPr id="22" name="Obraz 21">
            <a:extLst>
              <a:ext uri="{FF2B5EF4-FFF2-40B4-BE49-F238E27FC236}">
                <a16:creationId xmlns:a16="http://schemas.microsoft.com/office/drawing/2014/main" id="{1DC24C17-5CBE-489F-ADFC-74C5542EC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6585" y="4407277"/>
            <a:ext cx="1340980" cy="1782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723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9F35F1-8ED2-D1FE-F8F6-2CBB7DD6A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9203"/>
            <a:ext cx="10515600" cy="1325563"/>
          </a:xfrm>
        </p:spPr>
        <p:txBody>
          <a:bodyPr>
            <a:normAutofit/>
          </a:bodyPr>
          <a:lstStyle/>
          <a:p>
            <a:pPr algn="ctr"/>
            <a:br>
              <a:rPr lang="pl-PL" b="1" dirty="0"/>
            </a:br>
            <a:r>
              <a:rPr lang="pl-PL" b="1" dirty="0"/>
              <a:t>Dziękuję za uwagę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B4F3C2-3920-C5D7-1DDF-766B2B133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8610"/>
            <a:ext cx="10515600" cy="28101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>
                <a:hlinkClick r:id="rId2"/>
              </a:rPr>
              <a:t>Jakub.Ardyn@ncbr.gov.pl</a:t>
            </a:r>
            <a:r>
              <a:rPr lang="pl-PL" dirty="0"/>
              <a:t>  </a:t>
            </a: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15374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F0F63ABA-98A9-B4D9-F7F2-A4612FFF5C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dirty="0"/>
              <a:t>Patroni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988" y="1316239"/>
            <a:ext cx="22922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>
                <a:solidFill>
                  <a:srgbClr val="002060"/>
                </a:solidFill>
              </a:rPr>
              <a:t>Patroni honorowi:</a:t>
            </a:r>
          </a:p>
        </p:txBody>
      </p:sp>
      <p:pic>
        <p:nvPicPr>
          <p:cNvPr id="3" name="Obraz 2" descr="Logotyp Narodowego Centrum Badań i Rozwoj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080" y="0"/>
            <a:ext cx="3607622" cy="3607622"/>
          </a:xfrm>
          <a:prstGeom prst="rect">
            <a:avLst/>
          </a:prstGeom>
        </p:spPr>
      </p:pic>
      <p:pic>
        <p:nvPicPr>
          <p:cNvPr id="8" name="Obraz 7" descr="Logotyp Biura Pelnomocnika Rządu ds. Osób Niepełnosprawnych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82" b="33343"/>
          <a:stretch/>
        </p:blipFill>
        <p:spPr>
          <a:xfrm>
            <a:off x="457199" y="2041630"/>
            <a:ext cx="5573001" cy="1478566"/>
          </a:xfrm>
          <a:prstGeom prst="rect">
            <a:avLst/>
          </a:prstGeom>
        </p:spPr>
      </p:pic>
      <p:pic>
        <p:nvPicPr>
          <p:cNvPr id="9" name="Obraz 8" descr="Logotyp Rzecznika Praw Obywatelskich&#10;&#10;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293" b="34288"/>
          <a:stretch/>
        </p:blipFill>
        <p:spPr>
          <a:xfrm>
            <a:off x="0" y="3340460"/>
            <a:ext cx="4997852" cy="1406815"/>
          </a:xfrm>
          <a:prstGeom prst="rect">
            <a:avLst/>
          </a:prstGeom>
        </p:spPr>
      </p:pic>
      <p:pic>
        <p:nvPicPr>
          <p:cNvPr id="2" name="Obraz 1" descr="Logotyp Miasta Kraków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82" y="4471546"/>
            <a:ext cx="4564380" cy="1401534"/>
          </a:xfrm>
          <a:prstGeom prst="rect">
            <a:avLst/>
          </a:prstGeom>
        </p:spPr>
      </p:pic>
      <p:sp>
        <p:nvSpPr>
          <p:cNvPr id="15" name="Prostokąt 14"/>
          <p:cNvSpPr/>
          <p:nvPr/>
        </p:nvSpPr>
        <p:spPr>
          <a:xfrm>
            <a:off x="0" y="5704509"/>
            <a:ext cx="6096000" cy="4630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Prezydent Miasta Krakowa Jacek Majchrowski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6785551" y="986144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Pełno(s)prawny Student XVI</a:t>
            </a:r>
            <a:br>
              <a:rPr lang="pl-PL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Centrum Konferencyjno-Hotelowe 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ul. Wybickiego 3b w Krakowie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grudnia 2022 r.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6732358" y="2632057"/>
            <a:ext cx="22557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>
                <a:solidFill>
                  <a:srgbClr val="002060"/>
                </a:solidFill>
              </a:rPr>
              <a:t>Patroni medialni</a:t>
            </a:r>
            <a:r>
              <a:rPr lang="pl-PL" b="1" dirty="0">
                <a:solidFill>
                  <a:srgbClr val="002060"/>
                </a:solidFill>
              </a:rPr>
              <a:t>:</a:t>
            </a:r>
          </a:p>
        </p:txBody>
      </p:sp>
      <p:pic>
        <p:nvPicPr>
          <p:cNvPr id="13" name="Obraz 12" descr="Logotyp czasopisma INTEGRACJA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5551" y="3920985"/>
            <a:ext cx="1117600" cy="1117600"/>
          </a:xfrm>
          <a:prstGeom prst="rect">
            <a:avLst/>
          </a:prstGeom>
        </p:spPr>
      </p:pic>
      <p:pic>
        <p:nvPicPr>
          <p:cNvPr id="14" name="Obraz 13" descr="Logotyp strony niepełnosprawni.pl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8850" y="3554142"/>
            <a:ext cx="2582223" cy="806511"/>
          </a:xfrm>
          <a:prstGeom prst="rect">
            <a:avLst/>
          </a:prstGeom>
        </p:spPr>
      </p:pic>
      <p:pic>
        <p:nvPicPr>
          <p:cNvPr id="11" name="Obraz 10" descr="Logotyp serwisu kraków.pl 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701" y="4728492"/>
            <a:ext cx="3154917" cy="83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236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0B2B02-CCC9-75F8-04C5-DDCF173C2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094" y="795287"/>
            <a:ext cx="10515600" cy="1325563"/>
          </a:xfrm>
        </p:spPr>
        <p:txBody>
          <a:bodyPr/>
          <a:lstStyle/>
          <a:p>
            <a:r>
              <a:rPr lang="pl-PL" b="1" dirty="0"/>
              <a:t>„Uczelnia dostępna” – ścieżki</a:t>
            </a:r>
          </a:p>
        </p:txBody>
      </p:sp>
      <p:sp>
        <p:nvSpPr>
          <p:cNvPr id="3" name="Symbol zastępczy zawartości 2" descr="Grafika z opisem ścieżek MINI, MIDI, MAXI oraz MINI + MIDI">
            <a:extLst>
              <a:ext uri="{FF2B5EF4-FFF2-40B4-BE49-F238E27FC236}">
                <a16:creationId xmlns:a16="http://schemas.microsoft.com/office/drawing/2014/main" id="{66FC413E-9CE9-46B6-7BB8-537B47BF8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457200" lvl="1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tabel</a:t>
            </a:r>
          </a:p>
        </p:txBody>
      </p:sp>
      <p:graphicFrame>
        <p:nvGraphicFramePr>
          <p:cNvPr id="5" name="Diagram 4" descr="Diagram z opisem ścieżek MINI, MIDI, MAXI oraz MINI+MIDI">
            <a:extLst>
              <a:ext uri="{FF2B5EF4-FFF2-40B4-BE49-F238E27FC236}">
                <a16:creationId xmlns:a16="http://schemas.microsoft.com/office/drawing/2014/main" id="{BDE06312-DB38-4248-B92D-573CC55B84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277322"/>
              </p:ext>
            </p:extLst>
          </p:nvPr>
        </p:nvGraphicFramePr>
        <p:xfrm>
          <a:off x="960094" y="1711375"/>
          <a:ext cx="10515599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2808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8BFF16-88EC-4E77-9B5F-D7F717D18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„Uczelnia dostępna”  – podsumowanie edycji</a:t>
            </a:r>
            <a:endParaRPr lang="pl-PL" dirty="0">
              <a:highlight>
                <a:srgbClr val="FFFF00"/>
              </a:highlight>
            </a:endParaRPr>
          </a:p>
        </p:txBody>
      </p:sp>
      <p:graphicFrame>
        <p:nvGraphicFramePr>
          <p:cNvPr id="5" name="Symbol zastępczy zawartości 2" descr="Diagram przedstawia dane w zakresie podpisanych umów i kwot.">
            <a:extLst>
              <a:ext uri="{FF2B5EF4-FFF2-40B4-BE49-F238E27FC236}">
                <a16:creationId xmlns:a16="http://schemas.microsoft.com/office/drawing/2014/main" id="{1BD1EDCA-5AE1-5E33-631F-FCF6FF21F0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4573111"/>
              </p:ext>
            </p:extLst>
          </p:nvPr>
        </p:nvGraphicFramePr>
        <p:xfrm>
          <a:off x="841899" y="2005012"/>
          <a:ext cx="10598040" cy="4057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1103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89E46F-FE0E-4F6F-B35B-EA9B3CDF3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„Uczelnia dostępna” – realizacja wskaźników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85F779A8-6941-4903-A8B4-D6DDCD2F06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658899"/>
              </p:ext>
            </p:extLst>
          </p:nvPr>
        </p:nvGraphicFramePr>
        <p:xfrm>
          <a:off x="908625" y="2005011"/>
          <a:ext cx="9851740" cy="397382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159666">
                  <a:extLst>
                    <a:ext uri="{9D8B030D-6E8A-4147-A177-3AD203B41FA5}">
                      <a16:colId xmlns:a16="http://schemas.microsoft.com/office/drawing/2014/main" val="2672814314"/>
                    </a:ext>
                  </a:extLst>
                </a:gridCol>
                <a:gridCol w="1366982">
                  <a:extLst>
                    <a:ext uri="{9D8B030D-6E8A-4147-A177-3AD203B41FA5}">
                      <a16:colId xmlns:a16="http://schemas.microsoft.com/office/drawing/2014/main" val="1692542755"/>
                    </a:ext>
                  </a:extLst>
                </a:gridCol>
                <a:gridCol w="1581276">
                  <a:extLst>
                    <a:ext uri="{9D8B030D-6E8A-4147-A177-3AD203B41FA5}">
                      <a16:colId xmlns:a16="http://schemas.microsoft.com/office/drawing/2014/main" val="4206190982"/>
                    </a:ext>
                  </a:extLst>
                </a:gridCol>
                <a:gridCol w="1743816">
                  <a:extLst>
                    <a:ext uri="{9D8B030D-6E8A-4147-A177-3AD203B41FA5}">
                      <a16:colId xmlns:a16="http://schemas.microsoft.com/office/drawing/2014/main" val="1737421749"/>
                    </a:ext>
                  </a:extLst>
                </a:gridCol>
              </a:tblGrid>
              <a:tr h="929063">
                <a:tc>
                  <a:txBody>
                    <a:bodyPr/>
                    <a:lstStyle/>
                    <a:p>
                      <a:pPr algn="l"/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</a:rPr>
                        <a:t> wskaźniki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założone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realizacja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% realizacji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347499"/>
                  </a:ext>
                </a:extLst>
              </a:tr>
              <a:tr h="9290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</a:rPr>
                        <a:t>Liczba pracowników kadry dydaktycznej objętych wsparciem EFS w zakresie procesu kształcenia</a:t>
                      </a:r>
                      <a:endParaRPr lang="pl-PL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</a:rPr>
                        <a:t>18 779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solidFill>
                            <a:schemeClr val="tx1"/>
                          </a:solidFill>
                          <a:effectLst/>
                        </a:rPr>
                        <a:t>10 371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solidFill>
                            <a:schemeClr val="tx1"/>
                          </a:solidFill>
                          <a:effectLst/>
                        </a:rPr>
                        <a:t>55%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4481755"/>
                  </a:ext>
                </a:extLst>
              </a:tr>
              <a:tr h="10267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</a:rPr>
                        <a:t>Liczba pracowników kadry kierowniczej </a:t>
                      </a:r>
                      <a:br>
                        <a:rPr lang="pl-PL" sz="16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</a:rPr>
                        <a:t>i administracyjnej uczelni objętych wsparciem </a:t>
                      </a:r>
                      <a:br>
                        <a:rPr lang="pl-PL" sz="16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</a:rPr>
                        <a:t>w zakresie zarządzania uczelnią</a:t>
                      </a:r>
                      <a:endParaRPr lang="pl-PL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>
                          <a:solidFill>
                            <a:schemeClr val="tx1"/>
                          </a:solidFill>
                          <a:effectLst/>
                        </a:rPr>
                        <a:t>10 227</a:t>
                      </a:r>
                      <a:endParaRPr lang="pl-PL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solidFill>
                            <a:schemeClr val="tx1"/>
                          </a:solidFill>
                          <a:effectLst/>
                        </a:rPr>
                        <a:t>6 768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solidFill>
                            <a:schemeClr val="tx1"/>
                          </a:solidFill>
                          <a:effectLst/>
                        </a:rPr>
                        <a:t>66%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3482851"/>
                  </a:ext>
                </a:extLst>
              </a:tr>
              <a:tr h="9290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</a:rPr>
                        <a:t>Liczba przedstawicieli kadry uczelni objętych wsparciem w Programie w zakresie edukacji włączającej</a:t>
                      </a:r>
                      <a:endParaRPr lang="pl-PL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</a:rPr>
                        <a:t>33 027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solidFill>
                            <a:schemeClr val="tx1"/>
                          </a:solidFill>
                          <a:effectLst/>
                        </a:rPr>
                        <a:t>21 419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solidFill>
                            <a:schemeClr val="tx1"/>
                          </a:solidFill>
                          <a:effectLst/>
                        </a:rPr>
                        <a:t>65%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4168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3158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20CA8C-EE44-4417-A54E-D6B2229E7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„Uczelnia dostępna” – zakończenie realizacji</a:t>
            </a:r>
          </a:p>
        </p:txBody>
      </p:sp>
      <p:graphicFrame>
        <p:nvGraphicFramePr>
          <p:cNvPr id="9" name="Wykres 8" descr="Wykres prezentuje dane w zakresie: liczba projektów zakończonych - 22; liczba projektów, które zakończą się w 2022 r. - 21; liczba projektów, które zakończą się w I połowie 2023 r. - 19; liczba projektów, które zakończą się w II połowie 2023 r. - 140.">
            <a:extLst>
              <a:ext uri="{FF2B5EF4-FFF2-40B4-BE49-F238E27FC236}">
                <a16:creationId xmlns:a16="http://schemas.microsoft.com/office/drawing/2014/main" id="{74F17B01-DD96-49AE-BC1B-0BE8768816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4178042"/>
              </p:ext>
            </p:extLst>
          </p:nvPr>
        </p:nvGraphicFramePr>
        <p:xfrm>
          <a:off x="701040" y="1782796"/>
          <a:ext cx="11277600" cy="3938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7441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EE6E21-9FE4-44F1-9124-93BE6E788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/>
          <a:p>
            <a:r>
              <a:rPr lang="pl-PL" b="1" dirty="0"/>
              <a:t>„Uczelnia dostępna” – projekty zakończone</a:t>
            </a:r>
          </a:p>
        </p:txBody>
      </p:sp>
      <p:graphicFrame>
        <p:nvGraphicFramePr>
          <p:cNvPr id="10" name="Symbol zastępczy zawartości 9" descr="Wykres prezentuje średni pozom wydatkowania środków dla projektów zakończonych - 97%.">
            <a:extLst>
              <a:ext uri="{FF2B5EF4-FFF2-40B4-BE49-F238E27FC236}">
                <a16:creationId xmlns:a16="http://schemas.microsoft.com/office/drawing/2014/main" id="{3F09BD8A-37BE-46A3-B3FC-74C9F081DF8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69272302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Symbol zastępczy zawartości 11" descr="Wykres prezentuje średni poziom osiągniętych wskaźników dla projektów zakończonych - 98%.">
            <a:extLst>
              <a:ext uri="{FF2B5EF4-FFF2-40B4-BE49-F238E27FC236}">
                <a16:creationId xmlns:a16="http://schemas.microsoft.com/office/drawing/2014/main" id="{AF513388-2A30-4AF5-A039-F7DCB0CC0E1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5116515"/>
              </p:ext>
            </p:extLst>
          </p:nvPr>
        </p:nvGraphicFramePr>
        <p:xfrm>
          <a:off x="6172202" y="2006599"/>
          <a:ext cx="5394958" cy="417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4329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7FCB66-40D9-4879-900D-D270334A0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01" y="681037"/>
            <a:ext cx="11569700" cy="1325563"/>
          </a:xfrm>
        </p:spPr>
        <p:txBody>
          <a:bodyPr>
            <a:normAutofit/>
          </a:bodyPr>
          <a:lstStyle/>
          <a:p>
            <a:r>
              <a:rPr lang="pl-PL" sz="3200" b="1" dirty="0"/>
              <a:t>Konferencja „Polskie Uczelnie coraz bardziej dostępne” (1)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8CEC451B-0D5B-475C-BFB9-F87543A46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129130" cy="4351338"/>
          </a:xfrm>
        </p:spPr>
        <p:txBody>
          <a:bodyPr>
            <a:normAutofit fontScale="62500" lnSpcReduction="20000"/>
          </a:bodyPr>
          <a:lstStyle/>
          <a:p>
            <a:r>
              <a:rPr lang="pl-PL" sz="2900" b="1" dirty="0"/>
              <a:t>termin: </a:t>
            </a:r>
            <a:r>
              <a:rPr lang="pl-PL" sz="2900" dirty="0"/>
              <a:t>20-21 października 2022 r. </a:t>
            </a:r>
          </a:p>
          <a:p>
            <a:r>
              <a:rPr lang="pl-PL" sz="2900" b="1" dirty="0"/>
              <a:t>organizatorzy: </a:t>
            </a:r>
            <a:r>
              <a:rPr lang="pl-PL" sz="2900" dirty="0"/>
              <a:t>Ministerstwo Funduszy i Polityki Regionalnej oraz Narodowe Centrum Badań i Rozwoju </a:t>
            </a:r>
          </a:p>
          <a:p>
            <a:r>
              <a:rPr lang="pl-PL" sz="2900" b="1" dirty="0"/>
              <a:t>uczestnicy:  </a:t>
            </a:r>
            <a:r>
              <a:rPr lang="pl-PL" sz="2900" dirty="0"/>
              <a:t>przedstawiciele </a:t>
            </a:r>
            <a:r>
              <a:rPr lang="pl-PL" sz="2900" dirty="0" err="1"/>
              <a:t>MFiPR</a:t>
            </a:r>
            <a:r>
              <a:rPr lang="pl-PL" sz="2900" dirty="0"/>
              <a:t>, NCBR, eksperci </a:t>
            </a:r>
            <a:br>
              <a:rPr lang="pl-PL" sz="2900" dirty="0"/>
            </a:br>
            <a:r>
              <a:rPr lang="pl-PL" sz="2900" dirty="0"/>
              <a:t>z obszaru dostępności oraz Beneficjenci projektów „Uczelnia dostępna”</a:t>
            </a:r>
          </a:p>
          <a:p>
            <a:r>
              <a:rPr lang="pl-PL" sz="2900" dirty="0"/>
              <a:t>omówienie </a:t>
            </a:r>
            <a:r>
              <a:rPr lang="pl-PL" sz="2900" b="1" dirty="0"/>
              <a:t>założeń i efektów trzech edycji konkursu „Uczelnia dostępna” </a:t>
            </a:r>
            <a:r>
              <a:rPr lang="pl-PL" sz="2900" dirty="0"/>
              <a:t>w III osi Programu Wiedza Edukacja Rozwój, wpisującego się w program „Dostępność Plus”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82276239-9F23-4F8D-8CBB-C70B7A5E46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299602" y="1825625"/>
            <a:ext cx="4388815" cy="4009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600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7FCB66-40D9-4879-900D-D270334A0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583" y="681037"/>
            <a:ext cx="11688417" cy="1325563"/>
          </a:xfrm>
        </p:spPr>
        <p:txBody>
          <a:bodyPr>
            <a:normAutofit/>
          </a:bodyPr>
          <a:lstStyle/>
          <a:p>
            <a:r>
              <a:rPr lang="pl-PL" sz="3200" b="1" dirty="0"/>
              <a:t>Konferencja „Polskie Uczelnie coraz bardziej dostępne” (2)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8CEC451B-0D5B-475C-BFB9-F87543A46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129130" cy="4351338"/>
          </a:xfrm>
        </p:spPr>
        <p:txBody>
          <a:bodyPr>
            <a:normAutofit/>
          </a:bodyPr>
          <a:lstStyle/>
          <a:p>
            <a:r>
              <a:rPr lang="pl-PL" sz="1800" b="1" dirty="0"/>
              <a:t>prezentacje Beneficjentów </a:t>
            </a:r>
            <a:r>
              <a:rPr lang="pl-PL" sz="1800" dirty="0"/>
              <a:t>„Doświadczenia </a:t>
            </a:r>
            <a:br>
              <a:rPr lang="pl-PL" sz="1800" dirty="0"/>
            </a:br>
            <a:r>
              <a:rPr lang="pl-PL" sz="1800" dirty="0"/>
              <a:t>i efekty projektów realizowanych w trzech edycjach konkursu „Uczelnia dostępna”. Różne wymiary </a:t>
            </a:r>
            <a:br>
              <a:rPr lang="pl-PL" sz="1800" dirty="0"/>
            </a:br>
            <a:r>
              <a:rPr lang="pl-PL" sz="1800" dirty="0"/>
              <a:t>i przykłady wdrażania dostępności na polskich uczelniach” (</a:t>
            </a:r>
            <a:r>
              <a:rPr lang="pl-PL" sz="1800" b="1" dirty="0"/>
              <a:t>10 prezentacji w 4 obszarach</a:t>
            </a:r>
            <a:r>
              <a:rPr lang="pl-PL" sz="1800" dirty="0"/>
              <a:t>)</a:t>
            </a:r>
          </a:p>
          <a:p>
            <a:r>
              <a:rPr lang="pl-PL" sz="1800" dirty="0"/>
              <a:t>przedstawiciele zespołów projektowych z różnych ośrodków akademickich podzielili się swoimi </a:t>
            </a:r>
            <a:r>
              <a:rPr lang="pl-PL" sz="1800" b="1" dirty="0"/>
              <a:t>doświadczeniami oraz dobrymi praktykami </a:t>
            </a:r>
            <a:br>
              <a:rPr lang="pl-PL" sz="1800" b="1" dirty="0"/>
            </a:br>
            <a:r>
              <a:rPr lang="pl-PL" sz="1800" dirty="0"/>
              <a:t>z realizacji projektów „Uczelnia dostępna”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82276239-9F23-4F8D-8CBB-C70B7A5E46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299602" y="1825625"/>
            <a:ext cx="4388815" cy="4009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885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7FCB66-40D9-4879-900D-D270334A0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8" y="679449"/>
            <a:ext cx="11015485" cy="1325563"/>
          </a:xfrm>
        </p:spPr>
        <p:txBody>
          <a:bodyPr>
            <a:normAutofit/>
          </a:bodyPr>
          <a:lstStyle/>
          <a:p>
            <a:r>
              <a:rPr lang="pl-PL" sz="3200" b="1" dirty="0"/>
              <a:t>Konferencja „Polskie Uczelnie coraz bardziej dostępne”</a:t>
            </a:r>
          </a:p>
        </p:txBody>
      </p:sp>
      <p:graphicFrame>
        <p:nvGraphicFramePr>
          <p:cNvPr id="3" name="Tabela 3">
            <a:extLst>
              <a:ext uri="{FF2B5EF4-FFF2-40B4-BE49-F238E27FC236}">
                <a16:creationId xmlns:a16="http://schemas.microsoft.com/office/drawing/2014/main" id="{76E8F9BC-005D-4DC9-9FD5-6C3069FB17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649759"/>
              </p:ext>
            </p:extLst>
          </p:nvPr>
        </p:nvGraphicFramePr>
        <p:xfrm>
          <a:off x="925490" y="1681709"/>
          <a:ext cx="10523000" cy="435133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30750">
                  <a:extLst>
                    <a:ext uri="{9D8B030D-6E8A-4147-A177-3AD203B41FA5}">
                      <a16:colId xmlns:a16="http://schemas.microsoft.com/office/drawing/2014/main" val="4143202602"/>
                    </a:ext>
                  </a:extLst>
                </a:gridCol>
                <a:gridCol w="2630750">
                  <a:extLst>
                    <a:ext uri="{9D8B030D-6E8A-4147-A177-3AD203B41FA5}">
                      <a16:colId xmlns:a16="http://schemas.microsoft.com/office/drawing/2014/main" val="3211109097"/>
                    </a:ext>
                  </a:extLst>
                </a:gridCol>
                <a:gridCol w="2630750">
                  <a:extLst>
                    <a:ext uri="{9D8B030D-6E8A-4147-A177-3AD203B41FA5}">
                      <a16:colId xmlns:a16="http://schemas.microsoft.com/office/drawing/2014/main" val="525129117"/>
                    </a:ext>
                  </a:extLst>
                </a:gridCol>
                <a:gridCol w="2630750">
                  <a:extLst>
                    <a:ext uri="{9D8B030D-6E8A-4147-A177-3AD203B41FA5}">
                      <a16:colId xmlns:a16="http://schemas.microsoft.com/office/drawing/2014/main" val="469341406"/>
                    </a:ext>
                  </a:extLst>
                </a:gridCol>
              </a:tblGrid>
              <a:tr h="7499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dirty="0"/>
                        <a:t>1. „Świadomość niepełnosprawności”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dirty="0"/>
                        <a:t>2. „Trzy wymiary zapewnienia dostępności”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dirty="0"/>
                        <a:t>3. „Dostępność jako proces”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500" dirty="0"/>
                        <a:t>4. „Współpraca ze środowiskiem </a:t>
                      </a:r>
                      <a:r>
                        <a:rPr lang="pl-PL" sz="1500" dirty="0" err="1"/>
                        <a:t>OzN</a:t>
                      </a:r>
                      <a:r>
                        <a:rPr lang="pl-PL" sz="1500" dirty="0"/>
                        <a:t>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012508"/>
                  </a:ext>
                </a:extLst>
              </a:tr>
              <a:tr h="3601353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l-PL" sz="1400" b="1" dirty="0"/>
                        <a:t>kluczowa rola </a:t>
                      </a:r>
                      <a:r>
                        <a:rPr lang="pl-PL" sz="1400" dirty="0"/>
                        <a:t>podnoszenia świadomości niepełnosprawności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pl-PL" sz="14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l-PL" sz="1400" dirty="0"/>
                        <a:t>świadomość </a:t>
                      </a:r>
                      <a:r>
                        <a:rPr lang="pl-PL" sz="1400" b="1" dirty="0"/>
                        <a:t>osób decyzyjnych i kadry</a:t>
                      </a:r>
                      <a:endParaRPr lang="pl-PL" sz="14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pl-PL" sz="14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l-PL" sz="1400" b="1" dirty="0"/>
                        <a:t>trudności przy uruchomieniu </a:t>
                      </a:r>
                      <a:r>
                        <a:rPr lang="pl-PL" sz="1400" dirty="0"/>
                        <a:t>szkoleń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pl-PL" sz="14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l-PL" sz="1400" b="1" dirty="0"/>
                        <a:t>pozytywny odbiór </a:t>
                      </a:r>
                      <a:r>
                        <a:rPr lang="pl-PL" sz="1400" dirty="0"/>
                        <a:t>szkoleń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pl-PL" sz="1400" dirty="0"/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l-PL" sz="1400" dirty="0"/>
                        <a:t>uczestnicy potwierdzają, że szkolenia są </a:t>
                      </a:r>
                      <a:r>
                        <a:rPr lang="pl-PL" sz="1400" b="1" dirty="0"/>
                        <a:t>potrzebne</a:t>
                      </a:r>
                      <a:r>
                        <a:rPr lang="pl-PL" sz="1400" dirty="0"/>
                        <a:t>!</a:t>
                      </a:r>
                      <a:endParaRPr lang="pl-PL" sz="1050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dirty="0"/>
                        <a:t>dostępność </a:t>
                      </a:r>
                      <a:r>
                        <a:rPr lang="pl-PL" sz="1400" b="1" dirty="0"/>
                        <a:t>to nie „tylko” architektura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l-PL" sz="1400" dirty="0"/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1" dirty="0"/>
                        <a:t>przykłady działań </a:t>
                      </a:r>
                      <a:r>
                        <a:rPr lang="pl-PL" sz="1400" dirty="0"/>
                        <a:t>w obszarze architektonicznym, cyfrowym, informacyjno-komunikacyjnym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l-PL" sz="1400" b="1" dirty="0"/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1" dirty="0"/>
                        <a:t>problemy </a:t>
                      </a:r>
                      <a:r>
                        <a:rPr lang="pl-PL" sz="1400" b="0" dirty="0"/>
                        <a:t>z realizacją działań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l-PL" sz="1400" dirty="0"/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1" dirty="0"/>
                        <a:t>opóźnienia</a:t>
                      </a:r>
                      <a:r>
                        <a:rPr lang="pl-PL" sz="1400" dirty="0"/>
                        <a:t> związane z decyzjami konserwatora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l-PL" sz="1400" dirty="0"/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dirty="0"/>
                        <a:t>pomysły na </a:t>
                      </a:r>
                      <a:r>
                        <a:rPr lang="pl-PL" sz="1400" b="1" dirty="0"/>
                        <a:t>rozwiązywanie problemów </a:t>
                      </a:r>
                      <a:endParaRPr lang="pl-PL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kluczowe zaangażowanie </a:t>
                      </a:r>
                      <a:r>
                        <a:rPr lang="pl-PL" sz="1400" dirty="0">
                          <a:solidFill>
                            <a:schemeClr val="tx1"/>
                          </a:solidFill>
                        </a:rPr>
                        <a:t>kadry zarządzającej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</a:rPr>
                        <a:t>uwzględnienie dostępności </a:t>
                      </a:r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w strategii rozwoju uczelni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</a:rPr>
                        <a:t>dostępność </a:t>
                      </a:r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w strukturze uczelni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</a:rPr>
                        <a:t>dostępność </a:t>
                      </a:r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w procedurach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</a:rPr>
                        <a:t>wymiana </a:t>
                      </a:r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dobrych praktyk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l-PL" sz="1400" b="1" dirty="0"/>
                        <a:t>realna współpraca </a:t>
                      </a:r>
                      <a:r>
                        <a:rPr lang="pl-PL" sz="1400" dirty="0"/>
                        <a:t>ze środowiskiem OzN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pl-PL" sz="14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l-PL" sz="1400" b="1" dirty="0"/>
                        <a:t>różna formuła współpracy</a:t>
                      </a:r>
                      <a:r>
                        <a:rPr lang="pl-PL" sz="1400" dirty="0"/>
                        <a:t>, np. organizacje pozarządowe, eksperci zewnętrzni, środowisko wewnętrzne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pl-PL" sz="1400" dirty="0"/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dirty="0"/>
                        <a:t>potrzeba</a:t>
                      </a:r>
                      <a:r>
                        <a:rPr lang="pl-PL" sz="1400" b="1" dirty="0"/>
                        <a:t> kontynuacji współpracy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l-PL" sz="14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l-PL" sz="1400" dirty="0"/>
                        <a:t>partnerstwo jako element sukcesu: „</a:t>
                      </a:r>
                      <a:r>
                        <a:rPr lang="pl-PL" sz="1400" b="1" dirty="0"/>
                        <a:t>Moc partnerska</a:t>
                      </a:r>
                      <a:r>
                        <a:rPr lang="pl-PL" sz="1400" dirty="0"/>
                        <a:t>”, „</a:t>
                      </a:r>
                      <a:r>
                        <a:rPr lang="pl-PL" sz="1400" b="1" dirty="0"/>
                        <a:t>Nic o nas bez nas</a:t>
                      </a:r>
                      <a:r>
                        <a:rPr lang="pl-PL" sz="1400" dirty="0"/>
                        <a:t>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817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28033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901</Words>
  <Application>Microsoft Office PowerPoint</Application>
  <PresentationFormat>Panoramiczny</PresentationFormat>
  <Paragraphs>172</Paragraphs>
  <Slides>17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Motyw pakietu Office</vt:lpstr>
      <vt:lpstr>Efekty trzech edycji konkursu „Uczelnia Dostępna”</vt:lpstr>
      <vt:lpstr>„Uczelnia dostępna” – ścieżki</vt:lpstr>
      <vt:lpstr>„Uczelnia dostępna”  – podsumowanie edycji</vt:lpstr>
      <vt:lpstr>„Uczelnia dostępna” – realizacja wskaźników</vt:lpstr>
      <vt:lpstr>„Uczelnia dostępna” – zakończenie realizacji</vt:lpstr>
      <vt:lpstr>„Uczelnia dostępna” – projekty zakończone</vt:lpstr>
      <vt:lpstr>Konferencja „Polskie Uczelnie coraz bardziej dostępne” (1)</vt:lpstr>
      <vt:lpstr>Konferencja „Polskie Uczelnie coraz bardziej dostępne” (2)</vt:lpstr>
      <vt:lpstr>Konferencja „Polskie Uczelnie coraz bardziej dostępne”</vt:lpstr>
      <vt:lpstr>Konferencja „Polskie Uczelnie...” – wnioski (1) </vt:lpstr>
      <vt:lpstr>Konferencja „Polskie Uczelnie...” – wnioski (2) </vt:lpstr>
      <vt:lpstr>Konferencja „Polskie Uczelnie...” – wnioski (3) </vt:lpstr>
      <vt:lpstr>Komponent ukraiński w projektach „Uczelnia dostępna”</vt:lpstr>
      <vt:lpstr>Komponent ukraiński w projektach „Uczelnia dostępna” (1)</vt:lpstr>
      <vt:lpstr>Komponent ukraiński w projektach „Uczelnia dostępna” (2)</vt:lpstr>
      <vt:lpstr> Dziękuję za uwagę</vt:lpstr>
      <vt:lpstr>Patroni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Joanna Laszczak</dc:creator>
  <cp:lastModifiedBy>Joanna Laszczak</cp:lastModifiedBy>
  <cp:revision>126</cp:revision>
  <dcterms:created xsi:type="dcterms:W3CDTF">2022-10-06T07:39:57Z</dcterms:created>
  <dcterms:modified xsi:type="dcterms:W3CDTF">2022-11-28T11:45:14Z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b72bd6a-5f70-4f6e-be10-f745206756ad_Enabled">
    <vt:lpwstr>true</vt:lpwstr>
  </property>
  <property fmtid="{D5CDD505-2E9C-101B-9397-08002B2CF9AE}" pid="3" name="MSIP_Label_8b72bd6a-5f70-4f6e-be10-f745206756ad_SetDate">
    <vt:lpwstr>2022-11-28T10:46:32Z</vt:lpwstr>
  </property>
  <property fmtid="{D5CDD505-2E9C-101B-9397-08002B2CF9AE}" pid="4" name="MSIP_Label_8b72bd6a-5f70-4f6e-be10-f745206756ad_Method">
    <vt:lpwstr>Standard</vt:lpwstr>
  </property>
  <property fmtid="{D5CDD505-2E9C-101B-9397-08002B2CF9AE}" pid="5" name="MSIP_Label_8b72bd6a-5f70-4f6e-be10-f745206756ad_Name">
    <vt:lpwstr>K2 - informacja wewnętrzna</vt:lpwstr>
  </property>
  <property fmtid="{D5CDD505-2E9C-101B-9397-08002B2CF9AE}" pid="6" name="MSIP_Label_8b72bd6a-5f70-4f6e-be10-f745206756ad_SiteId">
    <vt:lpwstr>114511be-be5b-44a7-b2ab-a51e832dea9d</vt:lpwstr>
  </property>
  <property fmtid="{D5CDD505-2E9C-101B-9397-08002B2CF9AE}" pid="7" name="MSIP_Label_8b72bd6a-5f70-4f6e-be10-f745206756ad_ActionId">
    <vt:lpwstr>f0cb7f9e-107c-434f-9d90-e569b433c528</vt:lpwstr>
  </property>
  <property fmtid="{D5CDD505-2E9C-101B-9397-08002B2CF9AE}" pid="8" name="MSIP_Label_8b72bd6a-5f70-4f6e-be10-f745206756ad_ContentBits">
    <vt:lpwstr>2</vt:lpwstr>
  </property>
</Properties>
</file>