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2"/>
  </p:handoutMasterIdLst>
  <p:sldIdLst>
    <p:sldId id="256" r:id="rId2"/>
    <p:sldId id="258" r:id="rId3"/>
    <p:sldId id="265" r:id="rId4"/>
    <p:sldId id="259" r:id="rId5"/>
    <p:sldId id="264" r:id="rId6"/>
    <p:sldId id="260" r:id="rId7"/>
    <p:sldId id="261" r:id="rId8"/>
    <p:sldId id="262" r:id="rId9"/>
    <p:sldId id="263" r:id="rId10"/>
    <p:sldId id="257" r:id="rId11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3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56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3154" y="4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>
            <a:extLst>
              <a:ext uri="{FF2B5EF4-FFF2-40B4-BE49-F238E27FC236}">
                <a16:creationId xmlns:a16="http://schemas.microsoft.com/office/drawing/2014/main" id="{A84DD200-D889-093F-BCB6-0CB8717A672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1A12B8E7-3FFC-9D08-1904-6522918DC5D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66C6D4-2F72-4D3B-BAB0-386606736C8D}" type="datetimeFigureOut">
              <a:rPr lang="pl-PL" smtClean="0"/>
              <a:t>05.12.2022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2C78C6B5-E22E-6C3A-D098-BBE955F83E5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56EF8A20-236A-7F18-1A2D-5F20A634C73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31C109-7E62-4748-913C-4E20A9335E7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599548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6055740-D921-018E-88E1-F125C1A44C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699F0654-83D4-EA0E-BECB-102C791142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96B09E99-4FCD-6799-9DC9-699B219F5D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FC197-3CDA-4DE8-B3D2-7902A8A17F85}" type="datetimeFigureOut">
              <a:rPr lang="pl-PL" smtClean="0"/>
              <a:t>05.12.2022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171F9CA7-D715-D086-C15F-5C0701F2DD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AAEB4402-867B-F256-F688-D01FFAF5D4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28F14-AE8B-47BA-B312-D14E5D4BC03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407956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EB455D5-A584-4C82-C1EB-2BEE81D8B0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48F2E449-95CB-1281-8470-961F8C2E27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6C784BE9-C4E3-DB85-764E-DA4084F112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FC197-3CDA-4DE8-B3D2-7902A8A17F85}" type="datetimeFigureOut">
              <a:rPr lang="pl-PL" smtClean="0"/>
              <a:t>05.12.2022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404902B6-590F-0B1F-C380-48214B9647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B371D371-E71F-0CD6-EB09-C9B7D7281D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28F14-AE8B-47BA-B312-D14E5D4BC03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312537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4DC2BA0A-C3EA-4423-610F-15C5528FCF2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8C040096-7E02-ACF5-734E-BF5AE5B195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F97ABCA9-F41B-03F3-4369-54698E4AA2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FC197-3CDA-4DE8-B3D2-7902A8A17F85}" type="datetimeFigureOut">
              <a:rPr lang="pl-PL" smtClean="0"/>
              <a:t>05.12.2022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4DE10B31-436A-747B-7091-C35CFD4C90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D5007B24-1DE5-4C33-92DD-2FFA667F70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28F14-AE8B-47BA-B312-D14E5D4BC03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942450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2E9E460-8A55-2F11-CBEB-B263D13820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899" y="679449"/>
            <a:ext cx="10515600" cy="1325563"/>
          </a:xfrm>
        </p:spPr>
        <p:txBody>
          <a:bodyPr/>
          <a:lstStyle/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C100A48-406E-420C-F675-AE98237CEE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899" y="2005012"/>
            <a:ext cx="10515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0BA10DF3-459C-9C02-80B9-6F2F47FF53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FC197-3CDA-4DE8-B3D2-7902A8A17F85}" type="datetimeFigureOut">
              <a:rPr lang="pl-PL" smtClean="0"/>
              <a:t>05.12.2022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68A9BFB4-3466-C0D5-41BA-FB95292B30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638A26DE-08D2-9505-B5CC-CC971B519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28F14-AE8B-47BA-B312-D14E5D4BC03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177540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CD45872-1ACF-4FC2-B61F-607CBB3A06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AC12B3FB-ABE6-7E7B-981E-8A197FE7C0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D1DE0745-FD6B-D013-950C-022DDF03AD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FC197-3CDA-4DE8-B3D2-7902A8A17F85}" type="datetimeFigureOut">
              <a:rPr lang="pl-PL" smtClean="0"/>
              <a:t>05.12.2022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9ED59E2C-1C18-B206-8BC7-2BA439FDEB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D959E33D-66B5-1E08-F96D-25B9B1ECFB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28F14-AE8B-47BA-B312-D14E5D4BC03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978743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5360972-273F-7A58-B124-C6F2E73000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D6BD60F-872C-E327-471F-095DD529184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AA5E8CD3-8D03-0BB6-1499-95BDC09B72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B084C2AE-7618-43E9-5FE2-D94EE59F14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FC197-3CDA-4DE8-B3D2-7902A8A17F85}" type="datetimeFigureOut">
              <a:rPr lang="pl-PL" smtClean="0"/>
              <a:t>05.12.2022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C8CBFA8D-6107-9D88-53F8-9E82368761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F2CE5F67-C303-4746-93EF-AF2AC26921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28F14-AE8B-47BA-B312-D14E5D4BC03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990815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C014378-2CE3-DEAE-6D2B-B5181A95C5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8B163383-A808-B4FF-E52D-AB7A481DF5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D8975FB5-14C9-D22C-CCF8-3D82D9E500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FDBFC1C5-B4DA-50CC-B4DA-F0FDFB3A844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1B98C76A-6E92-E6A3-CE62-50A9A5FCEA0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F2CEDD3F-34DF-4DE4-2264-9EF37B32D0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FC197-3CDA-4DE8-B3D2-7902A8A17F85}" type="datetimeFigureOut">
              <a:rPr lang="pl-PL" smtClean="0"/>
              <a:t>05.12.2022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03466189-E38F-0FBF-BBB9-6253F3E015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F337750F-E410-F8B3-8212-4A5111100E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28F14-AE8B-47BA-B312-D14E5D4BC03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370979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E9281B0-4482-A1EC-0DC6-C804E842E6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6D8D2130-5D28-466F-A005-25D361B20D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FC197-3CDA-4DE8-B3D2-7902A8A17F85}" type="datetimeFigureOut">
              <a:rPr lang="pl-PL" smtClean="0"/>
              <a:t>05.12.2022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4C7F83E8-6370-D3FD-8E5E-B1A6851065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0E0456D3-160D-F50F-8377-9473C2041E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28F14-AE8B-47BA-B312-D14E5D4BC03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836602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47898AD5-BE1A-B69A-09D1-364086D6B6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FC197-3CDA-4DE8-B3D2-7902A8A17F85}" type="datetimeFigureOut">
              <a:rPr lang="pl-PL" smtClean="0"/>
              <a:t>05.12.2022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39F3DF51-D041-3F5E-098A-153A28CB1F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8887B0AF-94AC-DC1C-4893-BE2666157B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28F14-AE8B-47BA-B312-D14E5D4BC03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23329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551C250-8452-75A2-3217-8CD07D92DF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37B10FB-A431-F3A4-ECD8-7F9139EBA7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7B25E53A-23B7-9DCA-FF3F-85B018E601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CB3C668E-25C9-CC81-DE1B-37B1DF0A86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FC197-3CDA-4DE8-B3D2-7902A8A17F85}" type="datetimeFigureOut">
              <a:rPr lang="pl-PL" smtClean="0"/>
              <a:t>05.12.2022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5E5ED601-4B41-1194-5560-666234DEA3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FFCDEE59-E3AF-D926-967D-BC4ED560E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28F14-AE8B-47BA-B312-D14E5D4BC03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799909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F1C1826-DBA9-1015-F45F-C728C29588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3386F852-252E-CCD5-B471-4B4F996F575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377D9560-593F-DF66-C2C3-6C7967740B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64CE512A-DA33-39C6-4CE7-3C4D22B9AD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FC197-3CDA-4DE8-B3D2-7902A8A17F85}" type="datetimeFigureOut">
              <a:rPr lang="pl-PL" smtClean="0"/>
              <a:t>05.12.2022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53A24596-3295-5C53-8FC9-7314AD0CEF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D150D917-CEA3-983B-AC33-E0C3475967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28F14-AE8B-47BA-B312-D14E5D4BC03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673314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B4D77DAA-38F3-BA3C-0583-703FECCB42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9113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A40ED855-30D7-3EB4-E66F-B649464755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960189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E2B6EE94-E1C8-A463-BE98-2FE0B619F2D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DFC197-3CDA-4DE8-B3D2-7902A8A17F85}" type="datetimeFigureOut">
              <a:rPr lang="pl-PL" smtClean="0"/>
              <a:t>05.12.2022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59B9A231-B8A9-3AA6-0940-F709AA86B5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2DD590E3-4D38-605C-5FD6-DE03FE2635E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828F14-AE8B-47BA-B312-D14E5D4BC033}" type="slidenum">
              <a:rPr lang="pl-PL" smtClean="0"/>
              <a:t>‹#›</a:t>
            </a:fld>
            <a:endParaRPr lang="pl-PL"/>
          </a:p>
        </p:txBody>
      </p:sp>
      <p:pic>
        <p:nvPicPr>
          <p:cNvPr id="9" name="Obraz 8">
            <a:extLst>
              <a:ext uri="{FF2B5EF4-FFF2-40B4-BE49-F238E27FC236}">
                <a16:creationId xmlns:a16="http://schemas.microsoft.com/office/drawing/2014/main" id="{EC2A5E54-DF93-1F81-0C34-6D9C6C2A3859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80" t="15094" r="55276" b="16336"/>
          <a:stretch>
            <a:fillRect/>
          </a:stretch>
        </p:blipFill>
        <p:spPr bwMode="auto">
          <a:xfrm>
            <a:off x="4038600" y="0"/>
            <a:ext cx="1699260" cy="108204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Obraz 9">
            <a:extLst>
              <a:ext uri="{FF2B5EF4-FFF2-40B4-BE49-F238E27FC236}">
                <a16:creationId xmlns:a16="http://schemas.microsoft.com/office/drawing/2014/main" id="{F1F2134A-F920-EA81-4045-D4BC9E4467B2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468" t="30643" r="10570" b="19687"/>
          <a:stretch>
            <a:fillRect/>
          </a:stretch>
        </p:blipFill>
        <p:spPr bwMode="auto">
          <a:xfrm>
            <a:off x="5821680" y="84400"/>
            <a:ext cx="2788920" cy="1013460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pole tekstowe 10">
            <a:extLst>
              <a:ext uri="{FF2B5EF4-FFF2-40B4-BE49-F238E27FC236}">
                <a16:creationId xmlns:a16="http://schemas.microsoft.com/office/drawing/2014/main" id="{D8FE75AB-86FF-52F1-0504-FD7F08E24059}"/>
              </a:ext>
            </a:extLst>
          </p:cNvPr>
          <p:cNvSpPr txBox="1"/>
          <p:nvPr userDrawn="1"/>
        </p:nvSpPr>
        <p:spPr>
          <a:xfrm>
            <a:off x="2083202" y="6266704"/>
            <a:ext cx="771285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000" b="1" spc="300" dirty="0">
                <a:solidFill>
                  <a:srgbClr val="002060"/>
                </a:solidFill>
              </a:rPr>
              <a:t>XVI</a:t>
            </a:r>
            <a:r>
              <a:rPr lang="pl-PL" sz="2000" b="1" spc="300" baseline="0" dirty="0">
                <a:solidFill>
                  <a:srgbClr val="002060"/>
                </a:solidFill>
              </a:rPr>
              <a:t> KONFERENCJA PEŁNO(S)PRAWNY STUDENT</a:t>
            </a:r>
            <a:endParaRPr lang="pl-PL" sz="2000" b="1" spc="3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01777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5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biuro@utilitia.pl" TargetMode="External"/><Relationship Id="rId2" Type="http://schemas.openxmlformats.org/officeDocument/2006/relationships/hyperlink" Target="mailto:biuro@firr.org.p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21E6620-0674-A126-C386-A297441794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600200"/>
            <a:ext cx="9144000" cy="2387600"/>
          </a:xfrm>
        </p:spPr>
        <p:txBody>
          <a:bodyPr>
            <a:normAutofit/>
          </a:bodyPr>
          <a:lstStyle/>
          <a:p>
            <a:r>
              <a:rPr lang="pl-PL" sz="36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Gdzie jesteśmy, dokąd zmierzamy – perspektywy dalszego rozwoju systemów wsparcia osób z niepełnosprawnościami na uczelniach</a:t>
            </a:r>
            <a:endParaRPr lang="pl-PL" sz="3600" dirty="0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69412FA2-136D-BBD2-A92D-11D3B38F0EE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401319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C9F35F1-8ED2-D1FE-F8F6-2CBB7DD6AA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57166"/>
            <a:ext cx="10515600" cy="1325563"/>
          </a:xfrm>
        </p:spPr>
        <p:txBody>
          <a:bodyPr/>
          <a:lstStyle/>
          <a:p>
            <a:pPr algn="ctr"/>
            <a:r>
              <a:rPr lang="pl-PL" dirty="0"/>
              <a:t>Dziękuję za uwagę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AB4F3C2-3920-C5D7-1DDF-766B2B1336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87768"/>
            <a:ext cx="1051560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b="1" dirty="0"/>
              <a:t>Fundacja Instytut Rozwoju Regionalnego </a:t>
            </a:r>
          </a:p>
          <a:p>
            <a:pPr marL="0" indent="0" algn="ctr">
              <a:buNone/>
            </a:pPr>
            <a:r>
              <a:rPr lang="pl-PL" dirty="0"/>
              <a:t>ul. Świętokrzyska 14, 30-015 Kraków</a:t>
            </a:r>
          </a:p>
          <a:p>
            <a:pPr marL="0" indent="0" algn="ctr">
              <a:buNone/>
            </a:pPr>
            <a:r>
              <a:rPr lang="pl-PL" dirty="0">
                <a:hlinkClick r:id="rId2"/>
              </a:rPr>
              <a:t>biuro@firr.org.pl</a:t>
            </a:r>
            <a:r>
              <a:rPr lang="pl-PL" dirty="0"/>
              <a:t> </a:t>
            </a:r>
          </a:p>
          <a:p>
            <a:pPr marL="0" indent="0" algn="ctr">
              <a:buNone/>
            </a:pPr>
            <a:r>
              <a:rPr lang="pl-PL" b="1" dirty="0"/>
              <a:t>Utilitia Sp. z o.o</a:t>
            </a:r>
          </a:p>
          <a:p>
            <a:pPr marL="0" indent="0" algn="ctr">
              <a:buNone/>
            </a:pPr>
            <a:r>
              <a:rPr lang="pl-PL" dirty="0"/>
              <a:t>ul. Świętokrzyska 14, 30-015 Kraków</a:t>
            </a:r>
          </a:p>
          <a:p>
            <a:pPr marL="0" indent="0" algn="ctr">
              <a:buNone/>
            </a:pPr>
            <a:r>
              <a:rPr lang="pl-PL" dirty="0">
                <a:hlinkClick r:id="rId3"/>
              </a:rPr>
              <a:t>biuro@utilitia.pl</a:t>
            </a:r>
            <a:r>
              <a:rPr lang="pl-PL" dirty="0"/>
              <a:t> </a:t>
            </a:r>
          </a:p>
          <a:p>
            <a:pPr marL="0" indent="0" algn="ctr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7153741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10B2B02-CCC9-75F8-04C5-DDCF173C20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Konferencja Pe(ł)</a:t>
            </a:r>
            <a:r>
              <a:rPr lang="pl-PL" dirty="0" err="1"/>
              <a:t>nosprawny</a:t>
            </a:r>
            <a:r>
              <a:rPr lang="pl-PL" dirty="0"/>
              <a:t> Student - 2007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6FC413E-9CE9-46B6-7BB8-537B47BF8D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42900" lvl="0" indent="-342900" algn="just">
              <a:spcBef>
                <a:spcPts val="600"/>
              </a:spcBef>
              <a:buFont typeface="Symbol" pitchFamily="2" charset="2"/>
              <a:buChar char=""/>
              <a:tabLst>
                <a:tab pos="800100" algn="l"/>
              </a:tabLst>
            </a:pPr>
            <a:r>
              <a:rPr lang="pl-PL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Prawo do nauki osób niepełnosprawnych i obowiązki uczelni w tym zakresie</a:t>
            </a:r>
            <a:endParaRPr lang="pl-PL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Bef>
                <a:spcPts val="600"/>
              </a:spcBef>
              <a:buFont typeface="Symbol" pitchFamily="2" charset="2"/>
              <a:buChar char=""/>
              <a:tabLst>
                <a:tab pos="800100" algn="l"/>
              </a:tabLst>
            </a:pPr>
            <a:r>
              <a:rPr lang="pl-PL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Organizacja systemu wsparcia dla osób niepełnosprawnych</a:t>
            </a:r>
            <a:endParaRPr lang="pl-PL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Bef>
                <a:spcPts val="600"/>
              </a:spcBef>
              <a:buFont typeface="Symbol" pitchFamily="2" charset="2"/>
              <a:buChar char=""/>
              <a:tabLst>
                <a:tab pos="800100" algn="l"/>
              </a:tabLst>
            </a:pPr>
            <a:r>
              <a:rPr lang="pl-PL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Dostępność uczelni a akredytacja kierunków studiów</a:t>
            </a:r>
            <a:endParaRPr lang="pl-PL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Bef>
                <a:spcPts val="600"/>
              </a:spcBef>
              <a:buFont typeface="Symbol" pitchFamily="2" charset="2"/>
              <a:buChar char=""/>
              <a:tabLst>
                <a:tab pos="800100" algn="l"/>
              </a:tabLst>
            </a:pPr>
            <a:r>
              <a:rPr lang="pl-PL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Prawo autorskie w kontekście nauki niepełnosprawnych studentów</a:t>
            </a:r>
            <a:endParaRPr lang="pl-PL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Bef>
                <a:spcPts val="600"/>
              </a:spcBef>
              <a:buFont typeface="Symbol" pitchFamily="2" charset="2"/>
              <a:buChar char=""/>
              <a:tabLst>
                <a:tab pos="800100" algn="l"/>
              </a:tabLst>
            </a:pPr>
            <a:r>
              <a:rPr lang="pl-PL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Adaptacja architektoniczna</a:t>
            </a:r>
            <a:endParaRPr lang="pl-PL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Bef>
                <a:spcPts val="600"/>
              </a:spcBef>
              <a:buFont typeface="Symbol" pitchFamily="2" charset="2"/>
              <a:buChar char=""/>
              <a:tabLst>
                <a:tab pos="800100" algn="l"/>
              </a:tabLst>
            </a:pPr>
            <a:r>
              <a:rPr lang="pl-PL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Dostępność informacji i adaptacja materiałów dydaktycznych</a:t>
            </a:r>
            <a:endParaRPr lang="pl-PL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Bef>
                <a:spcPts val="600"/>
              </a:spcBef>
              <a:buFont typeface="Symbol" pitchFamily="2" charset="2"/>
              <a:buChar char=""/>
              <a:tabLst>
                <a:tab pos="800100" algn="l"/>
              </a:tabLst>
            </a:pPr>
            <a:r>
              <a:rPr lang="pl-PL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Adaptacja stanowiska komputerowego</a:t>
            </a:r>
            <a:endParaRPr lang="pl-PL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buFont typeface="Symbol" pitchFamily="2" charset="2"/>
              <a:buChar char=""/>
              <a:tabLst>
                <a:tab pos="800100" algn="l"/>
              </a:tabLst>
            </a:pPr>
            <a:r>
              <a:rPr lang="pl-PL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Nauczanie języka obcego osób niewidomych, przykład krakowskiej platformy nauczania języków obcych</a:t>
            </a:r>
            <a:endParaRPr lang="pl-PL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pl-PL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028087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AE03D29-C030-A39B-9561-D2F164FEC5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Konferencja Pe(ł)</a:t>
            </a:r>
            <a:r>
              <a:rPr lang="pl-PL" dirty="0" err="1"/>
              <a:t>nosprawny</a:t>
            </a:r>
            <a:r>
              <a:rPr lang="pl-PL" dirty="0"/>
              <a:t> Student - 2022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AE8BB83-C5CA-313C-4527-693F8A0F4D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>
              <a:lnSpc>
                <a:spcPct val="150000"/>
              </a:lnSpc>
              <a:buFont typeface="Symbol" pitchFamily="2" charset="2"/>
              <a:buChar char=""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Efekty trzech edycji konkursu „Uczelnia Dostępna” – ponad 685 mln zł</a:t>
            </a:r>
            <a:endParaRPr lang="pl-PL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buFont typeface="Symbol" pitchFamily="2" charset="2"/>
              <a:buChar char=""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Wsparcie finansowe dla osób z niepełnosprawnościami oraz działań </a:t>
            </a:r>
            <a:r>
              <a:rPr lang="pl-P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dostępnościowych</a:t>
            </a: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na uczelniach</a:t>
            </a:r>
            <a:endParaRPr lang="pl-PL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buFont typeface="Symbol" pitchFamily="2" charset="2"/>
              <a:buChar char=""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Organizacja praktyk studenckich z uwzględnieniem szczególnych potrzeb ich uczestników</a:t>
            </a:r>
            <a:endParaRPr lang="pl-PL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buFont typeface="Symbol" pitchFamily="2" charset="2"/>
              <a:buChar char=""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Prawa studentów z niepełnosprawnościami - uwagi na tle spraw, kierowanych do Rzecznika Praw Obywatelskich w kontekście wdrażania Konwencji o prawach osób z niepełnosprawnościami</a:t>
            </a:r>
            <a:endParaRPr lang="pl-PL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buFont typeface="Symbol" pitchFamily="2" charset="2"/>
              <a:buChar char=""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Czy Twoi studenci oglądają YouTube? Dlaczego jeszcze tam Cię nie ma? Czyli jak docierać do studentów w cyfrowym świecie</a:t>
            </a:r>
            <a:endParaRPr lang="pl-PL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buFont typeface="Symbol" pitchFamily="2" charset="2"/>
              <a:buChar char=""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Osoby w kryzysach psychicznych na uczelni – potrzeby i modele wsparcia</a:t>
            </a:r>
            <a:endParaRPr lang="pl-PL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807576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6628B59-3F78-24CD-7C70-2DB7255E14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Struktury wsparcia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69501D9-2746-2206-EF6D-34B31B54D0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altLang="pl-PL" dirty="0"/>
              <a:t>w</a:t>
            </a:r>
            <a:r>
              <a:rPr lang="pl-PL" altLang="pl-PL" sz="2400" dirty="0"/>
              <a:t> 2007 roku - 11% uczelni w Polsce posiadało pełnomocnika lub biuro do spraw osób niepełnosprawnych (ok. 40 uczelni)</a:t>
            </a:r>
          </a:p>
          <a:p>
            <a:r>
              <a:rPr lang="pl-PL" dirty="0"/>
              <a:t>2019/2020 – 119 uczelni (104 MIDI + 19 MAXI)</a:t>
            </a:r>
          </a:p>
          <a:p>
            <a:r>
              <a:rPr lang="pl-PL" dirty="0"/>
              <a:t>2023 – 202 uczelnie – ok 50% </a:t>
            </a:r>
          </a:p>
        </p:txBody>
      </p:sp>
    </p:spTree>
    <p:extLst>
      <p:ext uri="{BB962C8B-B14F-4D97-AF65-F5344CB8AC3E}">
        <p14:creationId xmlns:p14="http://schemas.microsoft.com/office/powerpoint/2010/main" val="6157550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2B3BA29-B73C-0D44-527C-D9588FFF80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Akredytacja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6FB8C03-1BEB-0A22-E1F3-2704C629F1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Wsparcie dla studentów z niepełnosprawnościami jednym z elementów akredytacji</a:t>
            </a:r>
          </a:p>
          <a:p>
            <a:r>
              <a:rPr lang="pl-PL" dirty="0"/>
              <a:t>Udział przedstawicieli komórek/jednostek wsparcia w procesie akredytacji</a:t>
            </a:r>
          </a:p>
          <a:p>
            <a:r>
              <a:rPr lang="pl-PL" dirty="0"/>
              <a:t>Zalecenia – działania na rzecz wzmocnienia systemu wsparcia </a:t>
            </a:r>
          </a:p>
        </p:txBody>
      </p:sp>
    </p:spTree>
    <p:extLst>
      <p:ext uri="{BB962C8B-B14F-4D97-AF65-F5344CB8AC3E}">
        <p14:creationId xmlns:p14="http://schemas.microsoft.com/office/powerpoint/2010/main" val="21392980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FB78B73-B9C2-AA64-BF4D-DD18ED3441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Wsparcie finansowe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CC2C2C0-A823-22E5-1239-0C15B82DF6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Wysokość dotacji!</a:t>
            </a:r>
          </a:p>
          <a:p>
            <a:r>
              <a:rPr lang="pl-PL" dirty="0"/>
              <a:t>Zasady wydatkowania dotacji (wewnętrzne ograniczenia)</a:t>
            </a:r>
          </a:p>
          <a:p>
            <a:r>
              <a:rPr lang="pl-PL" dirty="0"/>
              <a:t>Dotacja głównym strumieniem środków </a:t>
            </a:r>
          </a:p>
          <a:p>
            <a:r>
              <a:rPr lang="pl-PL" dirty="0"/>
              <a:t>Środki projektowe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920716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9D3ED55-D443-D199-77F5-7DB5CFFD8E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Prawo autorskie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4545541-B00D-2FB0-F2E4-2594D66D2C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/>
          </a:p>
          <a:p>
            <a:endParaRPr lang="pl-PL" dirty="0"/>
          </a:p>
          <a:p>
            <a:r>
              <a:rPr lang="pl-PL" dirty="0"/>
              <a:t>Najbardziej zdeterminowani - sromotna porażka w konsekwencji pandemii</a:t>
            </a:r>
          </a:p>
        </p:txBody>
      </p:sp>
    </p:spTree>
    <p:extLst>
      <p:ext uri="{BB962C8B-B14F-4D97-AF65-F5344CB8AC3E}">
        <p14:creationId xmlns:p14="http://schemas.microsoft.com/office/powerpoint/2010/main" val="16156950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F93BC44-565E-87F2-D908-2F8DAAE6AB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Dostępność cyfrowa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2FF666A-40DA-A330-1B48-749768305D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/>
              <a:t>Średnia wyników z badania w 2011 r. – 6,092</a:t>
            </a:r>
          </a:p>
          <a:p>
            <a:r>
              <a:rPr lang="pl-PL" dirty="0"/>
              <a:t>Średnia wyników z badania w 2022 r. – 7,04</a:t>
            </a:r>
          </a:p>
          <a:p>
            <a:r>
              <a:rPr lang="pl-PL" dirty="0"/>
              <a:t>Największy wzrost pomiędzy latami 2011 i 2022 – Akademia Górniczo Hutnicza – 3,4 pkt</a:t>
            </a:r>
          </a:p>
          <a:p>
            <a:r>
              <a:rPr lang="pl-PL" dirty="0"/>
              <a:t>Największy wzrost pomiędzy latami 2016 i 2022 – Akademia Kaliska im. Prezydenta Stanisława Wojciechowskiego – 2,9 pkt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632759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655E7A6-7EA4-33EA-B396-E5FEB704C9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NAJLEPSZY WYNIK W BADANIU 2022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CBB221B-A114-44A4-57CD-B59ECCE8FC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/>
          </a:p>
          <a:p>
            <a:r>
              <a:rPr lang="pl-PL" dirty="0"/>
              <a:t>Akademia Kaliska im. Prezydenta Stanisława Wojciechowskiego – 8,9 pkt</a:t>
            </a:r>
          </a:p>
          <a:p>
            <a:r>
              <a:rPr lang="pl-PL" dirty="0"/>
              <a:t>Na najlepszych czeka nagroda</a:t>
            </a:r>
            <a:r>
              <a:rPr lang="pl-PL" dirty="0">
                <a:sym typeface="Wingdings" pitchFamily="2" charset="2"/>
              </a:rPr>
              <a:t>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68772864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</TotalTime>
  <Words>389</Words>
  <Application>Microsoft Macintosh PowerPoint</Application>
  <PresentationFormat>Panoramiczny</PresentationFormat>
  <Paragraphs>50</Paragraphs>
  <Slides>10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10</vt:i4>
      </vt:variant>
    </vt:vector>
  </HeadingPairs>
  <TitlesOfParts>
    <vt:vector size="15" baseType="lpstr">
      <vt:lpstr>Arial</vt:lpstr>
      <vt:lpstr>Calibri</vt:lpstr>
      <vt:lpstr>Symbol</vt:lpstr>
      <vt:lpstr>Times New Roman</vt:lpstr>
      <vt:lpstr>Motyw pakietu Office</vt:lpstr>
      <vt:lpstr>Gdzie jesteśmy, dokąd zmierzamy – perspektywy dalszego rozwoju systemów wsparcia osób z niepełnosprawnościami na uczelniach</vt:lpstr>
      <vt:lpstr>Konferencja Pe(ł)nosprawny Student - 2007</vt:lpstr>
      <vt:lpstr>Konferencja Pe(ł)nosprawny Student - 2022</vt:lpstr>
      <vt:lpstr>Struktury wsparcia </vt:lpstr>
      <vt:lpstr>Akredytacja</vt:lpstr>
      <vt:lpstr>Wsparcie finansowe</vt:lpstr>
      <vt:lpstr>Prawo autorskie</vt:lpstr>
      <vt:lpstr>Dostępność cyfrowa</vt:lpstr>
      <vt:lpstr>NAJLEPSZY WYNIK W BADANIU 2022</vt:lpstr>
      <vt:lpstr>Dziękuję za uwagę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Joanna Laszczak</dc:creator>
  <cp:lastModifiedBy>Anna Rdest</cp:lastModifiedBy>
  <cp:revision>17</cp:revision>
  <dcterms:created xsi:type="dcterms:W3CDTF">2022-10-06T07:39:57Z</dcterms:created>
  <dcterms:modified xsi:type="dcterms:W3CDTF">2022-12-05T09:54:20Z</dcterms:modified>
</cp:coreProperties>
</file>