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323" r:id="rId4"/>
    <p:sldId id="324" r:id="rId5"/>
    <p:sldId id="274" r:id="rId6"/>
    <p:sldId id="264" r:id="rId7"/>
    <p:sldId id="287" r:id="rId8"/>
    <p:sldId id="288" r:id="rId9"/>
    <p:sldId id="289" r:id="rId10"/>
    <p:sldId id="299" r:id="rId11"/>
    <p:sldId id="290" r:id="rId12"/>
    <p:sldId id="291" r:id="rId13"/>
    <p:sldId id="292" r:id="rId14"/>
    <p:sldId id="293" r:id="rId15"/>
    <p:sldId id="294" r:id="rId16"/>
    <p:sldId id="300" r:id="rId17"/>
    <p:sldId id="295" r:id="rId18"/>
    <p:sldId id="296" r:id="rId19"/>
    <p:sldId id="297" r:id="rId20"/>
    <p:sldId id="298" r:id="rId21"/>
    <p:sldId id="259" r:id="rId22"/>
    <p:sldId id="27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78" r:id="rId32"/>
    <p:sldId id="321" r:id="rId33"/>
    <p:sldId id="322" r:id="rId34"/>
    <p:sldId id="332" r:id="rId35"/>
    <p:sldId id="333" r:id="rId36"/>
    <p:sldId id="326" r:id="rId37"/>
    <p:sldId id="267" r:id="rId38"/>
    <p:sldId id="257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94631" autoAdjust="0"/>
  </p:normalViewPr>
  <p:slideViewPr>
    <p:cSldViewPr snapToGrid="0">
      <p:cViewPr varScale="1">
        <p:scale>
          <a:sx n="63" d="100"/>
          <a:sy n="63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84DD200-D889-093F-BCB6-0CB8717A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12B8E7-3FFC-9D08-1904-6522918DC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C6D4-2F72-4D3B-BAB0-386606736C8D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78C6B5-E22E-6C3A-D098-BBE955F8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F8A20-236A-7F18-1A2D-5F20A634C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C109-7E62-4748-913C-4E20A9335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9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005C-7BB8-4016-BDFA-3FE12F729368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BEEC-D377-43C2-B1F8-3B53184BD5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8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5740-D921-018E-88E1-F125C1A4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9F0654-83D4-EA0E-BECB-102C7911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09E99-4FCD-6799-9DC9-699B219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F9CA7-D715-D086-C15F-5C0701F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B4402-867B-F256-F688-D01FFAF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7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1C250-8452-75A2-3217-8CD07D9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B10FB-A431-F3A4-ECD8-7F9139EB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25E53A-23B7-9DCA-FF3F-85B018E6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C668E-25C9-CC81-DE1B-37B1DF0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ED601-4B41-1194-5560-666234D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CDEE59-E3AF-D926-967D-BC4ED56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C1826-DBA9-1015-F45F-C728C295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6F852-252E-CCD5-B471-4B4F996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D9560-593F-DF66-C2C3-6C796774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E512A-DA33-39C6-4CE7-3C4D22B9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A24596-3295-5C53-8FC9-7314AD0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0D917-CEA3-983B-AC33-E0C3475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33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55D5-A584-4C82-C1EB-2BEE81D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F2E449-95CB-1281-8470-961F8C2E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84BE9-C4E3-DB85-764E-DA4084F1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902B6-590F-0B1F-C380-48214B96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1D371-E71F-0CD6-EB09-C9B7D72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25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2BA0A-C3EA-4423-610F-15C5528F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040096-7E02-ACF5-734E-BF5AE5B1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7ABCA9-F41B-03F3-4369-54698E4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10B31-436A-747B-7091-C35CFD4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007B24-1DE5-4C33-92DD-2FFA667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4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9E460-8A55-2F11-CBEB-B263D13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679449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00A48-406E-420C-F675-AE98237C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10DF3-459C-9C02-80B9-6F2F47F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9BFB4-3466-C0D5-41BA-FB95292B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A26DE-08D2-9505-B5CC-CC971B5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7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5872-1ACF-4FC2-B61F-607CBB3A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2B3FB-ABE6-7E7B-981E-8A197FE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DE0745-FD6B-D013-950C-022DDF03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59E2C-1C18-B206-8BC7-2BA439FD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59E33D-66B5-1E08-F96D-25B9B1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80560" y="1871159"/>
            <a:ext cx="32004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1825625"/>
            <a:ext cx="32004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3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BFC1C5-B4DA-50CC-B4DA-F0FDFB3A8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98C76A-6E92-E6A3-CE62-50A9A5FCE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9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281B0-4482-A1EC-0DC6-C804E84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D2130-5D28-466F-A005-25D361B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F83E8-6370-D3FD-8E5E-B1A68510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0456D3-160D-F50F-8377-9473C20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66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898AD5-BE1A-B69A-09D1-364086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F3DF51-D041-3F5E-098A-153A28C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7B0AF-94AC-DC1C-4893-BE266615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7683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quarter" idx="27"/>
          </p:nvPr>
        </p:nvSpPr>
        <p:spPr>
          <a:xfrm>
            <a:off x="838199" y="1916693"/>
            <a:ext cx="3630793" cy="8265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5"/>
          </p:nvPr>
        </p:nvSpPr>
        <p:spPr>
          <a:xfrm>
            <a:off x="838200" y="2315962"/>
            <a:ext cx="3630796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6"/>
          <p:cNvSpPr>
            <a:spLocks noGrp="1"/>
          </p:cNvSpPr>
          <p:nvPr>
            <p:ph type="pic" sz="quarter" idx="16"/>
          </p:nvPr>
        </p:nvSpPr>
        <p:spPr>
          <a:xfrm>
            <a:off x="838199" y="3694299"/>
            <a:ext cx="363079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38200" y="4981281"/>
            <a:ext cx="3630794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6"/>
          <p:cNvSpPr>
            <a:spLocks noGrp="1"/>
          </p:cNvSpPr>
          <p:nvPr>
            <p:ph type="pic" sz="quarter" idx="18"/>
          </p:nvPr>
        </p:nvSpPr>
        <p:spPr>
          <a:xfrm>
            <a:off x="4731536" y="2306638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6"/>
          </p:nvPr>
        </p:nvSpPr>
        <p:spPr>
          <a:xfrm>
            <a:off x="4764873" y="3877575"/>
            <a:ext cx="1957388" cy="87312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6" name="Symbol zastępczy zawartości 24"/>
          <p:cNvSpPr>
            <a:spLocks noGrp="1"/>
          </p:cNvSpPr>
          <p:nvPr>
            <p:ph sz="quarter" idx="28"/>
          </p:nvPr>
        </p:nvSpPr>
        <p:spPr>
          <a:xfrm>
            <a:off x="7512188" y="1922386"/>
            <a:ext cx="3841612" cy="94753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Symbol zastępczy obrazu 6"/>
          <p:cNvSpPr>
            <a:spLocks noGrp="1"/>
          </p:cNvSpPr>
          <p:nvPr>
            <p:ph type="pic" sz="quarter" idx="24"/>
          </p:nvPr>
        </p:nvSpPr>
        <p:spPr>
          <a:xfrm>
            <a:off x="7176394" y="3347466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obrazu 6"/>
          <p:cNvSpPr>
            <a:spLocks noGrp="1"/>
          </p:cNvSpPr>
          <p:nvPr>
            <p:ph type="pic" sz="quarter" idx="23"/>
          </p:nvPr>
        </p:nvSpPr>
        <p:spPr>
          <a:xfrm>
            <a:off x="7176394" y="4791686"/>
            <a:ext cx="199072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9" name="Symbol zastępczy obrazu 6"/>
          <p:cNvSpPr>
            <a:spLocks noGrp="1"/>
          </p:cNvSpPr>
          <p:nvPr>
            <p:ph type="pic" sz="quarter" idx="25"/>
          </p:nvPr>
        </p:nvSpPr>
        <p:spPr>
          <a:xfrm>
            <a:off x="9621253" y="3846105"/>
            <a:ext cx="1990725" cy="87312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D77DAA-38F3-BA3C-0583-703FECC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0ED855-30D7-3EB4-E66F-B649464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B6EE94-E1C8-A463-BE98-2FE0B619F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197-3CDA-4DE8-B3D2-7902A8A17F85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9A231-B8A9-3AA6-0940-F709AA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590E3-4D38-605C-5FD6-DE03FE26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A5E54-DF93-1F81-0C34-6D9C6C2A38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5094" r="55276" b="16336"/>
          <a:stretch>
            <a:fillRect/>
          </a:stretch>
        </p:blipFill>
        <p:spPr bwMode="auto">
          <a:xfrm>
            <a:off x="4038600" y="50110"/>
            <a:ext cx="1590209" cy="10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1F2134A-F920-EA81-4045-D4BC9E4467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8" t="30643" r="10570" b="19687"/>
          <a:stretch>
            <a:fillRect/>
          </a:stretch>
        </p:blipFill>
        <p:spPr bwMode="auto">
          <a:xfrm>
            <a:off x="5821680" y="118690"/>
            <a:ext cx="2609939" cy="9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FE75AB-86FF-52F1-0504-FD7F08E24059}"/>
              </a:ext>
            </a:extLst>
          </p:cNvPr>
          <p:cNvSpPr txBox="1"/>
          <p:nvPr userDrawn="1"/>
        </p:nvSpPr>
        <p:spPr>
          <a:xfrm>
            <a:off x="2083202" y="6266704"/>
            <a:ext cx="802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pc="0" dirty="0">
                <a:solidFill>
                  <a:srgbClr val="002060"/>
                </a:solidFill>
              </a:rPr>
              <a:t>XVIII</a:t>
            </a:r>
            <a:r>
              <a:rPr lang="pl-PL" sz="2000" b="1" spc="0" baseline="0" dirty="0">
                <a:solidFill>
                  <a:srgbClr val="002060"/>
                </a:solidFill>
              </a:rPr>
              <a:t> KONFERENCJA PEŁNO(S)PRAWNY STUDENT</a:t>
            </a:r>
            <a:endParaRPr lang="pl-PL" sz="2000" b="1" spc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utilitia.pl" TargetMode="External"/><Relationship Id="rId2" Type="http://schemas.openxmlformats.org/officeDocument/2006/relationships/hyperlink" Target="mailto:biuro@firr.org.p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E6620-0674-A126-C386-A2974417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733" y="1233978"/>
            <a:ext cx="11049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800" b="1" dirty="0"/>
              <a:t>Strach ma wielkie oczy, </a:t>
            </a:r>
            <a:br>
              <a:rPr lang="pl-PL" sz="4800" b="1" dirty="0"/>
            </a:br>
            <a:r>
              <a:rPr lang="pl-PL" sz="4800" b="1" dirty="0"/>
              <a:t>czyli prosty język na polskiej uczelni</a:t>
            </a: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412FA2-136D-BBD2-A92D-11D3B38F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840" y="417353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l-PL" sz="3000" dirty="0"/>
              <a:t>Monika Kresa, Uniwersytet Warszawski</a:t>
            </a:r>
          </a:p>
          <a:p>
            <a:endParaRPr lang="pl-PL" sz="2000" dirty="0"/>
          </a:p>
          <a:p>
            <a:r>
              <a:rPr lang="pl-PL" sz="2000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9401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A1ABE-DF50-6B7A-0AF4-61510268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08933-14E7-0AFD-ED16-F1F184A7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928022"/>
            <a:ext cx="10515600" cy="103505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2. Zadbaj o układ i kompozycję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C4435-A155-4885-7D73-7E7E166C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1881793"/>
            <a:ext cx="10515600" cy="3502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b="1" dirty="0"/>
              <a:t>D.</a:t>
            </a:r>
            <a:r>
              <a:rPr lang="pl-PL" sz="2600" dirty="0"/>
              <a:t> Jeśli tekst jest długi, zastosuj na przykład:</a:t>
            </a:r>
          </a:p>
          <a:p>
            <a:pPr lvl="1"/>
            <a:r>
              <a:rPr lang="pl-PL" sz="2600" dirty="0"/>
              <a:t>nagłówki,</a:t>
            </a:r>
          </a:p>
          <a:p>
            <a:pPr lvl="1"/>
            <a:r>
              <a:rPr lang="pl-PL" sz="2600" dirty="0"/>
              <a:t>listy,</a:t>
            </a:r>
          </a:p>
          <a:p>
            <a:pPr lvl="1"/>
            <a:r>
              <a:rPr lang="pl-PL" sz="2600" dirty="0"/>
              <a:t>wypunktowania,</a:t>
            </a:r>
          </a:p>
          <a:p>
            <a:pPr lvl="1"/>
            <a:r>
              <a:rPr lang="pl-PL" sz="2600" dirty="0"/>
              <a:t>wyróżnienia graficzne.</a:t>
            </a:r>
          </a:p>
          <a:p>
            <a:pPr marL="0" indent="0">
              <a:buNone/>
            </a:pPr>
            <a:r>
              <a:rPr lang="pl-PL" sz="2600" dirty="0"/>
              <a:t>Jeśli tekst jest krótki, wystarczy, że podzielisz go na akapity.</a:t>
            </a:r>
          </a:p>
        </p:txBody>
      </p:sp>
    </p:spTree>
    <p:extLst>
      <p:ext uri="{BB962C8B-B14F-4D97-AF65-F5344CB8AC3E}">
        <p14:creationId xmlns:p14="http://schemas.microsoft.com/office/powerpoint/2010/main" val="21840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FCCA8-963E-00AF-5187-71471A3EF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E88A8-DCD1-F2CF-9C37-5235F483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105352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3. Dobierz odpowiednie słownictwo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7C81E-3E34-F1C7-F684-C8AC3FDC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493385"/>
            <a:ext cx="10515600" cy="316966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A. </a:t>
            </a:r>
            <a:r>
              <a:rPr lang="pl-PL" dirty="0"/>
              <a:t>Dostosuj słownictwo do odbiorcy, do którego kierujesz tekst.</a:t>
            </a:r>
          </a:p>
          <a:p>
            <a:pPr marL="0" indent="0">
              <a:buNone/>
            </a:pPr>
            <a:r>
              <a:rPr lang="pl-PL" dirty="0"/>
              <a:t>Fachowiec nie potrzebuje wyjaśnienia każdego terminu, laik może mieć dużą trudność w rozumieniu terminów z Twojej branży. Zachowaj szczególną ostrożność przy tekstach kierowanych do dużych grup nieznanych Ci odbiorców. Załóż, że dominują tam laicy.</a:t>
            </a:r>
          </a:p>
        </p:txBody>
      </p:sp>
    </p:spTree>
    <p:extLst>
      <p:ext uri="{BB962C8B-B14F-4D97-AF65-F5344CB8AC3E}">
        <p14:creationId xmlns:p14="http://schemas.microsoft.com/office/powerpoint/2010/main" val="17053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DDFD-5F7B-D7C1-0255-59431F2A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E8DD5-676D-7A34-6C5D-FED3E3B5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913"/>
            <a:ext cx="10515600" cy="105583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3. Dobierz odpowiednie słownictwo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487080-86CB-BF9D-61B8-71737550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178"/>
            <a:ext cx="10977880" cy="39331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B.</a:t>
            </a:r>
            <a:r>
              <a:rPr lang="pl-PL" dirty="0"/>
              <a:t> Dla odbiorcy trudne mogą być na przykład:</a:t>
            </a:r>
          </a:p>
          <a:p>
            <a:r>
              <a:rPr lang="pl-PL" dirty="0"/>
              <a:t>terminy </a:t>
            </a:r>
            <a:r>
              <a:rPr lang="pl-PL" b="1" dirty="0"/>
              <a:t>specjalistyczne</a:t>
            </a:r>
            <a:r>
              <a:rPr lang="pl-PL" dirty="0"/>
              <a:t> i słownictwo fachowe (np. klauzula abuzywna, marża),</a:t>
            </a:r>
          </a:p>
          <a:p>
            <a:r>
              <a:rPr lang="pl-PL" dirty="0"/>
              <a:t>słowa </a:t>
            </a:r>
            <a:r>
              <a:rPr lang="pl-PL" b="1" dirty="0"/>
              <a:t>rzadkie</a:t>
            </a:r>
            <a:r>
              <a:rPr lang="pl-PL" dirty="0"/>
              <a:t>: erudycyjne (np. bowiem, weryfikować),</a:t>
            </a:r>
          </a:p>
          <a:p>
            <a:r>
              <a:rPr lang="pl-PL" b="1" dirty="0"/>
              <a:t>książkowe</a:t>
            </a:r>
            <a:r>
              <a:rPr lang="pl-PL" dirty="0"/>
              <a:t> (np. jednakowoż), przestarzałe (np. iż),</a:t>
            </a:r>
          </a:p>
          <a:p>
            <a:r>
              <a:rPr lang="pl-PL" dirty="0"/>
              <a:t>rzeczowniki </a:t>
            </a:r>
            <a:r>
              <a:rPr lang="pl-PL" b="1" dirty="0"/>
              <a:t>abstrakcyjne</a:t>
            </a:r>
            <a:r>
              <a:rPr lang="pl-PL" dirty="0"/>
              <a:t> i </a:t>
            </a:r>
            <a:r>
              <a:rPr lang="pl-PL" b="1" dirty="0"/>
              <a:t>odczasownikowe</a:t>
            </a:r>
            <a:r>
              <a:rPr lang="pl-PL" dirty="0"/>
              <a:t> (kończą się na -</a:t>
            </a:r>
            <a:r>
              <a:rPr lang="pl-PL" dirty="0" err="1"/>
              <a:t>anie</a:t>
            </a:r>
            <a:r>
              <a:rPr lang="pl-PL" dirty="0"/>
              <a:t>, -</a:t>
            </a:r>
            <a:r>
              <a:rPr lang="pl-PL" dirty="0" err="1"/>
              <a:t>enie</a:t>
            </a:r>
            <a:r>
              <a:rPr lang="pl-PL" dirty="0"/>
              <a:t>, -</a:t>
            </a:r>
            <a:r>
              <a:rPr lang="pl-PL" dirty="0" err="1"/>
              <a:t>cie</a:t>
            </a:r>
            <a:r>
              <a:rPr lang="pl-PL" dirty="0"/>
              <a:t>, -</a:t>
            </a:r>
            <a:r>
              <a:rPr lang="pl-PL" dirty="0" err="1"/>
              <a:t>acja</a:t>
            </a:r>
            <a:r>
              <a:rPr lang="pl-PL" dirty="0"/>
              <a:t>, -</a:t>
            </a:r>
            <a:r>
              <a:rPr lang="pl-PL" dirty="0" err="1"/>
              <a:t>sja</a:t>
            </a:r>
            <a:r>
              <a:rPr lang="pl-PL" dirty="0"/>
              <a:t>, -</a:t>
            </a:r>
            <a:r>
              <a:rPr lang="pl-PL" dirty="0" err="1"/>
              <a:t>zja</a:t>
            </a:r>
            <a:r>
              <a:rPr lang="pl-PL" dirty="0"/>
              <a:t>, -ość, np. wnioskowanie, implementacja, weryfikowalność),</a:t>
            </a:r>
          </a:p>
        </p:txBody>
      </p:sp>
    </p:spTree>
    <p:extLst>
      <p:ext uri="{BB962C8B-B14F-4D97-AF65-F5344CB8AC3E}">
        <p14:creationId xmlns:p14="http://schemas.microsoft.com/office/powerpoint/2010/main" val="36313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41D59-55E8-E4CF-C84D-6950FC99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042B5-BEC7-3F8C-C29A-988DF313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0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3. Dobierz odpowiednie słownictwo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93ED1C-7359-D23D-35F3-806229D7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2471"/>
            <a:ext cx="10515600" cy="3391449"/>
          </a:xfrm>
        </p:spPr>
        <p:txBody>
          <a:bodyPr>
            <a:normAutofit/>
          </a:bodyPr>
          <a:lstStyle/>
          <a:p>
            <a:r>
              <a:rPr lang="pl-PL" dirty="0"/>
              <a:t>wyrazy </a:t>
            </a:r>
            <a:r>
              <a:rPr lang="pl-PL" b="1" dirty="0"/>
              <a:t>modne</a:t>
            </a:r>
            <a:r>
              <a:rPr lang="pl-PL" dirty="0"/>
              <a:t> i </a:t>
            </a:r>
            <a:r>
              <a:rPr lang="pl-PL" b="1" dirty="0"/>
              <a:t>nadużywane</a:t>
            </a:r>
            <a:r>
              <a:rPr lang="pl-PL" dirty="0"/>
              <a:t> (np. dedykowany, innowacyjny, unikalny),</a:t>
            </a:r>
          </a:p>
          <a:p>
            <a:r>
              <a:rPr lang="pl-PL" b="1" dirty="0"/>
              <a:t>słabo przyswojone </a:t>
            </a:r>
            <a:r>
              <a:rPr lang="pl-PL" dirty="0"/>
              <a:t>wyrazy pochodzenia obcego (np. </a:t>
            </a:r>
            <a:r>
              <a:rPr lang="pl-PL" dirty="0" err="1"/>
              <a:t>case</a:t>
            </a:r>
            <a:r>
              <a:rPr lang="pl-PL" dirty="0"/>
              <a:t>, challenge),</a:t>
            </a:r>
          </a:p>
          <a:p>
            <a:r>
              <a:rPr lang="pl-PL" dirty="0"/>
              <a:t>rzadkie </a:t>
            </a:r>
            <a:r>
              <a:rPr lang="pl-PL" b="1" dirty="0"/>
              <a:t>skróty</a:t>
            </a:r>
            <a:r>
              <a:rPr lang="pl-PL" dirty="0"/>
              <a:t> i </a:t>
            </a:r>
            <a:r>
              <a:rPr lang="pl-PL" b="1" dirty="0"/>
              <a:t>skrótowce</a:t>
            </a:r>
            <a:r>
              <a:rPr lang="pl-PL" dirty="0"/>
              <a:t> (np. PKB, CEIDG),</a:t>
            </a:r>
          </a:p>
          <a:p>
            <a:r>
              <a:rPr lang="pl-PL" dirty="0"/>
              <a:t>elementy stylu </a:t>
            </a:r>
            <a:r>
              <a:rPr lang="pl-PL" b="1" dirty="0"/>
              <a:t>urzędowego</a:t>
            </a:r>
            <a:r>
              <a:rPr lang="pl-PL" dirty="0"/>
              <a:t> (np. niniejszym informuję, w przedmiotowej sprawie, dzień dzisiejszy).</a:t>
            </a:r>
          </a:p>
        </p:txBody>
      </p:sp>
    </p:spTree>
    <p:extLst>
      <p:ext uri="{BB962C8B-B14F-4D97-AF65-F5344CB8AC3E}">
        <p14:creationId xmlns:p14="http://schemas.microsoft.com/office/powerpoint/2010/main" val="8497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900A4-2BD4-0B1C-FD0A-512131F8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96AF3C-F31C-111B-377B-867C6D92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0"/>
            <a:ext cx="10515600" cy="104544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3. Dobierz odpowiednie słownictwo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B28F4D-B81C-389D-5B2A-059649BB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192"/>
            <a:ext cx="11109960" cy="445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300" b="1" dirty="0"/>
              <a:t>C.</a:t>
            </a:r>
            <a:r>
              <a:rPr lang="pl-PL" sz="2300" dirty="0"/>
              <a:t> Co możesz zrobić z trudnymi słowami:</a:t>
            </a:r>
          </a:p>
          <a:p>
            <a:pPr lvl="1"/>
            <a:r>
              <a:rPr lang="pl-PL" sz="2300" b="1" dirty="0"/>
              <a:t>usuń</a:t>
            </a:r>
            <a:r>
              <a:rPr lang="pl-PL" sz="2300" dirty="0"/>
              <a:t> je, jeśli nie wnoszą nowej treści,</a:t>
            </a:r>
          </a:p>
          <a:p>
            <a:pPr lvl="1"/>
            <a:r>
              <a:rPr lang="pl-PL" sz="2300" b="1" dirty="0"/>
              <a:t>zastąp</a:t>
            </a:r>
            <a:r>
              <a:rPr lang="pl-PL" sz="2300" dirty="0"/>
              <a:t> prostszymi, częściej używanymi odpowiednikami,</a:t>
            </a:r>
          </a:p>
          <a:p>
            <a:pPr lvl="1"/>
            <a:r>
              <a:rPr lang="pl-PL" sz="2300" b="1" dirty="0"/>
              <a:t>wyjaśnij</a:t>
            </a:r>
            <a:r>
              <a:rPr lang="pl-PL" sz="2300" dirty="0"/>
              <a:t> je za pomocą słów typowych dla codziennej komunikacji,</a:t>
            </a:r>
          </a:p>
          <a:p>
            <a:pPr lvl="1"/>
            <a:r>
              <a:rPr lang="pl-PL" sz="2300" dirty="0"/>
              <a:t>podaj </a:t>
            </a:r>
            <a:r>
              <a:rPr lang="pl-PL" sz="2300" b="1" dirty="0"/>
              <a:t>przykład</a:t>
            </a:r>
            <a:r>
              <a:rPr lang="pl-PL" sz="2300" dirty="0"/>
              <a:t> zjawiska, które kryje się pod terminem,</a:t>
            </a:r>
          </a:p>
          <a:p>
            <a:pPr lvl="1"/>
            <a:r>
              <a:rPr lang="pl-PL" sz="2300" dirty="0"/>
              <a:t>podawaj </a:t>
            </a:r>
            <a:r>
              <a:rPr lang="pl-PL" sz="2300" b="1" dirty="0"/>
              <a:t>konkrety</a:t>
            </a:r>
            <a:r>
              <a:rPr lang="pl-PL" sz="2300" dirty="0"/>
              <a:t> (nazwa instytucji zamiast właściwy organ, tytuł dokumentu zamiast stosowna ustawa).</a:t>
            </a:r>
          </a:p>
        </p:txBody>
      </p:sp>
    </p:spTree>
    <p:extLst>
      <p:ext uri="{BB962C8B-B14F-4D97-AF65-F5344CB8AC3E}">
        <p14:creationId xmlns:p14="http://schemas.microsoft.com/office/powerpoint/2010/main" val="25400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D4720-3857-D60E-6A87-B320DEDF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7819C-EB0A-7308-C3B5-F9494CCC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903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4. Używaj jasnej, naturalnej składni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125261-A647-4813-F971-157297D2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792"/>
            <a:ext cx="10744200" cy="306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A.</a:t>
            </a:r>
            <a:r>
              <a:rPr lang="pl-PL" sz="2800" dirty="0"/>
              <a:t> Twórz krótkie zdania, najlepiej liczące ok. 20 wyrazów.</a:t>
            </a:r>
          </a:p>
          <a:p>
            <a:pPr marL="0" indent="0">
              <a:buNone/>
            </a:pPr>
            <a:r>
              <a:rPr lang="pl-PL" sz="2800" b="1" dirty="0"/>
              <a:t>B. </a:t>
            </a:r>
            <a:r>
              <a:rPr lang="pl-PL" sz="2800" dirty="0"/>
              <a:t>Stosuj zasadę: jedno zdanie = jedna myśl.</a:t>
            </a:r>
          </a:p>
          <a:p>
            <a:pPr marL="0" indent="0">
              <a:buNone/>
            </a:pPr>
            <a:r>
              <a:rPr lang="pl-PL" sz="2800" b="1" dirty="0"/>
              <a:t>C.</a:t>
            </a:r>
            <a:r>
              <a:rPr lang="pl-PL" sz="2800" dirty="0"/>
              <a:t> Używaj zdań twierdzących (np. zapłać w wyznaczonym czasie), a nie przeczących (np. nie spóźniaj się z opłatą).</a:t>
            </a:r>
          </a:p>
        </p:txBody>
      </p:sp>
    </p:spTree>
    <p:extLst>
      <p:ext uri="{BB962C8B-B14F-4D97-AF65-F5344CB8AC3E}">
        <p14:creationId xmlns:p14="http://schemas.microsoft.com/office/powerpoint/2010/main" val="17185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DD66-E33F-0802-3C36-D9E6023B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C68C41-3ADE-66C3-3DF9-9010FFD4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5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4. Używaj jasnej, naturalnej składni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3A79FF-4DC1-3539-AFDE-B35C390B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504"/>
            <a:ext cx="10515600" cy="3082576"/>
          </a:xfrm>
        </p:spPr>
        <p:txBody>
          <a:bodyPr>
            <a:normAutofit fontScale="92500"/>
          </a:bodyPr>
          <a:lstStyle/>
          <a:p>
            <a:r>
              <a:rPr lang="pl-PL" sz="2800" dirty="0"/>
              <a:t>ujawniaj się jako nadawca tekstu, stosuj </a:t>
            </a:r>
            <a:r>
              <a:rPr lang="pl-PL" sz="2800" b="1" dirty="0"/>
              <a:t>osobowe formy czasowników</a:t>
            </a:r>
            <a:r>
              <a:rPr lang="pl-PL" sz="2800" dirty="0"/>
              <a:t> (np. wykonałem, analizujemy, podjęliśmy, prześlemy),</a:t>
            </a:r>
          </a:p>
          <a:p>
            <a:r>
              <a:rPr lang="pl-PL" sz="2800" b="1" dirty="0"/>
              <a:t>unikaj form bezosobowych</a:t>
            </a:r>
            <a:r>
              <a:rPr lang="pl-PL" sz="2800" dirty="0"/>
              <a:t>: zakończonych na -no, -to (np. podjęto, wykonano) i form typu zaleca się,</a:t>
            </a:r>
          </a:p>
        </p:txBody>
      </p:sp>
    </p:spTree>
    <p:extLst>
      <p:ext uri="{BB962C8B-B14F-4D97-AF65-F5344CB8AC3E}">
        <p14:creationId xmlns:p14="http://schemas.microsoft.com/office/powerpoint/2010/main" val="426164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3AB59-D7DA-F7E2-C63F-4DDE7DFC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81604-94D1-F3FE-E784-3345A4D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922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4. Używaj jasnej, naturalnej składni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2284EE-07CA-14EB-D6CC-6C350238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485"/>
            <a:ext cx="10515600" cy="3339955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używaj </a:t>
            </a:r>
            <a:r>
              <a:rPr lang="pl-PL" sz="2800" b="1" dirty="0"/>
              <a:t>strony czynnej</a:t>
            </a:r>
            <a:r>
              <a:rPr lang="pl-PL" sz="2800" dirty="0"/>
              <a:t>, a stronę bierną (np. dokumenty zostały wysłane) zarezerwuj dla sytuacji, w których jest ona naprawdę niezbędna,</a:t>
            </a:r>
          </a:p>
          <a:p>
            <a:r>
              <a:rPr lang="pl-PL" sz="2800" b="1" dirty="0"/>
              <a:t>unikaj imiesłowów </a:t>
            </a:r>
            <a:r>
              <a:rPr lang="pl-PL" sz="2800" dirty="0"/>
              <a:t>zakończonych na -</a:t>
            </a:r>
            <a:r>
              <a:rPr lang="pl-PL" sz="2800" dirty="0" err="1"/>
              <a:t>ąc</a:t>
            </a:r>
            <a:r>
              <a:rPr lang="pl-PL" sz="2800" dirty="0"/>
              <a:t>, -</a:t>
            </a:r>
            <a:r>
              <a:rPr lang="pl-PL" sz="2800" dirty="0" err="1"/>
              <a:t>łszy</a:t>
            </a:r>
            <a:r>
              <a:rPr lang="pl-PL" sz="2800" dirty="0"/>
              <a:t>, -wszy (np. nawiązując, poszedłszy, złożywszy).</a:t>
            </a:r>
          </a:p>
        </p:txBody>
      </p:sp>
    </p:spTree>
    <p:extLst>
      <p:ext uri="{BB962C8B-B14F-4D97-AF65-F5344CB8AC3E}">
        <p14:creationId xmlns:p14="http://schemas.microsoft.com/office/powerpoint/2010/main" val="78333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455F5-F4C5-8B08-CE2E-5E8FCB797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06B07-8996-BDAF-7203-23288EC5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54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4. Używaj jasnej, naturalnej składni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15E7E8-0977-DDD6-11FE-3B46D5E5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197"/>
            <a:ext cx="10886440" cy="445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b="1" dirty="0"/>
              <a:t>E.</a:t>
            </a:r>
            <a:r>
              <a:rPr lang="pl-PL" sz="2100" dirty="0"/>
              <a:t> </a:t>
            </a:r>
            <a:r>
              <a:rPr lang="pl-PL" sz="2100" b="1" dirty="0"/>
              <a:t>Unikaj podwójnej negacji </a:t>
            </a:r>
            <a:r>
              <a:rPr lang="pl-PL" sz="2100" dirty="0"/>
              <a:t>(np. nie możemy Ci tego nie powiedzieć).</a:t>
            </a:r>
          </a:p>
          <a:p>
            <a:pPr marL="0" indent="0">
              <a:buNone/>
            </a:pPr>
            <a:r>
              <a:rPr lang="pl-PL" sz="2100" b="1" dirty="0"/>
              <a:t>F.</a:t>
            </a:r>
            <a:r>
              <a:rPr lang="pl-PL" sz="2100" dirty="0"/>
              <a:t> </a:t>
            </a:r>
            <a:r>
              <a:rPr lang="pl-PL" sz="2100" b="1" dirty="0"/>
              <a:t>Usuń nadmiar</a:t>
            </a:r>
            <a:r>
              <a:rPr lang="pl-PL" sz="2100" dirty="0"/>
              <a:t> rzeczowników:</a:t>
            </a:r>
          </a:p>
          <a:p>
            <a:pPr lvl="1"/>
            <a:r>
              <a:rPr lang="pl-PL" sz="2100" b="1" dirty="0"/>
              <a:t>zamień rzeczowniki odczasownikowe </a:t>
            </a:r>
            <a:r>
              <a:rPr lang="pl-PL" sz="2100" dirty="0"/>
              <a:t>na czasowniki (w celu złożenia na aby złożyć),</a:t>
            </a:r>
          </a:p>
          <a:p>
            <a:pPr lvl="1"/>
            <a:r>
              <a:rPr lang="pl-PL" sz="2100" b="1" dirty="0"/>
              <a:t>zamień konstrukcje analityczne</a:t>
            </a:r>
            <a:r>
              <a:rPr lang="pl-PL" sz="2100" dirty="0"/>
              <a:t> na czasowniki (np. dokonać oceny na ocenić),</a:t>
            </a:r>
          </a:p>
          <a:p>
            <a:pPr lvl="1"/>
            <a:r>
              <a:rPr lang="pl-PL" sz="2100" b="1" dirty="0"/>
              <a:t>rozbij łańcuchy dopełniaczowe</a:t>
            </a:r>
            <a:r>
              <a:rPr lang="pl-PL" sz="2100" dirty="0"/>
              <a:t>, czyli ciągi rzeczowników, które odpowiadają na pytania kogo? czego? (np. umożliwienie spłaty raty kredytu zamień na może Pan spłacić ratę kredytu).</a:t>
            </a:r>
          </a:p>
        </p:txBody>
      </p:sp>
    </p:spTree>
    <p:extLst>
      <p:ext uri="{BB962C8B-B14F-4D97-AF65-F5344CB8AC3E}">
        <p14:creationId xmlns:p14="http://schemas.microsoft.com/office/powerpoint/2010/main" val="474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4135E-9929-3777-77C7-B94D7814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570C74-5540-13A1-96F2-0A7A8C7E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98" y="1020387"/>
            <a:ext cx="10515600" cy="102826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5. Sprawdź swój tekst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5E5F9-0F8A-BD30-65B8-C59749D9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98" y="2048654"/>
            <a:ext cx="11502502" cy="4452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A. </a:t>
            </a:r>
            <a:r>
              <a:rPr lang="pl-PL" dirty="0"/>
              <a:t>Upewnij się, że tekst jest </a:t>
            </a:r>
            <a:r>
              <a:rPr lang="pl-PL" b="1" dirty="0"/>
              <a:t>poprawny</a:t>
            </a:r>
            <a:r>
              <a:rPr lang="pl-PL" dirty="0"/>
              <a:t> językowo i merytorycznie.</a:t>
            </a:r>
          </a:p>
          <a:p>
            <a:pPr marL="0" indent="0">
              <a:buNone/>
            </a:pPr>
            <a:r>
              <a:rPr lang="pl-PL" b="1" dirty="0"/>
              <a:t>B. Sprawdź</a:t>
            </a:r>
            <a:r>
              <a:rPr lang="pl-PL" dirty="0"/>
              <a:t> tekst pod kątem zrozumiałości. Możesz to zrobić na przykład tak:</a:t>
            </a:r>
          </a:p>
          <a:p>
            <a:pPr lvl="1"/>
            <a:r>
              <a:rPr lang="pl-PL" dirty="0"/>
              <a:t>użyj </a:t>
            </a:r>
            <a:r>
              <a:rPr lang="pl-PL" b="1" dirty="0"/>
              <a:t>elektronicznych narzędzi </a:t>
            </a:r>
            <a:r>
              <a:rPr lang="pl-PL" dirty="0"/>
              <a:t>do oceny zrozumiałości tekstu, używanych </a:t>
            </a:r>
            <a:br>
              <a:rPr lang="pl-PL" dirty="0"/>
            </a:br>
            <a:r>
              <a:rPr lang="pl-PL" dirty="0"/>
              <a:t>w Twojej firmie lub dostępnych na rynku,</a:t>
            </a:r>
          </a:p>
          <a:p>
            <a:pPr lvl="1"/>
            <a:r>
              <a:rPr lang="pl-PL" dirty="0"/>
              <a:t>jeśli możesz, </a:t>
            </a:r>
            <a:r>
              <a:rPr lang="pl-PL" b="1" dirty="0"/>
              <a:t>skonsultuj tekst </a:t>
            </a:r>
            <a:r>
              <a:rPr lang="pl-PL" dirty="0"/>
              <a:t>zarówno ze specjalistami, jak i niespecjalistami </a:t>
            </a:r>
            <a:br>
              <a:rPr lang="pl-PL" dirty="0"/>
            </a:br>
            <a:r>
              <a:rPr lang="pl-PL" dirty="0"/>
              <a:t>w danej dziedzinie, a także z osobami ze szczególnymi potrzebami komunikacyjnymi,</a:t>
            </a:r>
          </a:p>
          <a:p>
            <a:pPr lvl="1"/>
            <a:r>
              <a:rPr lang="pl-PL" dirty="0"/>
              <a:t>jeśli możesz, </a:t>
            </a:r>
            <a:r>
              <a:rPr lang="pl-PL" b="1" dirty="0"/>
              <a:t>zorganizuj badania fokusowe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Co to jest prosty język?</a:t>
            </a:r>
          </a:p>
        </p:txBody>
      </p:sp>
    </p:spTree>
    <p:extLst>
      <p:ext uri="{BB962C8B-B14F-4D97-AF65-F5344CB8AC3E}">
        <p14:creationId xmlns:p14="http://schemas.microsoft.com/office/powerpoint/2010/main" val="350280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CDFEF-03A8-EB7B-AF89-B0E4F8E1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A7D12-844D-00B8-6B88-D05A048D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798"/>
            <a:ext cx="10515600" cy="945139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6. Zachowaj zdrowy rozsądek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9BA4BC-61C0-0654-06DC-4CDE5352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02994"/>
            <a:ext cx="10515600" cy="445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Pamiętaj, że język jest żywy, a nasze zasady mają Ci pomagać, a nie Cię ograniczać. </a:t>
            </a:r>
            <a:r>
              <a:rPr lang="pl-PL" b="1" dirty="0"/>
              <a:t>Stosuj je z wyczuciem</a:t>
            </a:r>
            <a:r>
              <a:rPr lang="pl-PL" dirty="0"/>
              <a:t>:</a:t>
            </a:r>
          </a:p>
          <a:p>
            <a:r>
              <a:rPr lang="pl-PL" dirty="0"/>
              <a:t>zdanie, które ma 19 słów, nie zawsze będzie lepsze od tego, które liczy ich 21,</a:t>
            </a:r>
          </a:p>
          <a:p>
            <a:r>
              <a:rPr lang="pl-PL" dirty="0"/>
              <a:t>strona bierna czasami jest potrzebna, a nawet niezbędna,</a:t>
            </a:r>
          </a:p>
          <a:p>
            <a:r>
              <a:rPr lang="pl-PL" dirty="0"/>
              <a:t>nie usuwaj wszystkich imiesłowów zakończonych na -</a:t>
            </a:r>
            <a:r>
              <a:rPr lang="pl-PL" dirty="0" err="1"/>
              <a:t>ąc</a:t>
            </a:r>
            <a:r>
              <a:rPr lang="pl-PL" dirty="0"/>
              <a:t>, -wszy, -</a:t>
            </a:r>
            <a:r>
              <a:rPr lang="pl-PL" dirty="0" err="1"/>
              <a:t>łszy</a:t>
            </a:r>
            <a:r>
              <a:rPr lang="pl-PL" dirty="0"/>
              <a:t> czy wszystkich form na -</a:t>
            </a:r>
            <a:r>
              <a:rPr lang="pl-PL" dirty="0" err="1"/>
              <a:t>anie</a:t>
            </a:r>
            <a:r>
              <a:rPr lang="pl-PL" dirty="0"/>
              <a:t>, -</a:t>
            </a:r>
            <a:r>
              <a:rPr lang="pl-PL" dirty="0" err="1"/>
              <a:t>enie</a:t>
            </a:r>
            <a:r>
              <a:rPr lang="pl-PL" dirty="0"/>
              <a:t>,</a:t>
            </a:r>
          </a:p>
          <a:p>
            <a:r>
              <a:rPr lang="pl-PL" dirty="0"/>
              <a:t>znajdź </a:t>
            </a:r>
            <a:r>
              <a:rPr lang="pl-PL" b="1" dirty="0"/>
              <a:t>równowagę</a:t>
            </a:r>
            <a:r>
              <a:rPr lang="pl-PL" dirty="0"/>
              <a:t> w stosowaniu wyróżnień graficznych – ich nadmiar może utrudniać lekturę.</a:t>
            </a:r>
          </a:p>
        </p:txBody>
      </p:sp>
    </p:spTree>
    <p:extLst>
      <p:ext uri="{BB962C8B-B14F-4D97-AF65-F5344CB8AC3E}">
        <p14:creationId xmlns:p14="http://schemas.microsoft.com/office/powerpoint/2010/main" val="33550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8360" y="950368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00447C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2010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767080" y="2275931"/>
            <a:ext cx="6202680" cy="4351338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50000"/>
            </a:pPr>
            <a:r>
              <a:rPr lang="en-GB" dirty="0" err="1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Ministerstwo</a:t>
            </a:r>
            <a:r>
              <a:rPr lang="en-GB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en-GB" dirty="0" err="1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Rozwoju</a:t>
            </a:r>
            <a:r>
              <a:rPr lang="en-GB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r>
              <a:rPr lang="en-GB" dirty="0" err="1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Regionalnego</a:t>
            </a:r>
            <a:r>
              <a:rPr lang="en-GB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50000"/>
            </a:pPr>
            <a:r>
              <a:rPr lang="en-GB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Uniwersytet </a:t>
            </a:r>
            <a:r>
              <a:rPr lang="en-GB" dirty="0" err="1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Wrocławski</a:t>
            </a:r>
            <a:r>
              <a:rPr lang="en-GB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Roboto Light"/>
              </a:rPr>
              <a:t> </a:t>
            </a:r>
            <a:endParaRPr lang="pl-PL" dirty="0">
              <a:solidFill>
                <a:srgbClr val="00447C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  <a:sym typeface="Roboto Light"/>
            </a:endParaRPr>
          </a:p>
          <a:p>
            <a:endParaRPr lang="pl-PL" dirty="0"/>
          </a:p>
        </p:txBody>
      </p:sp>
      <p:pic>
        <p:nvPicPr>
          <p:cNvPr id="13" name="Picture 2" descr="Na ilustracji znajduje się okładka książki „Jak pisać o Funduszach Europejskich”. Książkę napisali Jan Miodek, Marek Maziarz, Tomasz Piekot, Marcin Poprawa i Grzegorz Zarzeczny - naukowcy z Wrocławia.">
            <a:extLst>
              <a:ext uri="{FF2B5EF4-FFF2-40B4-BE49-F238E27FC236}">
                <a16:creationId xmlns:a16="http://schemas.microsoft.com/office/drawing/2014/main" id="{AF344B67-3A3E-1FCA-83F8-A8C7B387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2062"/>
          <a:stretch/>
        </p:blipFill>
        <p:spPr bwMode="auto">
          <a:xfrm>
            <a:off x="7437120" y="950368"/>
            <a:ext cx="3807447" cy="51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5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663A-B7EE-BC5F-C3C5-E85A041D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C66314-4F0A-B6BD-1FF3-72775731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r>
              <a:rPr lang="pl-PL" dirty="0"/>
              <a:t>banki (np. mBank, ING, PKO BP, Santander, PKO SA)</a:t>
            </a:r>
          </a:p>
          <a:p>
            <a:r>
              <a:rPr lang="pl-PL" dirty="0"/>
              <a:t>ubezpieczyciele (np. ZUS, PZU)</a:t>
            </a:r>
          </a:p>
          <a:p>
            <a:r>
              <a:rPr lang="pl-PL" dirty="0"/>
              <a:t>transport (np. PKP Intercity, Tramwaje Warszawskie)</a:t>
            </a:r>
          </a:p>
          <a:p>
            <a:r>
              <a:rPr lang="pl-PL" dirty="0"/>
              <a:t>urzędy (np. Urząd Miasta Stołecznego Warszawy, Urząd Miasta Poznania)</a:t>
            </a:r>
          </a:p>
          <a:p>
            <a:r>
              <a:rPr lang="pl-PL" dirty="0"/>
              <a:t>ministerstwa (np. Ministerstwo Funduszy Unijnych)</a:t>
            </a:r>
          </a:p>
          <a:p>
            <a:r>
              <a:rPr lang="pl-PL" dirty="0"/>
              <a:t>wiele, wiele innych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D2BF0A5-C722-83C1-80C6-2A74FE7C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938788"/>
            <a:ext cx="10515600" cy="1066224"/>
          </a:xfrm>
        </p:spPr>
        <p:txBody>
          <a:bodyPr/>
          <a:lstStyle/>
          <a:p>
            <a:r>
              <a:rPr lang="pl-PL" b="1" dirty="0"/>
              <a:t>Kto stawia na prosty język?</a:t>
            </a:r>
          </a:p>
        </p:txBody>
      </p:sp>
    </p:spTree>
    <p:extLst>
      <p:ext uri="{BB962C8B-B14F-4D97-AF65-F5344CB8AC3E}">
        <p14:creationId xmlns:p14="http://schemas.microsoft.com/office/powerpoint/2010/main" val="10926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9E6F-0A03-0B94-1FFC-D68FFE484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CB395EA-FDDB-DDC2-4C07-63021D8A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2771067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5400" b="1" dirty="0"/>
              <a:t>Czy rzeczywiście strach ma wielkie oczy?</a:t>
            </a:r>
          </a:p>
        </p:txBody>
      </p:sp>
    </p:spTree>
    <p:extLst>
      <p:ext uri="{BB962C8B-B14F-4D97-AF65-F5344CB8AC3E}">
        <p14:creationId xmlns:p14="http://schemas.microsoft.com/office/powerpoint/2010/main" val="10107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B459B-5CC7-7C93-B643-98B395AF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Łyżka dziegciu (1)</a:t>
            </a:r>
          </a:p>
        </p:txBody>
      </p:sp>
      <p:pic>
        <p:nvPicPr>
          <p:cNvPr id="5" name="Symbol zastępczy zawartości 4" descr="Wypowiedź Antoniego Dudka o treści: &quot;Było nie komplikować&quot;, a pod spodem dokument z decyzją prorektora UW ws. powołania zespołu ds. prostego języka.">
            <a:extLst>
              <a:ext uri="{FF2B5EF4-FFF2-40B4-BE49-F238E27FC236}">
                <a16:creationId xmlns:a16="http://schemas.microsoft.com/office/drawing/2014/main" id="{87F15B72-7761-8A97-1458-D1BE2EFEC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9" y="2037904"/>
            <a:ext cx="9825580" cy="48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D005-AD74-E7BD-C5D8-88761FFF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 descr="Screen komentarzy z Facebooka nieprzychylnych wobec stosowania prostego języka.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-20592"/>
            <a:ext cx="9123035" cy="6726192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349474-C500-92B2-359D-4C856A73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9" y="2245677"/>
            <a:ext cx="3780901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Łyżka dziegciu (2)</a:t>
            </a:r>
          </a:p>
        </p:txBody>
      </p:sp>
    </p:spTree>
    <p:extLst>
      <p:ext uri="{BB962C8B-B14F-4D97-AF65-F5344CB8AC3E}">
        <p14:creationId xmlns:p14="http://schemas.microsoft.com/office/powerpoint/2010/main" val="279109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C762-3D3D-D878-D80B-5FCC566EB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4A3436-1431-1E27-2764-BECF5024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753690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Łyżka dziegciu (3)</a:t>
            </a:r>
          </a:p>
        </p:txBody>
      </p:sp>
      <p:pic>
        <p:nvPicPr>
          <p:cNvPr id="12" name="Symbol zastępczy zawartości 11" descr="Screen komentarzy z Facebooka nieprzychylnych wobec stosowania prostego języka.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252"/>
            <a:ext cx="10256520" cy="1881071"/>
          </a:xfrm>
        </p:spPr>
      </p:pic>
      <p:pic>
        <p:nvPicPr>
          <p:cNvPr id="13" name="Symbol zastępczy zawartości 12" descr="Screen komentarzy z Facebooka nieprzychylnych wobec stosowania prostego języka.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53" y="3797102"/>
            <a:ext cx="10421207" cy="3060898"/>
          </a:xfrm>
        </p:spPr>
      </p:pic>
    </p:spTree>
    <p:extLst>
      <p:ext uri="{BB962C8B-B14F-4D97-AF65-F5344CB8AC3E}">
        <p14:creationId xmlns:p14="http://schemas.microsoft.com/office/powerpoint/2010/main" val="44307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FD7F3-24D5-0329-4CD6-E59AE3A0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24550-5FE9-A1B4-5056-2D7B4B61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99" y="852169"/>
            <a:ext cx="10515600" cy="1325563"/>
          </a:xfrm>
        </p:spPr>
        <p:txBody>
          <a:bodyPr/>
          <a:lstStyle/>
          <a:p>
            <a:r>
              <a:rPr lang="pl-PL" b="1" dirty="0"/>
              <a:t>Łyżka dziegciu (4)</a:t>
            </a:r>
          </a:p>
        </p:txBody>
      </p:sp>
      <p:pic>
        <p:nvPicPr>
          <p:cNvPr id="5" name="Symbol zastępczy zawartości 4" descr="Screen komentarza z Facebooka nieprzychylnych wobec stosowania prostego języka.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" y="2486876"/>
            <a:ext cx="12010502" cy="1988962"/>
          </a:xfrm>
        </p:spPr>
      </p:pic>
    </p:spTree>
    <p:extLst>
      <p:ext uri="{BB962C8B-B14F-4D97-AF65-F5344CB8AC3E}">
        <p14:creationId xmlns:p14="http://schemas.microsoft.com/office/powerpoint/2010/main" val="1672484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AF8B-34C2-3CF1-A8E1-F0FF994AD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A2D6B0A-85F2-D03D-81B6-8DDFB6E7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/>
              <a:t>Czy to w ogóle jest potrzebne?</a:t>
            </a:r>
          </a:p>
        </p:txBody>
      </p:sp>
    </p:spTree>
    <p:extLst>
      <p:ext uri="{BB962C8B-B14F-4D97-AF65-F5344CB8AC3E}">
        <p14:creationId xmlns:p14="http://schemas.microsoft.com/office/powerpoint/2010/main" val="406223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3DFE0-8432-679C-6A42-B4098FA8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842009"/>
            <a:ext cx="10515600" cy="1325563"/>
          </a:xfrm>
        </p:spPr>
        <p:txBody>
          <a:bodyPr/>
          <a:lstStyle/>
          <a:p>
            <a:r>
              <a:rPr lang="pl-PL" b="1" dirty="0"/>
              <a:t>Zalew informacyjny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899" y="1913572"/>
            <a:ext cx="10515600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Każdego dnia dociera do nas około pięć razy więcej informacji niż w 1986 roku! To jest sto siedemdziesiąt pięć gazet przeczytanych od deski do deski każdego dnia. W samym wolnym czasie „wchłaniamy” około 34 gigabajtów danych.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Miłosz Brzeziński, „Wy wszyscy moi ja. Czyli nowe podejście do produktywności, wprowadzania zmian w życiu i budowania własnej efektywności”, Warszawa 2016, s. 164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772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E9E7-61DB-135A-A2D3-2A6191E9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088" y="767556"/>
            <a:ext cx="10515600" cy="1325563"/>
          </a:xfrm>
        </p:spPr>
        <p:txBody>
          <a:bodyPr/>
          <a:lstStyle/>
          <a:p>
            <a:r>
              <a:rPr lang="pl-PL" b="1" dirty="0"/>
              <a:t>Prosty język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TAK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0070C0"/>
              </a:buClr>
              <a:buSzPct val="150000"/>
            </a:pP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sposób komunikacji w układzie nierównorzędnym (np. między uczelnią a osobami studiującymi)</a:t>
            </a:r>
          </a:p>
          <a:p>
            <a:pPr marL="342900" indent="-342900">
              <a:buClr>
                <a:srgbClr val="0070C0"/>
              </a:buClr>
              <a:buSzPct val="150000"/>
            </a:pP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odmiana języka </a:t>
            </a:r>
            <a:r>
              <a:rPr lang="pl-PL" b="1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oficjalnego</a:t>
            </a:r>
          </a:p>
          <a:p>
            <a:pPr marL="342900" indent="-342900">
              <a:buClr>
                <a:srgbClr val="0070C0"/>
              </a:buClr>
              <a:buSzPct val="150000"/>
            </a:pPr>
            <a:r>
              <a:rPr lang="pl-PL" b="1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jeden</a:t>
            </a: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 ze stylów </a:t>
            </a:r>
            <a:r>
              <a:rPr lang="pl-PL" b="1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użytkowych</a:t>
            </a: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 polszczyzny (pododmiana stylu urzędowego) 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NIE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SzPct val="150000"/>
            </a:pPr>
            <a:r>
              <a:rPr lang="pl-PL" sz="2200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sposób komunikacji między specjalistami</a:t>
            </a:r>
          </a:p>
          <a:p>
            <a:pPr marL="342900" indent="-342900">
              <a:buClr>
                <a:srgbClr val="FF0000"/>
              </a:buClr>
              <a:buSzPct val="150000"/>
            </a:pPr>
            <a:r>
              <a:rPr lang="pl-PL" sz="2200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odmiana języka potocznego</a:t>
            </a:r>
          </a:p>
          <a:p>
            <a:pPr marL="342900" indent="-342900">
              <a:buClr>
                <a:srgbClr val="FF0000"/>
              </a:buClr>
              <a:buSzPct val="150000"/>
            </a:pPr>
            <a:r>
              <a:rPr lang="pl-PL" sz="2200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styl, który zastąpi nam wszystkie inne style polszczyzny</a:t>
            </a:r>
          </a:p>
        </p:txBody>
      </p:sp>
    </p:spTree>
    <p:extLst>
      <p:ext uri="{BB962C8B-B14F-4D97-AF65-F5344CB8AC3E}">
        <p14:creationId xmlns:p14="http://schemas.microsoft.com/office/powerpoint/2010/main" val="116467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0D2F-C69A-5A77-6CC4-D7E86DA58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23582-8FCA-ACF6-3C02-A5990AC5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370"/>
            <a:ext cx="10515600" cy="1325563"/>
          </a:xfrm>
        </p:spPr>
        <p:txBody>
          <a:bodyPr/>
          <a:lstStyle/>
          <a:p>
            <a:r>
              <a:rPr lang="pl-PL" b="1" dirty="0"/>
              <a:t>Jak czytamy?</a:t>
            </a:r>
          </a:p>
        </p:txBody>
      </p:sp>
      <p:pic>
        <p:nvPicPr>
          <p:cNvPr id="7" name="Picture 2" descr="Na zdjęciu znajduje się ekran komputerowy. Jego tło jest niebieskie, ale przebija zza niego strona internetowa. Na tym tle znajduje się żółto-pomarańczowa litera F.">
            <a:extLst>
              <a:ext uri="{FF2B5EF4-FFF2-40B4-BE49-F238E27FC236}">
                <a16:creationId xmlns:a16="http://schemas.microsoft.com/office/drawing/2014/main" id="{39D8575B-4A80-7E15-387B-8BB958D107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9647"/>
            <a:ext cx="6151880" cy="40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a zdjęciu znajduje się ekran komputera. Na czarnym tle znajdują się zielono-żółte plamy rozmieszczone nieregularnie, w różnych miejscach.">
            <a:extLst>
              <a:ext uri="{FF2B5EF4-FFF2-40B4-BE49-F238E27FC236}">
                <a16:creationId xmlns:a16="http://schemas.microsoft.com/office/drawing/2014/main" id="{4705C7F8-9B49-1DD2-A819-85070C58DA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1849648"/>
            <a:ext cx="4032250" cy="40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7D23-DA89-CDE1-AAE9-11174A0B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A4E34-3619-8E22-5674-093AE62B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Wniosek o stypendium rektora</a:t>
            </a:r>
          </a:p>
        </p:txBody>
      </p:sp>
      <p:pic>
        <p:nvPicPr>
          <p:cNvPr id="5" name="Symbol zastępczy zawartości 4" descr="Na zdjęciu znajduje się fragment wniosku zaznaczony czerwonym kółkiem.">
            <a:extLst>
              <a:ext uri="{FF2B5EF4-FFF2-40B4-BE49-F238E27FC236}">
                <a16:creationId xmlns:a16="http://schemas.microsoft.com/office/drawing/2014/main" id="{1C4325F4-D3F2-3663-73DC-29FCA0C6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45184" r="6420" b="1270"/>
          <a:stretch/>
        </p:blipFill>
        <p:spPr>
          <a:xfrm>
            <a:off x="0" y="2005012"/>
            <a:ext cx="12188142" cy="31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6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D2D96-A0FB-7B4E-4358-DD1179CD0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1F3F9-3A6C-4AC4-39D4-831BC720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772046"/>
            <a:ext cx="10515600" cy="1325563"/>
          </a:xfrm>
        </p:spPr>
        <p:txBody>
          <a:bodyPr/>
          <a:lstStyle/>
          <a:p>
            <a:r>
              <a:rPr lang="pl-PL" b="1" dirty="0"/>
              <a:t>Decyzja o nieprzyjęciu na studia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899" y="1912415"/>
            <a:ext cx="11103174" cy="458098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2000" b="1" dirty="0">
                <a:solidFill>
                  <a:prstClr val="black"/>
                </a:solidFill>
              </a:rPr>
              <a:t>POUCZENIE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2000" dirty="0">
                <a:solidFill>
                  <a:prstClr val="black"/>
                </a:solidFill>
              </a:rPr>
              <a:t>Od niniejszej decyzji przysługuje odwołanie do Rektora Uniwersytetu Warszawskiego w terminie 14 dni od daty jej doręczenia. Odwołanie wnosi się za pośrednictwem Komisji Rekrutacyjnej Wydziału Polonistyki. Odwołanie powinno w szczególności zawierać wskazanie przepisów, które zostały naruszone, wraz ze zwięzłym uzasadnieniem zarzutów. Przed upływem terminu do wniesienia odwołania strona może zrzec się prawa do wniesienia odwołania. Z dniem doręczenia Komisji Rekrutacyjnej Wydziału Polonistyki oświadczenia o zrzeczeniu się prawa do wniesienia odwołania decyzja staje się ostateczna i prawomocna. Strona nie będzie mogła zaskarżyć decyzji do Wojewódzkiego Sądu Administracyjnego w Warszawie.</a:t>
            </a:r>
          </a:p>
        </p:txBody>
      </p:sp>
    </p:spTree>
    <p:extLst>
      <p:ext uri="{BB962C8B-B14F-4D97-AF65-F5344CB8AC3E}">
        <p14:creationId xmlns:p14="http://schemas.microsoft.com/office/powerpoint/2010/main" val="762690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7A603-421E-51BD-7276-1DF7DD2A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3A1F0F29-C0E5-B2EB-8944-2D133CB6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795196"/>
            <a:ext cx="10515600" cy="1325563"/>
          </a:xfrm>
        </p:spPr>
        <p:txBody>
          <a:bodyPr/>
          <a:lstStyle/>
          <a:p>
            <a:r>
              <a:rPr lang="pl-PL" b="1" dirty="0"/>
              <a:t>Tekst w procentach – aplikacja </a:t>
            </a:r>
            <a:r>
              <a:rPr lang="pl-PL" b="1" dirty="0" err="1"/>
              <a:t>Logios</a:t>
            </a:r>
            <a:r>
              <a:rPr lang="pl-PL" b="1" dirty="0"/>
              <a:t> (1)</a:t>
            </a:r>
          </a:p>
        </p:txBody>
      </p:sp>
      <p:pic>
        <p:nvPicPr>
          <p:cNvPr id="5" name="Symbol zastępczy zawartości 4" descr="Na zdjęciu znajduje się grafika z programu Logios. Mamy dwie osie - na pierwszej z nich zazanczony jest indeks PLI, który wynosi 8%. Na drugiej osi znajduje się Indeks FOG, z którego wynika, że trzeba uczyć się 15 lat, aby zrozumieć ten tekst.">
            <a:extLst>
              <a:ext uri="{FF2B5EF4-FFF2-40B4-BE49-F238E27FC236}">
                <a16:creationId xmlns:a16="http://schemas.microsoft.com/office/drawing/2014/main" id="{A203D6DE-8F1B-FA64-D69C-7E4689AEC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841899" y="1898236"/>
            <a:ext cx="9430363" cy="49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48BC6-4FD6-3AA3-EFAD-6622CBEA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może Pani zrobić?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7A4C8-8DA3-B354-D599-697E9C94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716506"/>
            <a:ext cx="11454063" cy="44620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>
                <a:effectLst/>
              </a:rPr>
              <a:t>Od </a:t>
            </a:r>
            <a:r>
              <a:rPr lang="pl-PL" dirty="0">
                <a:effectLst/>
              </a:rPr>
              <a:t>tej decyzji może się Pani odwołać do Rektora Uniwersytetu Warszawskiego.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effectLst/>
              </a:rPr>
              <a:t>Ma </a:t>
            </a:r>
            <a:r>
              <a:rPr lang="pl-PL" dirty="0">
                <a:effectLst/>
              </a:rPr>
              <a:t>Pani na to </a:t>
            </a:r>
            <a:r>
              <a:rPr lang="pl-PL" b="1" dirty="0">
                <a:effectLst/>
              </a:rPr>
              <a:t>14 dni</a:t>
            </a:r>
            <a:r>
              <a:rPr lang="pl-PL" dirty="0">
                <a:effectLst/>
              </a:rPr>
              <a:t>. Czas ten liczy się od daty, gdy decyzja została Pani doręczona.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effectLst/>
              </a:rPr>
              <a:t>Odwołanie </a:t>
            </a:r>
            <a:r>
              <a:rPr lang="pl-PL" dirty="0">
                <a:effectLst/>
              </a:rPr>
              <a:t>powinna Pani złożyć za pośrednictwem </a:t>
            </a:r>
            <a:r>
              <a:rPr lang="pl-PL" b="1" dirty="0">
                <a:effectLst/>
              </a:rPr>
              <a:t>Komisji Rekrutacyjnej Wydziału Polonistyki</a:t>
            </a:r>
            <a:r>
              <a:rPr lang="pl-PL" dirty="0">
                <a:effectLst/>
              </a:rPr>
              <a:t>.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effectLst/>
              </a:rPr>
              <a:t>W </a:t>
            </a:r>
            <a:r>
              <a:rPr lang="pl-PL" dirty="0">
                <a:effectLst/>
              </a:rPr>
              <a:t>odwołaniu musi Pani napisać, </a:t>
            </a:r>
            <a:r>
              <a:rPr lang="pl-PL" b="1" dirty="0">
                <a:effectLst/>
              </a:rPr>
              <a:t>które przepisy naruszyliśmy</a:t>
            </a:r>
            <a:r>
              <a:rPr lang="pl-PL" dirty="0">
                <a:effectLst/>
              </a:rPr>
              <a:t>, oraz uzasadnić swój wniosek.</a:t>
            </a:r>
          </a:p>
        </p:txBody>
      </p:sp>
    </p:spTree>
    <p:extLst>
      <p:ext uri="{BB962C8B-B14F-4D97-AF65-F5344CB8AC3E}">
        <p14:creationId xmlns:p14="http://schemas.microsoft.com/office/powerpoint/2010/main" val="2278771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6484-8C38-F3C9-DAEA-0054188F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CDA3FD-108E-FBF9-7EE7-876D01FC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może Pani zrobić?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BFABA4-E94F-9DBF-600D-5E4A4C4DC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998648" cy="41735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l-PL" dirty="0" smtClean="0">
                <a:effectLst/>
              </a:rPr>
              <a:t>Może </a:t>
            </a:r>
            <a:r>
              <a:rPr lang="pl-PL" dirty="0">
                <a:effectLst/>
              </a:rPr>
              <a:t>się Pani </a:t>
            </a:r>
            <a:r>
              <a:rPr lang="pl-PL" b="1" dirty="0">
                <a:effectLst/>
              </a:rPr>
              <a:t>zrzec prawa do złożenia odwołania</a:t>
            </a:r>
            <a:r>
              <a:rPr lang="pl-PL" dirty="0">
                <a:effectLst/>
              </a:rPr>
              <a:t>. Aby to zrobić,</a:t>
            </a:r>
            <a:r>
              <a:rPr lang="pl-PL" dirty="0"/>
              <a:t> </a:t>
            </a:r>
            <a:r>
              <a:rPr lang="pl-PL" dirty="0">
                <a:effectLst/>
              </a:rPr>
              <a:t>powinna Pani złożyć wniosek w tej sprawie do Komisji Rekrutacyjnej Wydziału Polonistyki.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l-PL" dirty="0" smtClean="0">
                <a:effectLst/>
              </a:rPr>
              <a:t>W </a:t>
            </a:r>
            <a:r>
              <a:rPr lang="pl-PL" dirty="0">
                <a:effectLst/>
              </a:rPr>
              <a:t>dniu, w którym złoży Pani taki wniosek, </a:t>
            </a:r>
            <a:r>
              <a:rPr lang="pl-PL" b="1" dirty="0">
                <a:effectLst/>
              </a:rPr>
              <a:t>decyzja stanie się</a:t>
            </a:r>
            <a:r>
              <a:rPr lang="pl-PL" b="1" dirty="0"/>
              <a:t> </a:t>
            </a:r>
            <a:r>
              <a:rPr lang="pl-PL" b="1" dirty="0">
                <a:effectLst/>
              </a:rPr>
              <a:t>prawomocna</a:t>
            </a:r>
            <a:r>
              <a:rPr lang="pl-PL" dirty="0">
                <a:effectLst/>
              </a:rPr>
              <a:t>. Nie będzie Pani mogła wówczas zaskarżyć decyzji do Wojewódzkiego Sądu Administracyjnego w Warszawie.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845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874D9-7F18-9025-A4DE-4F14D0E3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FD0BC616-45CE-23B0-BD4E-F075120B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806770"/>
            <a:ext cx="10515600" cy="1325563"/>
          </a:xfrm>
        </p:spPr>
        <p:txBody>
          <a:bodyPr/>
          <a:lstStyle/>
          <a:p>
            <a:r>
              <a:rPr lang="pl-PL" b="1" dirty="0"/>
              <a:t>Tekst w procentach – aplikacja </a:t>
            </a:r>
            <a:r>
              <a:rPr lang="pl-PL" b="1" dirty="0" err="1"/>
              <a:t>Logios</a:t>
            </a:r>
            <a:r>
              <a:rPr lang="pl-PL" b="1" dirty="0"/>
              <a:t> (2)</a:t>
            </a:r>
          </a:p>
        </p:txBody>
      </p:sp>
      <p:pic>
        <p:nvPicPr>
          <p:cNvPr id="5" name="Symbol zastępczy zawartości 4" descr="Na zdjęciu znajduje się grafika z programu Logios. Mamy dwie osie - na pierwszej z nich zazanczony jest indeks PLI, który wynosi 51%. Na drugiej osi znajduje się Indeks FOG, z którego wynika, że trzeba uczyć się 6 lat, aby zrozumieć ten tekst.">
            <a:extLst>
              <a:ext uri="{FF2B5EF4-FFF2-40B4-BE49-F238E27FC236}">
                <a16:creationId xmlns:a16="http://schemas.microsoft.com/office/drawing/2014/main" id="{F4FF15C7-C880-E9D1-8FFE-E8D63A0BD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9" y="1878021"/>
            <a:ext cx="9712860" cy="49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Patronaty</a:t>
            </a:r>
          </a:p>
        </p:txBody>
      </p:sp>
      <p:pic>
        <p:nvPicPr>
          <p:cNvPr id="5" name="Symbol zastępczy zawartości 4" descr="plansza z logotypami patornów honorowych i medialnych wydarzenia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" y="104171"/>
            <a:ext cx="11736729" cy="58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F35F1-8ED2-D1FE-F8F6-2CBB7DD6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330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4F3C2-3920-C5D7-1DDF-766B2B133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1179"/>
            <a:ext cx="5181600" cy="365704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Fundacja Instytut Rozwoju Regionalnego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>
                <a:hlinkClick r:id="rId2"/>
              </a:rPr>
              <a:t>biuro@firr.org.pl</a:t>
            </a:r>
            <a:r>
              <a:rPr lang="pl-PL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Utilitia Sp. z o.o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>
                <a:hlinkClick r:id="rId3"/>
              </a:rPr>
              <a:t>biuro@utilitia.pl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6115" y="2541179"/>
            <a:ext cx="5330255" cy="365704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XVIII Konferencja Pełno(s)prawny Student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Centrum Konferencyjno-Hotelowe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Wybickiego 3b w Krakowie</a:t>
            </a:r>
          </a:p>
          <a:p>
            <a:pPr marL="0" indent="0">
              <a:lnSpc>
                <a:spcPct val="310000"/>
              </a:lnSpc>
              <a:buNone/>
            </a:pPr>
            <a:r>
              <a:rPr lang="pl-PL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71537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BA82-CFC1-60A4-D30B-087D4BF6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1054652"/>
            <a:ext cx="10515600" cy="1325563"/>
          </a:xfrm>
        </p:spPr>
        <p:txBody>
          <a:bodyPr>
            <a:normAutofit/>
          </a:bodyPr>
          <a:lstStyle/>
          <a:p>
            <a:r>
              <a:rPr lang="pl-PL" sz="3400" b="1" dirty="0">
                <a:ea typeface="Arimo" panose="020B0604020202020204" pitchFamily="34" charset="0"/>
                <a:cs typeface="Roboto Light"/>
                <a:sym typeface="Roboto Light"/>
              </a:rPr>
              <a:t>Gdy czytamy tekst napisany w prostym języku, to:</a:t>
            </a:r>
            <a:endParaRPr lang="pl-PL" sz="3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838200" y="2590559"/>
            <a:ext cx="9784080" cy="2022081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rozumiemy go po pierwszej lekturze</a:t>
            </a: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z łatwością znajdujemy w nim potrzebne informacje</a:t>
            </a:r>
            <a:endParaRPr lang="pl-PL" b="1" dirty="0">
              <a:ea typeface="Arimo" panose="020B0604020202020204" pitchFamily="34" charset="0"/>
              <a:cs typeface="Arimo" panose="020B0604020202020204" pitchFamily="34" charset="0"/>
              <a:sym typeface="Roboto Light"/>
            </a:endParaRP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>
                <a:ea typeface="Arimo" panose="020B0604020202020204" pitchFamily="34" charset="0"/>
                <a:cs typeface="Arimo" panose="020B0604020202020204" pitchFamily="34" charset="0"/>
                <a:sym typeface="Roboto Light"/>
              </a:rPr>
              <a:t>nie popełniamy błędów, gdy musimy zrobić coś na jego podstawie</a:t>
            </a:r>
            <a:endParaRPr lang="pl-PL" dirty="0">
              <a:latin typeface="Aptos" panose="020B0004020202020204" pitchFamily="34" charset="0"/>
              <a:ea typeface="Arimo" panose="020B0604020202020204" pitchFamily="34" charset="0"/>
              <a:cs typeface="Arimo" panose="020B0604020202020204" pitchFamily="34" charset="0"/>
              <a:sym typeface="Roboto Light"/>
            </a:endParaRPr>
          </a:p>
          <a:p>
            <a:endParaRPr lang="pl-PL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03D0B7C-3285-7290-3656-C581C3E4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911408"/>
            <a:ext cx="7838757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pl-PL" sz="3600" b="1" dirty="0">
                <a:solidFill>
                  <a:srgbClr val="00447C"/>
                </a:solidFill>
                <a:ea typeface="Arimo" panose="020B0604020202020204" pitchFamily="34" charset="0"/>
                <a:cs typeface="Roboto Light"/>
                <a:sym typeface="Roboto Light"/>
              </a:rPr>
              <a:t>ISO 24495-1:2023 </a:t>
            </a:r>
            <a:r>
              <a:rPr lang="pl-PL" sz="3600" b="1" dirty="0" err="1">
                <a:solidFill>
                  <a:srgbClr val="00447C"/>
                </a:solidFill>
                <a:ea typeface="Arimo" panose="020B0604020202020204" pitchFamily="34" charset="0"/>
                <a:cs typeface="Roboto Light"/>
                <a:sym typeface="Roboto Light"/>
              </a:rPr>
              <a:t>Plain</a:t>
            </a:r>
            <a:r>
              <a:rPr lang="pl-PL" sz="3600" b="1" dirty="0">
                <a:solidFill>
                  <a:srgbClr val="00447C"/>
                </a:solidFill>
                <a:ea typeface="Arimo" panose="020B0604020202020204" pitchFamily="34" charset="0"/>
                <a:cs typeface="Roboto Light"/>
                <a:sym typeface="Roboto Light"/>
              </a:rPr>
              <a:t> </a:t>
            </a:r>
            <a:r>
              <a:rPr lang="pl-PL" sz="3600" b="1" dirty="0" err="1">
                <a:solidFill>
                  <a:srgbClr val="00447C"/>
                </a:solidFill>
                <a:ea typeface="Arimo" panose="020B0604020202020204" pitchFamily="34" charset="0"/>
                <a:cs typeface="Roboto Light"/>
                <a:sym typeface="Roboto Light"/>
              </a:rPr>
              <a:t>language</a:t>
            </a:r>
            <a:endParaRPr lang="pl-PL" sz="3600" b="1" dirty="0">
              <a:solidFill>
                <a:srgbClr val="00447C"/>
              </a:solidFill>
              <a:ea typeface="Arimo" panose="020B0604020202020204" pitchFamily="34" charset="0"/>
              <a:cs typeface="Arimo" panose="020B0604020202020204" pitchFamily="34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55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3606E-4CC6-6D83-D32B-355CE54C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8814C7D-C479-F273-686B-7519C2D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5400" b="1" dirty="0"/>
              <a:t>Polski standard prostego języka</a:t>
            </a:r>
          </a:p>
        </p:txBody>
      </p:sp>
    </p:spTree>
    <p:extLst>
      <p:ext uri="{BB962C8B-B14F-4D97-AF65-F5344CB8AC3E}">
        <p14:creationId xmlns:p14="http://schemas.microsoft.com/office/powerpoint/2010/main" val="319310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899" y="1031557"/>
            <a:ext cx="10515600" cy="1325563"/>
          </a:xfrm>
        </p:spPr>
        <p:txBody>
          <a:bodyPr/>
          <a:lstStyle/>
          <a:p>
            <a:r>
              <a:rPr lang="pl-PL" b="1" dirty="0"/>
              <a:t>Prosty język – ustandaryzowane zasady</a:t>
            </a:r>
          </a:p>
        </p:txBody>
      </p:sp>
      <p:pic>
        <p:nvPicPr>
          <p:cNvPr id="5" name="Symbol zastępczy zawartości 4" descr="Prosty język - ustandaryzowane przepisy">
            <a:extLst>
              <a:ext uri="{FF2B5EF4-FFF2-40B4-BE49-F238E27FC236}">
                <a16:creationId xmlns:a16="http://schemas.microsoft.com/office/drawing/2014/main" id="{BD903B72-F30B-CAED-B4D0-ED46E8119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2" r="953"/>
          <a:stretch/>
        </p:blipFill>
        <p:spPr>
          <a:xfrm>
            <a:off x="841899" y="2357120"/>
            <a:ext cx="10415381" cy="3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6CFC1-AB0D-6EF8-1DC8-148969F9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1194955"/>
            <a:ext cx="10515600" cy="81005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1. Określ odbiorcę i cel tekstu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415589-F58F-E529-3166-B1113E99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10661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Skup się na celu tekstu i potrzebach odbiorcy – zastanów się, jakich informacji potrzebuje i które z nich są dla niego najważniejsze.</a:t>
            </a:r>
          </a:p>
          <a:p>
            <a:pPr marL="0" indent="0">
              <a:buNone/>
            </a:pPr>
            <a:r>
              <a:rPr lang="pl-PL" sz="2800" dirty="0"/>
              <a:t>Zdecyduj, czy piszesz do fachowca, laika czy osoby, której kompetencji nie znasz. Pomoże Ci to właściwie zredagować tekst.</a:t>
            </a:r>
          </a:p>
        </p:txBody>
      </p:sp>
    </p:spTree>
    <p:extLst>
      <p:ext uri="{BB962C8B-B14F-4D97-AF65-F5344CB8AC3E}">
        <p14:creationId xmlns:p14="http://schemas.microsoft.com/office/powerpoint/2010/main" val="22163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A3E6C-48C9-2026-DD03-1655B3A1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79" y="1165630"/>
            <a:ext cx="10515600" cy="95553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2. Zadbaj o układ i kompozycję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0AB9B-FBF4-F8B8-4AEF-529E0C68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79" y="2195252"/>
            <a:ext cx="10421940" cy="4039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700" dirty="0"/>
              <a:t>Oceń kompozycję i warstwę graficzną:</a:t>
            </a:r>
          </a:p>
          <a:p>
            <a:pPr marL="0" indent="0">
              <a:buNone/>
            </a:pPr>
            <a:r>
              <a:rPr lang="pl-PL" sz="2700" b="1" dirty="0"/>
              <a:t>A.</a:t>
            </a:r>
            <a:r>
              <a:rPr lang="pl-PL" sz="2700" dirty="0"/>
              <a:t> Podaj tylko te informacje, które są istotne dla odbiorcy i zgodne z celem tekstu. Nie podawaj informacji zbytecznych, pobocznych.</a:t>
            </a:r>
          </a:p>
          <a:p>
            <a:pPr marL="0" indent="0">
              <a:buNone/>
            </a:pPr>
            <a:r>
              <a:rPr lang="pl-PL" sz="2700" b="1" dirty="0"/>
              <a:t>B. </a:t>
            </a:r>
            <a:r>
              <a:rPr lang="pl-PL" sz="2700" dirty="0"/>
              <a:t>Uporządkuj informacje w kolejności istotnej z perspektywy odbiorcy – najważniejsze umieść na początku.</a:t>
            </a:r>
          </a:p>
        </p:txBody>
      </p:sp>
    </p:spTree>
    <p:extLst>
      <p:ext uri="{BB962C8B-B14F-4D97-AF65-F5344CB8AC3E}">
        <p14:creationId xmlns:p14="http://schemas.microsoft.com/office/powerpoint/2010/main" val="29884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5F5C-ED02-086A-28E6-C888B629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401C6-E958-D1DF-9F5E-B38E33E7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135485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2. Zadbaj o układ i kompozycję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C0C8C-62D3-306A-65A0-F5F34B8E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3200400"/>
            <a:ext cx="10515600" cy="1652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C. </a:t>
            </a:r>
            <a:r>
              <a:rPr lang="pl-PL" sz="2800" dirty="0"/>
              <a:t>Podziel tekst na akapity (jeden akapit = jeden wątek).</a:t>
            </a:r>
          </a:p>
          <a:p>
            <a:pPr marL="0" indent="0">
              <a:buNone/>
            </a:pPr>
            <a:r>
              <a:rPr lang="pl-PL" sz="2800" dirty="0"/>
              <a:t>Dobry akapit składa się z trzech do pięciu krótkich zdań.</a:t>
            </a:r>
          </a:p>
        </p:txBody>
      </p:sp>
    </p:spTree>
    <p:extLst>
      <p:ext uri="{BB962C8B-B14F-4D97-AF65-F5344CB8AC3E}">
        <p14:creationId xmlns:p14="http://schemas.microsoft.com/office/powerpoint/2010/main" val="8668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1506</Words>
  <Application>Microsoft Office PowerPoint</Application>
  <PresentationFormat>Panoramiczny</PresentationFormat>
  <Paragraphs>133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Aptos</vt:lpstr>
      <vt:lpstr>Arial</vt:lpstr>
      <vt:lpstr>Arimo</vt:lpstr>
      <vt:lpstr>Calibri</vt:lpstr>
      <vt:lpstr>Noto Sans Symbols</vt:lpstr>
      <vt:lpstr>Roboto Light</vt:lpstr>
      <vt:lpstr>Motyw pakietu Office</vt:lpstr>
      <vt:lpstr>Strach ma wielkie oczy,  czyli prosty język na polskiej uczelni</vt:lpstr>
      <vt:lpstr>Co to jest prosty język?</vt:lpstr>
      <vt:lpstr>Prosty język</vt:lpstr>
      <vt:lpstr>Gdy czytamy tekst napisany w prostym języku, to:</vt:lpstr>
      <vt:lpstr>Polski standard prostego języka</vt:lpstr>
      <vt:lpstr>Prosty język – ustandaryzowane zasady</vt:lpstr>
      <vt:lpstr>1. Określ odbiorcę i cel tekstu</vt:lpstr>
      <vt:lpstr>2. Zadbaj o układ i kompozycję (1)</vt:lpstr>
      <vt:lpstr>2. Zadbaj o układ i kompozycję (2)</vt:lpstr>
      <vt:lpstr>2. Zadbaj o układ i kompozycję (3)</vt:lpstr>
      <vt:lpstr>3. Dobierz odpowiednie słownictwo (1)</vt:lpstr>
      <vt:lpstr>3. Dobierz odpowiednie słownictwo (2)</vt:lpstr>
      <vt:lpstr>3. Dobierz odpowiednie słownictwo (3)</vt:lpstr>
      <vt:lpstr>3. Dobierz odpowiednie słownictwo (4)</vt:lpstr>
      <vt:lpstr>4. Używaj jasnej, naturalnej składni (1)</vt:lpstr>
      <vt:lpstr>4. Używaj jasnej, naturalnej składni (2)</vt:lpstr>
      <vt:lpstr>4. Używaj jasnej, naturalnej składni (3)</vt:lpstr>
      <vt:lpstr>4. Używaj jasnej, naturalnej składni (4)</vt:lpstr>
      <vt:lpstr>5. Sprawdź swój tekst</vt:lpstr>
      <vt:lpstr>6. Zachowaj zdrowy rozsądek</vt:lpstr>
      <vt:lpstr>2010</vt:lpstr>
      <vt:lpstr>Kto stawia na prosty język?</vt:lpstr>
      <vt:lpstr>Czy rzeczywiście strach ma wielkie oczy?</vt:lpstr>
      <vt:lpstr>Łyżka dziegciu (1)</vt:lpstr>
      <vt:lpstr>Łyżka dziegciu (2)</vt:lpstr>
      <vt:lpstr>Łyżka dziegciu (3)</vt:lpstr>
      <vt:lpstr>Łyżka dziegciu (4)</vt:lpstr>
      <vt:lpstr>Czy to w ogóle jest potrzebne?</vt:lpstr>
      <vt:lpstr>Zalew informacyjny</vt:lpstr>
      <vt:lpstr>Jak czytamy?</vt:lpstr>
      <vt:lpstr>Wniosek o stypendium rektora</vt:lpstr>
      <vt:lpstr>Decyzja o nieprzyjęciu na studia</vt:lpstr>
      <vt:lpstr>Tekst w procentach – aplikacja Logios (1)</vt:lpstr>
      <vt:lpstr>Co może Pani zrobić? (1)</vt:lpstr>
      <vt:lpstr>Co może Pani zrobić? (2)</vt:lpstr>
      <vt:lpstr>Tekst w procentach – aplikacja Logios (2)</vt:lpstr>
      <vt:lpstr>Patronaty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Strach ma wielkie oczy, czyli prosty język na polskiej uczelni</dc:title>
  <dc:creator>Joanna Mazurkiewicz</dc:creator>
  <cp:lastModifiedBy>Agnieszka</cp:lastModifiedBy>
  <cp:revision>62</cp:revision>
  <dcterms:created xsi:type="dcterms:W3CDTF">2022-10-06T07:39:57Z</dcterms:created>
  <dcterms:modified xsi:type="dcterms:W3CDTF">2024-12-09T08:06:23Z</dcterms:modified>
</cp:coreProperties>
</file>