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5" r:id="rId3"/>
    <p:sldId id="268" r:id="rId4"/>
    <p:sldId id="783" r:id="rId5"/>
    <p:sldId id="789" r:id="rId6"/>
    <p:sldId id="781" r:id="rId7"/>
    <p:sldId id="791" r:id="rId8"/>
    <p:sldId id="269" r:id="rId9"/>
    <p:sldId id="784" r:id="rId10"/>
    <p:sldId id="270" r:id="rId11"/>
    <p:sldId id="790" r:id="rId12"/>
    <p:sldId id="272" r:id="rId13"/>
    <p:sldId id="271" r:id="rId14"/>
    <p:sldId id="782" r:id="rId15"/>
    <p:sldId id="785" r:id="rId16"/>
    <p:sldId id="274" r:id="rId17"/>
    <p:sldId id="792" r:id="rId18"/>
    <p:sldId id="273" r:id="rId19"/>
    <p:sldId id="786" r:id="rId20"/>
    <p:sldId id="788" r:id="rId21"/>
    <p:sldId id="787" r:id="rId22"/>
    <p:sldId id="267" r:id="rId23"/>
    <p:sldId id="25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D81F7-C5E8-4628-8D00-23DBCA757BBA}" v="1" dt="2024-11-28T17:09:15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52" autoAdjust="0"/>
  </p:normalViewPr>
  <p:slideViewPr>
    <p:cSldViewPr snapToGrid="0">
      <p:cViewPr>
        <p:scale>
          <a:sx n="60" d="100"/>
          <a:sy n="60" d="100"/>
        </p:scale>
        <p:origin x="509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łgorzata Franczak" userId="08a85879-6cf6-4012-b98d-8750e484d1a5" providerId="ADAL" clId="{F18D81F7-C5E8-4628-8D00-23DBCA757BBA}"/>
    <pc:docChg chg="modSld">
      <pc:chgData name="Małgorzata Franczak" userId="08a85879-6cf6-4012-b98d-8750e484d1a5" providerId="ADAL" clId="{F18D81F7-C5E8-4628-8D00-23DBCA757BBA}" dt="2024-11-28T17:10:25.827" v="46" actId="1076"/>
      <pc:docMkLst>
        <pc:docMk/>
      </pc:docMkLst>
      <pc:sldChg chg="modSp mod">
        <pc:chgData name="Małgorzata Franczak" userId="08a85879-6cf6-4012-b98d-8750e484d1a5" providerId="ADAL" clId="{F18D81F7-C5E8-4628-8D00-23DBCA757BBA}" dt="2024-11-28T17:10:25.827" v="46" actId="1076"/>
        <pc:sldMkLst>
          <pc:docMk/>
          <pc:sldMk cId="1308576084" sldId="268"/>
        </pc:sldMkLst>
        <pc:spChg chg="mod">
          <ac:chgData name="Małgorzata Franczak" userId="08a85879-6cf6-4012-b98d-8750e484d1a5" providerId="ADAL" clId="{F18D81F7-C5E8-4628-8D00-23DBCA757BBA}" dt="2024-11-28T17:10:25.827" v="46" actId="1076"/>
          <ac:spMkLst>
            <pc:docMk/>
            <pc:sldMk cId="1308576084" sldId="268"/>
            <ac:spMk id="4" creationId="{219A340D-A2C5-FFF9-C749-68F690194BEE}"/>
          </ac:spMkLst>
        </pc:spChg>
        <pc:spChg chg="mod">
          <ac:chgData name="Małgorzata Franczak" userId="08a85879-6cf6-4012-b98d-8750e484d1a5" providerId="ADAL" clId="{F18D81F7-C5E8-4628-8D00-23DBCA757BBA}" dt="2024-11-28T17:10:21.744" v="45" actId="1076"/>
          <ac:spMkLst>
            <pc:docMk/>
            <pc:sldMk cId="1308576084" sldId="268"/>
            <ac:spMk id="5" creationId="{D7D8C33E-6140-72D0-FEE0-D693D8C502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84DD200-D889-093F-BCB6-0CB8717A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A12B8E7-3FFC-9D08-1904-6522918DC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C6D4-2F72-4D3B-BAB0-386606736C8D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78C6B5-E22E-6C3A-D098-BBE955F83E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EF8A20-236A-7F18-1A2D-5F20A634C7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C109-7E62-4748-913C-4E20A9335E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95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005C-7BB8-4016-BDFA-3FE12F729368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1BEEC-D377-43C2-B1F8-3B53184BD5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08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55740-D921-018E-88E1-F125C1A44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9F0654-83D4-EA0E-BECB-102C79114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B09E99-4FCD-6799-9DC9-699B219F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1F9CA7-D715-D086-C15F-5C0701F2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EB4402-867B-F256-F688-D01FFAF5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79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element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77683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25" name="Symbol zastępczy zawartości 24"/>
          <p:cNvSpPr>
            <a:spLocks noGrp="1"/>
          </p:cNvSpPr>
          <p:nvPr>
            <p:ph sz="quarter" idx="27"/>
          </p:nvPr>
        </p:nvSpPr>
        <p:spPr>
          <a:xfrm>
            <a:off x="838199" y="1916693"/>
            <a:ext cx="3630793" cy="82650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obrazu 6"/>
          <p:cNvSpPr>
            <a:spLocks noGrp="1"/>
          </p:cNvSpPr>
          <p:nvPr>
            <p:ph type="pic" sz="quarter" idx="15"/>
          </p:nvPr>
        </p:nvSpPr>
        <p:spPr>
          <a:xfrm>
            <a:off x="838200" y="2315962"/>
            <a:ext cx="3630796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obrazu 6"/>
          <p:cNvSpPr>
            <a:spLocks noGrp="1"/>
          </p:cNvSpPr>
          <p:nvPr>
            <p:ph type="pic" sz="quarter" idx="16"/>
          </p:nvPr>
        </p:nvSpPr>
        <p:spPr>
          <a:xfrm>
            <a:off x="838199" y="3694299"/>
            <a:ext cx="3630795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Symbol zastępczy obrazu 6"/>
          <p:cNvSpPr>
            <a:spLocks noGrp="1"/>
          </p:cNvSpPr>
          <p:nvPr>
            <p:ph type="pic" sz="quarter" idx="17"/>
          </p:nvPr>
        </p:nvSpPr>
        <p:spPr>
          <a:xfrm>
            <a:off x="838200" y="4981281"/>
            <a:ext cx="3630794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6"/>
          <p:cNvSpPr>
            <a:spLocks noGrp="1"/>
          </p:cNvSpPr>
          <p:nvPr>
            <p:ph type="pic" sz="quarter" idx="18"/>
          </p:nvPr>
        </p:nvSpPr>
        <p:spPr>
          <a:xfrm>
            <a:off x="4731536" y="2306638"/>
            <a:ext cx="1990725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26"/>
          </p:nvPr>
        </p:nvSpPr>
        <p:spPr>
          <a:xfrm>
            <a:off x="4764873" y="3877575"/>
            <a:ext cx="1957388" cy="873125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6" name="Symbol zastępczy zawartości 24"/>
          <p:cNvSpPr>
            <a:spLocks noGrp="1"/>
          </p:cNvSpPr>
          <p:nvPr>
            <p:ph sz="quarter" idx="28"/>
          </p:nvPr>
        </p:nvSpPr>
        <p:spPr>
          <a:xfrm>
            <a:off x="7512188" y="1922386"/>
            <a:ext cx="3841612" cy="947531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Symbol zastępczy obrazu 6"/>
          <p:cNvSpPr>
            <a:spLocks noGrp="1"/>
          </p:cNvSpPr>
          <p:nvPr>
            <p:ph type="pic" sz="quarter" idx="24"/>
          </p:nvPr>
        </p:nvSpPr>
        <p:spPr>
          <a:xfrm>
            <a:off x="7176394" y="3347466"/>
            <a:ext cx="1990725" cy="8731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obrazu 6"/>
          <p:cNvSpPr>
            <a:spLocks noGrp="1"/>
          </p:cNvSpPr>
          <p:nvPr>
            <p:ph type="pic" sz="quarter" idx="23"/>
          </p:nvPr>
        </p:nvSpPr>
        <p:spPr>
          <a:xfrm>
            <a:off x="7176394" y="4791686"/>
            <a:ext cx="1990725" cy="873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9" name="Symbol zastępczy obrazu 6"/>
          <p:cNvSpPr>
            <a:spLocks noGrp="1"/>
          </p:cNvSpPr>
          <p:nvPr>
            <p:ph type="pic" sz="quarter" idx="25"/>
          </p:nvPr>
        </p:nvSpPr>
        <p:spPr>
          <a:xfrm>
            <a:off x="9621253" y="3846105"/>
            <a:ext cx="1990725" cy="873125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90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1C250-8452-75A2-3217-8CD07D92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7B10FB-A431-F3A4-ECD8-7F9139EB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25E53A-23B7-9DCA-FF3F-85B018E60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3C668E-25C9-CC81-DE1B-37B1DF0A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5ED601-4B41-1194-5560-666234DE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CDEE59-E3AF-D926-967D-BC4ED560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99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C1826-DBA9-1015-F45F-C728C295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386F852-252E-CCD5-B471-4B4F996F5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7D9560-593F-DF66-C2C3-6C7967740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CE512A-DA33-39C6-4CE7-3C4D22B9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A24596-3295-5C53-8FC9-7314AD0C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50D917-CEA3-983B-AC33-E0C34759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33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455D5-A584-4C82-C1EB-2BEE81D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8F2E449-95CB-1281-8470-961F8C2E2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784BE9-C4E3-DB85-764E-DA4084F1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4902B6-590F-0B1F-C380-48214B96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71D371-E71F-0CD6-EB09-C9B7D728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25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DC2BA0A-C3EA-4423-610F-15C5528FC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C040096-7E02-ACF5-734E-BF5AE5B19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7ABCA9-F41B-03F3-4369-54698E4A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E10B31-436A-747B-7091-C35CFD4C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007B24-1DE5-4C33-92DD-2FFA667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4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E9E460-8A55-2F11-CBEB-B263D13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679449"/>
            <a:ext cx="10515600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00A48-406E-420C-F675-AE98237C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005012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10DF3-459C-9C02-80B9-6F2F47FF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9BFB4-3466-C0D5-41BA-FB95292B3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8A26DE-08D2-9505-B5CC-CC971B51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75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45872-1ACF-4FC2-B61F-607CBB3A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12B3FB-ABE6-7E7B-981E-8A197FE7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DE0745-FD6B-D013-950C-022DDF03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D59E2C-1C18-B206-8BC7-2BA439FD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59E33D-66B5-1E08-F96D-25B9B1EC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87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360972-273F-7A58-B124-C6F2E730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BD60F-872C-E327-471F-095DD5291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5E8CD3-8D03-0BB6-1499-95BDC09B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4C2AE-7618-43E9-5FE2-D94EE59F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CBFA8D-6107-9D88-53F8-9E823687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CE5F67-C303-4746-93EF-AF2AC269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08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14378-2CE3-DEAE-6D2B-B5181A95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BFC1C5-B4DA-50CC-B4DA-F0FDFB3A8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B98C76A-6E92-E6A3-CE62-50A9A5FCE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EDD3F-34DF-4DE4-2264-9EF37B32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466189-E38F-0FBF-BBB9-6253F3E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37750F-E410-F8B3-8212-4A511110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09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14378-2CE3-DEAE-6D2B-B5181A95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760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71428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EDD3F-34DF-4DE4-2264-9EF37B32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466189-E38F-0FBF-BBB9-6253F3E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37750F-E410-F8B3-8212-4A511110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1400" y="365760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81400" y="1771428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200" y="5745126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3858954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862636" y="593306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579812" y="4058222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21424" y="365760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321424" y="1771428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21424" y="5955728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321424" y="4069556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8865597" y="365760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8865597" y="1771428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865597" y="5957464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8865597" y="4071292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9961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14378-2CE3-DEAE-6D2B-B5181A95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760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71428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EDD3F-34DF-4DE4-2264-9EF37B32D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466189-E38F-0FBF-BBB9-6253F3E0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337750F-E410-F8B3-8212-4A511110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1400" y="365760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81400" y="1771428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21424" y="365760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321424" y="1771428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8B163383-A808-B4FF-E52D-AB7A481DF50B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8865597" y="3657600"/>
            <a:ext cx="2488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D8975FB5-14C9-D22C-CCF8-3D82D9E50092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8865597" y="1771428"/>
            <a:ext cx="2488203" cy="188617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635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9281B0-4482-A1EC-0DC6-C804E84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8D2130-5D28-466F-A005-25D361B2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7F83E8-6370-D3FD-8E5E-B1A68510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E0456D3-160D-F50F-8377-9473C204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66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7898AD5-BE1A-B69A-09D1-364086D6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9F3DF51-D041-3F5E-098A-153A28C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87B0AF-94AC-DC1C-4893-BE266615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3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4D77DAA-38F3-BA3C-0583-703FECCB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11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0ED855-30D7-3EB4-E66F-B64946475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018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B6EE94-E1C8-A463-BE98-2FE0B619F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C197-3CDA-4DE8-B3D2-7902A8A17F85}" type="datetimeFigureOut">
              <a:rPr lang="pl-PL" smtClean="0"/>
              <a:t>29.11.2024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B9A231-B8A9-3AA6-0940-F709AA86B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D590E3-4D38-605C-5FD6-DE03FE263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8F14-AE8B-47BA-B312-D14E5D4BC033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C2A5E54-DF93-1F81-0C34-6D9C6C2A38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15094" r="55276" b="16336"/>
          <a:stretch>
            <a:fillRect/>
          </a:stretch>
        </p:blipFill>
        <p:spPr bwMode="auto">
          <a:xfrm>
            <a:off x="4038600" y="50110"/>
            <a:ext cx="1590209" cy="101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1F2134A-F920-EA81-4045-D4BC9E4467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8" t="30643" r="10570" b="19687"/>
          <a:stretch>
            <a:fillRect/>
          </a:stretch>
        </p:blipFill>
        <p:spPr bwMode="auto">
          <a:xfrm>
            <a:off x="5821680" y="118690"/>
            <a:ext cx="2609939" cy="9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8FE75AB-86FF-52F1-0504-FD7F08E24059}"/>
              </a:ext>
            </a:extLst>
          </p:cNvPr>
          <p:cNvSpPr txBox="1"/>
          <p:nvPr userDrawn="1"/>
        </p:nvSpPr>
        <p:spPr>
          <a:xfrm>
            <a:off x="2083202" y="6266704"/>
            <a:ext cx="802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spc="0" dirty="0">
                <a:solidFill>
                  <a:srgbClr val="002060"/>
                </a:solidFill>
              </a:rPr>
              <a:t>XVIII</a:t>
            </a:r>
            <a:r>
              <a:rPr lang="pl-PL" sz="2000" b="1" spc="0" baseline="0" dirty="0">
                <a:solidFill>
                  <a:srgbClr val="002060"/>
                </a:solidFill>
              </a:rPr>
              <a:t> KONFERENCJA PEŁNO(S)PRAWNY STUDENT</a:t>
            </a:r>
            <a:endParaRPr lang="pl-PL" sz="2000" b="1" spc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54" r:id="rId8"/>
    <p:sldLayoutId id="2147483655" r:id="rId9"/>
    <p:sldLayoutId id="2147483660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 (Nagłówki)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systent@tnm.org.p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iuro@utilitia.pl" TargetMode="External"/><Relationship Id="rId2" Type="http://schemas.openxmlformats.org/officeDocument/2006/relationships/hyperlink" Target="mailto:biuro@firr.org.p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1E6620-0674-A126-C386-A29744179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545" y="1059085"/>
            <a:ext cx="9276907" cy="32447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b="1" dirty="0">
                <a:latin typeface="+mj-lt"/>
              </a:rPr>
              <a:t>Wsparcie asystenckie na </a:t>
            </a:r>
            <a:r>
              <a:rPr lang="pl-PL" sz="4000" b="1" dirty="0" smtClean="0">
                <a:latin typeface="+mj-lt"/>
              </a:rPr>
              <a:t>uczelni </a:t>
            </a:r>
            <a:br>
              <a:rPr lang="pl-PL" sz="4000" b="1" dirty="0" smtClean="0">
                <a:latin typeface="+mj-lt"/>
              </a:rPr>
            </a:br>
            <a:r>
              <a:rPr lang="pl-PL" sz="4000" b="1" dirty="0" smtClean="0">
                <a:latin typeface="+mj-lt"/>
              </a:rPr>
              <a:t>– odpowiedź </a:t>
            </a:r>
            <a:r>
              <a:rPr lang="pl-PL" sz="4000" b="1" dirty="0">
                <a:latin typeface="+mj-lt"/>
              </a:rPr>
              <a:t>na </a:t>
            </a:r>
            <a:r>
              <a:rPr lang="pl-PL" sz="4000" b="1" dirty="0" smtClean="0">
                <a:latin typeface="+mj-lt"/>
              </a:rPr>
              <a:t>bieżące potrzeby </a:t>
            </a:r>
            <a:r>
              <a:rPr lang="pl-PL" sz="4000" b="1" dirty="0">
                <a:latin typeface="+mj-lt"/>
              </a:rPr>
              <a:t>osób ze szczególnymi potrzebami (?)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412FA2-136D-BBD2-A92D-11D3B38F0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20855"/>
            <a:ext cx="9144000" cy="1238693"/>
          </a:xfrm>
        </p:spPr>
        <p:txBody>
          <a:bodyPr>
            <a:normAutofit/>
          </a:bodyPr>
          <a:lstStyle/>
          <a:p>
            <a:r>
              <a:rPr lang="pl-PL" sz="2200" dirty="0" smtClean="0"/>
              <a:t>dr Małgorzata Franczak, Stowarzyszenie Twoje Nowe Możliwości</a:t>
            </a:r>
            <a:endParaRPr lang="pl-PL" sz="2200" dirty="0"/>
          </a:p>
          <a:p>
            <a:r>
              <a:rPr lang="pl-PL" sz="2200" dirty="0"/>
              <a:t>4 grudnia 2024 r.</a:t>
            </a:r>
          </a:p>
        </p:txBody>
      </p:sp>
    </p:spTree>
    <p:extLst>
      <p:ext uri="{BB962C8B-B14F-4D97-AF65-F5344CB8AC3E}">
        <p14:creationId xmlns:p14="http://schemas.microsoft.com/office/powerpoint/2010/main" val="94013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47E4C-E619-D1C8-3C89-48BA754F8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265C9F-6808-A22E-4100-4F9FAC8C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5563"/>
            <a:ext cx="10515600" cy="1325563"/>
          </a:xfrm>
        </p:spPr>
        <p:txBody>
          <a:bodyPr/>
          <a:lstStyle/>
          <a:p>
            <a:r>
              <a:rPr lang="pl-PL" dirty="0"/>
              <a:t>Dylematy asystencji na uczelni </a:t>
            </a:r>
            <a:r>
              <a:rPr lang="pl-PL" dirty="0" smtClean="0"/>
              <a:t>(2)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C4E81E3-51B5-755E-E003-B189008D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2</a:t>
            </a:r>
          </a:p>
          <a:p>
            <a:pPr marL="0" indent="0" algn="ctr">
              <a:buNone/>
            </a:pPr>
            <a:r>
              <a:rPr lang="pl-PL" sz="3600" b="1" dirty="0"/>
              <a:t>student/studentka czy profesjonalny </a:t>
            </a:r>
            <a:r>
              <a:rPr lang="pl-PL" sz="3600" b="1" dirty="0" smtClean="0"/>
              <a:t>asystent/asystentka?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33127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DAA7-393D-C071-8CEB-68F3195AF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031D13E-3E70-08E1-134F-15714854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9" y="-1325563"/>
            <a:ext cx="10515600" cy="1325563"/>
          </a:xfrm>
        </p:spPr>
        <p:txBody>
          <a:bodyPr/>
          <a:lstStyle/>
          <a:p>
            <a:r>
              <a:rPr lang="pl-PL" dirty="0"/>
              <a:t>Dylematy asystencji na </a:t>
            </a:r>
            <a:r>
              <a:rPr lang="pl-PL" dirty="0" smtClean="0"/>
              <a:t>uczelni (3) 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5FEB388-C229-42EA-0688-A33E197C6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3</a:t>
            </a:r>
          </a:p>
          <a:p>
            <a:pPr marL="0" indent="0" algn="ctr">
              <a:buNone/>
            </a:pPr>
            <a:r>
              <a:rPr lang="pl-PL" sz="3600" b="1" dirty="0"/>
              <a:t>asystent czy </a:t>
            </a:r>
            <a:r>
              <a:rPr lang="pl-PL" sz="3600" b="1" dirty="0" smtClean="0"/>
              <a:t>kolega/przyjaciel?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720829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18A68-A5AA-5282-D0C7-37C509D76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B1E6B06-FA67-FBFE-1FDD-44D21367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99" y="-1441451"/>
            <a:ext cx="10515600" cy="1325563"/>
          </a:xfrm>
        </p:spPr>
        <p:txBody>
          <a:bodyPr/>
          <a:lstStyle/>
          <a:p>
            <a:r>
              <a:rPr lang="pl-PL" dirty="0"/>
              <a:t>Dylematy asystencji na </a:t>
            </a:r>
            <a:r>
              <a:rPr lang="pl-PL" dirty="0" smtClean="0"/>
              <a:t>uczelni (4)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01349D0-8E3D-F4E1-0B69-4219B1558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4</a:t>
            </a:r>
          </a:p>
          <a:p>
            <a:pPr marL="0" indent="0" algn="ctr">
              <a:buNone/>
            </a:pPr>
            <a:r>
              <a:rPr lang="pl-PL" sz="3600" b="1" dirty="0"/>
              <a:t>dydaktyka czy również inne obszary aktywności </a:t>
            </a:r>
            <a:r>
              <a:rPr lang="pl-PL" sz="3600" b="1" dirty="0" smtClean="0"/>
              <a:t>akademickiej?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1885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2518-72C4-5777-5A7C-CA428B538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5A1D8C6-A7DB-3408-2347-063E1E45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99" y="-1441451"/>
            <a:ext cx="10515600" cy="1325563"/>
          </a:xfrm>
        </p:spPr>
        <p:txBody>
          <a:bodyPr/>
          <a:lstStyle/>
          <a:p>
            <a:r>
              <a:rPr lang="pl-PL" dirty="0"/>
              <a:t>Dylematy asystencji na </a:t>
            </a:r>
            <a:r>
              <a:rPr lang="pl-PL" dirty="0" smtClean="0"/>
              <a:t>uczelni (5)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B7F901A-892E-D48E-CA85-5A8884E15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5</a:t>
            </a:r>
          </a:p>
          <a:p>
            <a:pPr marL="0" indent="0" algn="ctr">
              <a:buNone/>
            </a:pPr>
            <a:r>
              <a:rPr lang="pl-PL" sz="3600" b="1" dirty="0"/>
              <a:t>wolontariat czy </a:t>
            </a:r>
            <a:r>
              <a:rPr lang="pl-PL" sz="3600" b="1" dirty="0" smtClean="0"/>
              <a:t>wynagrodzenie?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46134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43B6-8FAB-9C71-F35B-7B15841C4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F466A0B-55E6-16B5-7F15-3728C272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99" y="-1441451"/>
            <a:ext cx="10515600" cy="1325563"/>
          </a:xfrm>
        </p:spPr>
        <p:txBody>
          <a:bodyPr/>
          <a:lstStyle/>
          <a:p>
            <a:r>
              <a:rPr lang="pl-PL" dirty="0"/>
              <a:t>Dylematy asystencji na </a:t>
            </a:r>
            <a:r>
              <a:rPr lang="pl-PL" dirty="0" smtClean="0"/>
              <a:t>uczelni (6)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77FAFC4-8DD5-78EB-5AAD-F0122A80C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6</a:t>
            </a:r>
          </a:p>
          <a:p>
            <a:pPr marL="0" indent="0" algn="ctr">
              <a:buNone/>
            </a:pPr>
            <a:r>
              <a:rPr lang="pl-PL" sz="3600" b="1" dirty="0"/>
              <a:t>Kto zarządza usługą?</a:t>
            </a:r>
          </a:p>
        </p:txBody>
      </p:sp>
    </p:spTree>
    <p:extLst>
      <p:ext uri="{BB962C8B-B14F-4D97-AF65-F5344CB8AC3E}">
        <p14:creationId xmlns:p14="http://schemas.microsoft.com/office/powerpoint/2010/main" val="136052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84512-3BE6-19E2-3920-32A2D8EC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04D1A17-DAD5-5CA0-7307-9DDB72AC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99" y="-1441451"/>
            <a:ext cx="10515600" cy="1325563"/>
          </a:xfrm>
        </p:spPr>
        <p:txBody>
          <a:bodyPr/>
          <a:lstStyle/>
          <a:p>
            <a:r>
              <a:rPr lang="pl-PL" dirty="0"/>
              <a:t>Dylematy asystencji na </a:t>
            </a:r>
            <a:r>
              <a:rPr lang="pl-PL" dirty="0" smtClean="0"/>
              <a:t>uczelni (7)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A6AB28-2B7F-ED90-4107-EFD53B50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7</a:t>
            </a:r>
          </a:p>
          <a:p>
            <a:pPr marL="0" indent="0" algn="ctr">
              <a:buNone/>
            </a:pPr>
            <a:r>
              <a:rPr lang="pl-PL" sz="3600" b="1" dirty="0"/>
              <a:t>źródła finansowania (?)</a:t>
            </a:r>
          </a:p>
        </p:txBody>
      </p:sp>
    </p:spTree>
    <p:extLst>
      <p:ext uri="{BB962C8B-B14F-4D97-AF65-F5344CB8AC3E}">
        <p14:creationId xmlns:p14="http://schemas.microsoft.com/office/powerpoint/2010/main" val="125493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6A355-6F69-3358-E6DD-6FB9B34A5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52976E7-DDD5-ACD6-C026-AD6B9547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07" y="975979"/>
            <a:ext cx="11400901" cy="958851"/>
          </a:xfrm>
        </p:spPr>
        <p:txBody>
          <a:bodyPr>
            <a:normAutofit fontScale="90000"/>
          </a:bodyPr>
          <a:lstStyle/>
          <a:p>
            <a:r>
              <a:rPr lang="pl-PL" dirty="0"/>
              <a:t>Asystencja osobista w Twoich Nowych </a:t>
            </a:r>
            <a:r>
              <a:rPr lang="pl-PL" dirty="0" smtClean="0"/>
              <a:t>Możliwościach (1)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1E90F36-FF2C-7D23-F010-766B4E95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07" y="2049314"/>
            <a:ext cx="11400901" cy="435133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/>
              <a:t>„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Studiuję niezależnie"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usługi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asystenckie oraz wspierające usamodzielnianie osoby z niepełnosprawnościami w środowisku akademickim – KONTYNUACJA 6 dofinansowanego ze środków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Państwowego Funduszu Rehabilitacji Osób Niepełnosprawnych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„Asystent osobisty osoby z niepełnosprawnością”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dla Organizacji Pozarządowych – edycja 2024 finansowanego ze środków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Funduszu Solidarnościowego</a:t>
            </a:r>
          </a:p>
          <a:p>
            <a:pPr marL="742950" indent="-7429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08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E1D1A1-E46D-4653-8353-6C9B68BA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4" y="465304"/>
            <a:ext cx="10515600" cy="13255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2800" dirty="0">
                <a:latin typeface="Arial"/>
                <a:ea typeface="Verdana"/>
                <a:cs typeface="Arial"/>
              </a:rPr>
              <a:t>Zespół projektów asystenckich TNM</a:t>
            </a:r>
            <a:endParaRPr lang="pl-PL" sz="2800" dirty="0">
              <a:latin typeface="Arial"/>
              <a:cs typeface="Arial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1386" y="3331243"/>
            <a:ext cx="2799216" cy="496997"/>
          </a:xfrm>
        </p:spPr>
        <p:txBody>
          <a:bodyPr>
            <a:noAutofit/>
          </a:bodyPr>
          <a:lstStyle/>
          <a:p>
            <a:r>
              <a:rPr lang="pl-PL" sz="2000" b="0" dirty="0"/>
              <a:t>Katarzyna </a:t>
            </a:r>
            <a:r>
              <a:rPr lang="pl-PL" sz="2000" b="0" dirty="0" smtClean="0"/>
              <a:t>Szymczak</a:t>
            </a:r>
            <a:endParaRPr lang="pl-PL" sz="2000" b="0" dirty="0"/>
          </a:p>
        </p:txBody>
      </p:sp>
      <p:pic>
        <p:nvPicPr>
          <p:cNvPr id="36" name="Symbol zastępczy zawartości 35" descr="Zdjęcie Katarzyny Szymczak">
            <a:extLst>
              <a:ext uri="{FF2B5EF4-FFF2-40B4-BE49-F238E27FC236}">
                <a16:creationId xmlns:a16="http://schemas.microsoft.com/office/drawing/2014/main" id="{D720BBF1-415B-F9A9-0ABF-B6180854A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3576" y="1553664"/>
            <a:ext cx="1742598" cy="1742598"/>
          </a:xfrm>
          <a:prstGeom prst="rect">
            <a:avLst/>
          </a:prstGeom>
        </p:spPr>
      </p:pic>
      <p:sp>
        <p:nvSpPr>
          <p:cNvPr id="8" name="Symbol zastępczy tekstu 7"/>
          <p:cNvSpPr>
            <a:spLocks noGrp="1"/>
          </p:cNvSpPr>
          <p:nvPr>
            <p:ph type="body" idx="13"/>
          </p:nvPr>
        </p:nvSpPr>
        <p:spPr>
          <a:xfrm>
            <a:off x="3579812" y="3374328"/>
            <a:ext cx="2488203" cy="474607"/>
          </a:xfrm>
        </p:spPr>
        <p:txBody>
          <a:bodyPr>
            <a:noAutofit/>
          </a:bodyPr>
          <a:lstStyle/>
          <a:p>
            <a:r>
              <a:rPr lang="pl-PL" sz="2000" b="0" dirty="0"/>
              <a:t>Laura </a:t>
            </a:r>
            <a:r>
              <a:rPr lang="pl-PL" sz="2000" b="0" dirty="0" smtClean="0"/>
              <a:t>Białecka</a:t>
            </a:r>
            <a:endParaRPr lang="pl-PL" sz="2000" b="0" dirty="0"/>
          </a:p>
        </p:txBody>
      </p:sp>
      <p:pic>
        <p:nvPicPr>
          <p:cNvPr id="37" name="Symbol zastępczy zawartości 36" descr="Zdjęcie Laury Białeckiej">
            <a:extLst>
              <a:ext uri="{FF2B5EF4-FFF2-40B4-BE49-F238E27FC236}">
                <a16:creationId xmlns:a16="http://schemas.microsoft.com/office/drawing/2014/main" id="{8DE51866-A5CA-06B9-9F65-F0A2886F368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3590525" y="1553664"/>
            <a:ext cx="1887732" cy="1742598"/>
          </a:xfrm>
          <a:prstGeom prst="rect">
            <a:avLst/>
          </a:prstGeom>
        </p:spPr>
      </p:pic>
      <p:sp>
        <p:nvSpPr>
          <p:cNvPr id="27" name="Symbol zastępczy tekstu 26"/>
          <p:cNvSpPr>
            <a:spLocks noGrp="1"/>
          </p:cNvSpPr>
          <p:nvPr>
            <p:ph type="body" idx="19"/>
          </p:nvPr>
        </p:nvSpPr>
        <p:spPr>
          <a:xfrm>
            <a:off x="6122397" y="3365985"/>
            <a:ext cx="2488203" cy="474607"/>
          </a:xfrm>
        </p:spPr>
        <p:txBody>
          <a:bodyPr>
            <a:noAutofit/>
          </a:bodyPr>
          <a:lstStyle/>
          <a:p>
            <a:r>
              <a:rPr lang="pl-PL" sz="2000" b="0" dirty="0"/>
              <a:t>Joanna </a:t>
            </a:r>
            <a:r>
              <a:rPr lang="pl-PL" sz="2000" b="0" dirty="0" err="1" smtClean="0"/>
              <a:t>Błażałek</a:t>
            </a:r>
            <a:endParaRPr lang="pl-PL" sz="2000" b="0" dirty="0"/>
          </a:p>
        </p:txBody>
      </p:sp>
      <p:pic>
        <p:nvPicPr>
          <p:cNvPr id="38" name="Symbol zastępczy zawartości 37" descr="Zdjęcie Joanny Błażałek">
            <a:extLst>
              <a:ext uri="{FF2B5EF4-FFF2-40B4-BE49-F238E27FC236}">
                <a16:creationId xmlns:a16="http://schemas.microsoft.com/office/drawing/2014/main" id="{C6B56B0F-F046-4A50-3D81-0F2DE1F82342}"/>
              </a:ext>
            </a:extLst>
          </p:cNvPr>
          <p:cNvPicPr>
            <a:picLocks noGrp="1" noChangeAspect="1"/>
          </p:cNvPicPr>
          <p:nvPr>
            <p:ph sz="half" idx="20"/>
          </p:nvPr>
        </p:nvPicPr>
        <p:blipFill>
          <a:blip r:embed="rId4"/>
          <a:stretch>
            <a:fillRect/>
          </a:stretch>
        </p:blipFill>
        <p:spPr>
          <a:xfrm>
            <a:off x="6257622" y="1553692"/>
            <a:ext cx="1742570" cy="1742570"/>
          </a:xfrm>
          <a:prstGeom prst="rect">
            <a:avLst/>
          </a:prstGeom>
        </p:spPr>
      </p:pic>
      <p:sp>
        <p:nvSpPr>
          <p:cNvPr id="31" name="Symbol zastępczy tekstu 30"/>
          <p:cNvSpPr>
            <a:spLocks noGrp="1"/>
          </p:cNvSpPr>
          <p:nvPr>
            <p:ph type="body" idx="23"/>
          </p:nvPr>
        </p:nvSpPr>
        <p:spPr>
          <a:xfrm>
            <a:off x="8500397" y="2979282"/>
            <a:ext cx="2938462" cy="823912"/>
          </a:xfrm>
        </p:spPr>
        <p:txBody>
          <a:bodyPr>
            <a:noAutofit/>
          </a:bodyPr>
          <a:lstStyle/>
          <a:p>
            <a:r>
              <a:rPr lang="pl-PL" sz="2000" b="0" dirty="0"/>
              <a:t>Alina </a:t>
            </a:r>
            <a:r>
              <a:rPr lang="pl-PL" sz="2000" b="0" dirty="0" smtClean="0"/>
              <a:t>Kowalczyk-</a:t>
            </a:r>
            <a:r>
              <a:rPr lang="pl-PL" sz="2000" b="0" dirty="0" err="1" smtClean="0"/>
              <a:t>Peda</a:t>
            </a:r>
            <a:endParaRPr lang="pl-PL" sz="2000" b="0" dirty="0"/>
          </a:p>
        </p:txBody>
      </p:sp>
      <p:pic>
        <p:nvPicPr>
          <p:cNvPr id="39" name="Symbol zastępczy zawartości 38" descr="Zdjęcie Aliny Kowalczyk-Pedy">
            <a:extLst>
              <a:ext uri="{FF2B5EF4-FFF2-40B4-BE49-F238E27FC236}">
                <a16:creationId xmlns:a16="http://schemas.microsoft.com/office/drawing/2014/main" id="{0D733A85-1602-0BE5-BAAD-194EAA2F4CBE}"/>
              </a:ext>
            </a:extLst>
          </p:cNvPr>
          <p:cNvPicPr>
            <a:picLocks noGrp="1" noChangeAspect="1"/>
          </p:cNvPicPr>
          <p:nvPr>
            <p:ph sz="half" idx="24"/>
          </p:nvPr>
        </p:nvPicPr>
        <p:blipFill>
          <a:blip r:embed="rId5"/>
          <a:stretch>
            <a:fillRect/>
          </a:stretch>
        </p:blipFill>
        <p:spPr>
          <a:xfrm>
            <a:off x="8895945" y="1550374"/>
            <a:ext cx="1744124" cy="1744124"/>
          </a:xfrm>
          <a:prstGeom prst="rect">
            <a:avLst/>
          </a:prstGeom>
        </p:spPr>
      </p:pic>
      <p:sp>
        <p:nvSpPr>
          <p:cNvPr id="18" name="Symbol zastępczy tekstu 17"/>
          <p:cNvSpPr>
            <a:spLocks noGrp="1"/>
          </p:cNvSpPr>
          <p:nvPr>
            <p:ph type="body" idx="15"/>
          </p:nvPr>
        </p:nvSpPr>
        <p:spPr>
          <a:xfrm>
            <a:off x="534069" y="5368616"/>
            <a:ext cx="2741612" cy="823912"/>
          </a:xfrm>
        </p:spPr>
        <p:txBody>
          <a:bodyPr>
            <a:noAutofit/>
          </a:bodyPr>
          <a:lstStyle/>
          <a:p>
            <a:r>
              <a:rPr lang="pl-PL" sz="2000" b="0" dirty="0"/>
              <a:t>Małgorzata </a:t>
            </a:r>
            <a:r>
              <a:rPr lang="pl-PL" sz="2000" b="0" dirty="0" smtClean="0"/>
              <a:t>Franczak</a:t>
            </a:r>
            <a:endParaRPr lang="pl-PL" sz="2000" b="0" dirty="0"/>
          </a:p>
        </p:txBody>
      </p:sp>
      <p:pic>
        <p:nvPicPr>
          <p:cNvPr id="40" name="Symbol zastępczy zawartości 39" descr="Zdjęcie Małgorzaty Franczak">
            <a:extLst>
              <a:ext uri="{FF2B5EF4-FFF2-40B4-BE49-F238E27FC236}">
                <a16:creationId xmlns:a16="http://schemas.microsoft.com/office/drawing/2014/main" id="{E58AAA1C-4BAA-E7A7-6468-DF9A87891564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6"/>
          <a:stretch>
            <a:fillRect/>
          </a:stretch>
        </p:blipFill>
        <p:spPr>
          <a:xfrm>
            <a:off x="1033576" y="3863221"/>
            <a:ext cx="1742598" cy="1742598"/>
          </a:xfrm>
          <a:prstGeom prst="rect">
            <a:avLst/>
          </a:prstGeom>
        </p:spPr>
      </p:pic>
      <p:sp>
        <p:nvSpPr>
          <p:cNvPr id="24" name="Symbol zastępczy tekstu 23"/>
          <p:cNvSpPr>
            <a:spLocks noGrp="1"/>
          </p:cNvSpPr>
          <p:nvPr>
            <p:ph type="body" idx="17"/>
          </p:nvPr>
        </p:nvSpPr>
        <p:spPr>
          <a:xfrm>
            <a:off x="3634194" y="5344009"/>
            <a:ext cx="2488203" cy="823912"/>
          </a:xfrm>
        </p:spPr>
        <p:txBody>
          <a:bodyPr>
            <a:normAutofit/>
          </a:bodyPr>
          <a:lstStyle/>
          <a:p>
            <a:r>
              <a:rPr lang="pl-PL" sz="2000" b="0" dirty="0"/>
              <a:t>Marta </a:t>
            </a:r>
            <a:r>
              <a:rPr lang="pl-PL" sz="2000" b="0" dirty="0" smtClean="0"/>
              <a:t>Głowacka</a:t>
            </a:r>
            <a:endParaRPr lang="pl-PL" sz="2000" b="0" dirty="0"/>
          </a:p>
        </p:txBody>
      </p:sp>
      <p:pic>
        <p:nvPicPr>
          <p:cNvPr id="41" name="Symbol zastępczy zawartości 40" descr="Zdjęcie Marty Głowackiej">
            <a:extLst>
              <a:ext uri="{FF2B5EF4-FFF2-40B4-BE49-F238E27FC236}">
                <a16:creationId xmlns:a16="http://schemas.microsoft.com/office/drawing/2014/main" id="{C655AAAB-C8A0-7154-A809-269EB56D5C37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 rotWithShape="1">
          <a:blip r:embed="rId7"/>
          <a:srcRect b="6484"/>
          <a:stretch/>
        </p:blipFill>
        <p:spPr>
          <a:xfrm>
            <a:off x="3688469" y="3840592"/>
            <a:ext cx="1873286" cy="1751816"/>
          </a:xfrm>
          <a:prstGeom prst="rect">
            <a:avLst/>
          </a:prstGeom>
        </p:spPr>
      </p:pic>
      <p:sp>
        <p:nvSpPr>
          <p:cNvPr id="29" name="Symbol zastępczy tekstu 28"/>
          <p:cNvSpPr>
            <a:spLocks noGrp="1"/>
          </p:cNvSpPr>
          <p:nvPr>
            <p:ph type="body" idx="21"/>
          </p:nvPr>
        </p:nvSpPr>
        <p:spPr>
          <a:xfrm>
            <a:off x="6286039" y="5333265"/>
            <a:ext cx="2488203" cy="823912"/>
          </a:xfrm>
        </p:spPr>
        <p:txBody>
          <a:bodyPr>
            <a:normAutofit/>
          </a:bodyPr>
          <a:lstStyle/>
          <a:p>
            <a:r>
              <a:rPr lang="pl-PL" sz="2000" b="0" dirty="0"/>
              <a:t>Piotr </a:t>
            </a:r>
            <a:r>
              <a:rPr lang="pl-PL" sz="2000" b="0" dirty="0" err="1" smtClean="0"/>
              <a:t>Wołcerz</a:t>
            </a:r>
            <a:endParaRPr lang="pl-PL" sz="2000" b="0" dirty="0"/>
          </a:p>
        </p:txBody>
      </p:sp>
      <p:pic>
        <p:nvPicPr>
          <p:cNvPr id="42" name="Symbol zastępczy zawartości 41" descr="Zdjęcie Piotra Wołcerza">
            <a:extLst>
              <a:ext uri="{FF2B5EF4-FFF2-40B4-BE49-F238E27FC236}">
                <a16:creationId xmlns:a16="http://schemas.microsoft.com/office/drawing/2014/main" id="{750B1E34-094D-335F-2E1A-CAD6CCA8117C}"/>
              </a:ext>
            </a:extLst>
          </p:cNvPr>
          <p:cNvPicPr>
            <a:picLocks noGrp="1" noChangeAspect="1"/>
          </p:cNvPicPr>
          <p:nvPr>
            <p:ph sz="half" idx="22"/>
          </p:nvPr>
        </p:nvPicPr>
        <p:blipFill>
          <a:blip r:embed="rId8"/>
          <a:stretch>
            <a:fillRect/>
          </a:stretch>
        </p:blipFill>
        <p:spPr>
          <a:xfrm>
            <a:off x="6280504" y="3866148"/>
            <a:ext cx="1742570" cy="1742570"/>
          </a:xfrm>
          <a:prstGeom prst="rect">
            <a:avLst/>
          </a:prstGeom>
        </p:spPr>
      </p:pic>
      <p:sp>
        <p:nvSpPr>
          <p:cNvPr id="33" name="Symbol zastępczy tekstu 32"/>
          <p:cNvSpPr>
            <a:spLocks noGrp="1"/>
          </p:cNvSpPr>
          <p:nvPr>
            <p:ph type="body" idx="25"/>
          </p:nvPr>
        </p:nvSpPr>
        <p:spPr>
          <a:xfrm>
            <a:off x="8178575" y="5715000"/>
            <a:ext cx="4013425" cy="823912"/>
          </a:xfrm>
        </p:spPr>
        <p:txBody>
          <a:bodyPr>
            <a:noAutofit/>
          </a:bodyPr>
          <a:lstStyle/>
          <a:p>
            <a:pPr algn="ctr"/>
            <a:r>
              <a:rPr lang="pl-PL" sz="2000" b="0" dirty="0"/>
              <a:t>ponad 60 asystentów </a:t>
            </a:r>
            <a:r>
              <a:rPr lang="pl-PL" sz="2000" b="0" dirty="0" smtClean="0"/>
              <a:t>i </a:t>
            </a:r>
            <a:r>
              <a:rPr lang="pl-PL" sz="2000" b="0" dirty="0"/>
              <a:t>asystentek w całej </a:t>
            </a:r>
            <a:r>
              <a:rPr lang="pl-PL" sz="2000" b="0" dirty="0" smtClean="0"/>
              <a:t>Polsce</a:t>
            </a:r>
            <a:endParaRPr lang="pl-PL" sz="2000" b="0" dirty="0"/>
          </a:p>
        </p:txBody>
      </p:sp>
      <p:pic>
        <p:nvPicPr>
          <p:cNvPr id="43" name="Picture 2" descr="Grupa ludzi na grafice">
            <a:extLst>
              <a:ext uri="{FF2B5EF4-FFF2-40B4-BE49-F238E27FC236}">
                <a16:creationId xmlns:a16="http://schemas.microsoft.com/office/drawing/2014/main" id="{876699E5-62D1-3F7B-4FFC-5927708E2F29}"/>
              </a:ext>
            </a:extLst>
          </p:cNvPr>
          <p:cNvPicPr>
            <a:picLocks noGrp="1" noChangeAspect="1" noChangeArrowheads="1"/>
          </p:cNvPicPr>
          <p:nvPr>
            <p:ph sz="half" idx="2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45" y="3848935"/>
            <a:ext cx="1744124" cy="174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7CC86-B2E8-786B-1529-CF9AF46E4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28A63A1-C326-A424-FCF0-B673B7E1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26" y="838642"/>
            <a:ext cx="11400901" cy="882651"/>
          </a:xfrm>
        </p:spPr>
        <p:txBody>
          <a:bodyPr>
            <a:normAutofit/>
          </a:bodyPr>
          <a:lstStyle/>
          <a:p>
            <a:r>
              <a:rPr lang="pl-PL" sz="2800" dirty="0"/>
              <a:t>Asystencja osobista w Twoich Nowych </a:t>
            </a:r>
            <a:r>
              <a:rPr lang="pl-PL" sz="2800" dirty="0" smtClean="0"/>
              <a:t>Możliwościach (2)</a:t>
            </a:r>
            <a:endParaRPr lang="pl-PL" sz="2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B9D625-A969-EECE-B135-9AFFFED8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26" y="1593702"/>
            <a:ext cx="10523497" cy="4647609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l-PL" sz="2600" dirty="0"/>
              <a:t>indywidualna diagnoza potrzeb (ICF, IPD)</a:t>
            </a:r>
          </a:p>
          <a:p>
            <a:pPr marL="742950" indent="-742950">
              <a:buFont typeface="+mj-lt"/>
              <a:buAutoNum type="arabicPeriod"/>
            </a:pPr>
            <a:r>
              <a:rPr lang="pl-PL" sz="2600" dirty="0"/>
              <a:t>towarzyszące formy wsparcia:</a:t>
            </a:r>
          </a:p>
          <a:p>
            <a:pPr lvl="2"/>
            <a:r>
              <a:rPr lang="pl-PL" sz="2600" dirty="0"/>
              <a:t>trening usamodzielniania w </a:t>
            </a: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miejscu pobytu</a:t>
            </a:r>
          </a:p>
          <a:p>
            <a:pPr lvl="2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trening orientacji przestrzennej</a:t>
            </a:r>
          </a:p>
          <a:p>
            <a:pPr lvl="2"/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rozwój umiejętności społecznych i nauka samodzielnego korzystania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 instytucji kultury </a:t>
            </a:r>
          </a:p>
          <a:p>
            <a:pPr lvl="2"/>
            <a:r>
              <a:rPr lang="pl-PL" sz="2600" dirty="0"/>
              <a:t>wsparcie psychologiczne i </a:t>
            </a:r>
            <a:r>
              <a:rPr lang="pl-PL" sz="2600" dirty="0" err="1"/>
              <a:t>coachingowe</a:t>
            </a:r>
            <a:endParaRPr lang="pl-PL" sz="2600" dirty="0"/>
          </a:p>
          <a:p>
            <a:pPr lvl="2"/>
            <a:r>
              <a:rPr lang="pl-PL" sz="2600" dirty="0"/>
              <a:t>doradztwo zawodowe</a:t>
            </a:r>
          </a:p>
          <a:p>
            <a:pPr lvl="2"/>
            <a:r>
              <a:rPr lang="pl-PL" sz="2600" dirty="0"/>
              <a:t>adaptacja materiałów (nie tylko) dydaktycznych</a:t>
            </a:r>
          </a:p>
          <a:p>
            <a:pPr lvl="2"/>
            <a:r>
              <a:rPr lang="pl-PL" sz="2600" dirty="0"/>
              <a:t>rozwijanie umiejętności cyfrowych</a:t>
            </a:r>
          </a:p>
          <a:p>
            <a:pPr marL="457200" lvl="1" indent="0">
              <a:buNone/>
            </a:pPr>
            <a:endParaRPr lang="pl-PL" sz="2600" dirty="0"/>
          </a:p>
          <a:p>
            <a:pPr marL="457200" lvl="1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2714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810A-C515-6303-8454-5E350E67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00762BE-9F5F-0667-E545-5DEED227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99" y="1167365"/>
            <a:ext cx="11400901" cy="882651"/>
          </a:xfrm>
        </p:spPr>
        <p:txBody>
          <a:bodyPr>
            <a:normAutofit/>
          </a:bodyPr>
          <a:lstStyle/>
          <a:p>
            <a:r>
              <a:rPr lang="pl-PL" sz="2800" dirty="0"/>
              <a:t>Asystencja osobista w Twoich Nowych Możliwościach </a:t>
            </a:r>
            <a:r>
              <a:rPr lang="pl-PL" sz="2800" dirty="0" smtClean="0"/>
              <a:t>(3)</a:t>
            </a:r>
            <a:endParaRPr lang="pl-PL" sz="2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27EDEF0-199B-9C7F-EBC0-82A1057E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71" y="2050016"/>
            <a:ext cx="10599916" cy="4351338"/>
          </a:xfrm>
        </p:spPr>
        <p:txBody>
          <a:bodyPr>
            <a:normAutofit/>
          </a:bodyPr>
          <a:lstStyle/>
          <a:p>
            <a:pPr lvl="1"/>
            <a:r>
              <a:rPr lang="pl-PL" sz="2600" dirty="0"/>
              <a:t>spotkania i szkolenia dla użytkowników i użytkowniczek asystencji osobistej</a:t>
            </a:r>
          </a:p>
          <a:p>
            <a:pPr lvl="1"/>
            <a:r>
              <a:rPr lang="pl-PL" sz="2600" dirty="0"/>
              <a:t>spotkania i szkolenia dla asystentów i asystentek osobistych</a:t>
            </a:r>
          </a:p>
          <a:p>
            <a:pPr lvl="1"/>
            <a:r>
              <a:rPr lang="pl-PL" sz="2600" dirty="0"/>
              <a:t>zwrot kosztów udział w wydarzeniach kulturalnych i sportowych dla osób świadczących asystencję osobistą</a:t>
            </a:r>
          </a:p>
          <a:p>
            <a:pPr marL="457200" lvl="1" indent="0">
              <a:buNone/>
            </a:pP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99254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41898" y="907257"/>
            <a:ext cx="10918301" cy="1325563"/>
          </a:xfrm>
        </p:spPr>
        <p:txBody>
          <a:bodyPr/>
          <a:lstStyle/>
          <a:p>
            <a:r>
              <a:rPr lang="pl-PL" dirty="0"/>
              <a:t>Czym jest asystencja na uczelni?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41898" y="2232820"/>
            <a:ext cx="10779487" cy="4351338"/>
          </a:xfrm>
        </p:spPr>
        <p:txBody>
          <a:bodyPr>
            <a:normAutofit/>
          </a:bodyPr>
          <a:lstStyle/>
          <a:p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indywidualnego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wsparcia osoby 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 niepełnosprawnością </a:t>
            </a:r>
            <a:b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 wykonywaniu </a:t>
            </a:r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czynnośc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i, których </a:t>
            </a:r>
            <a:r>
              <a:rPr lang="pl-PL" sz="2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osoba ta 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 może wykonywać bez korzystania z asystencji </a:t>
            </a:r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 równi z innymi osobami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systencja dydaktyczna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wsparcie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procesie kształcenia mające na celu wyrównywanie szans edukacyjnych studenta lub doktoranta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niepełnosprawnością w stosunku do pozostałych studentów i doktorantów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757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A549E-D2C7-85F5-12D0-A4827124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99" y="998721"/>
            <a:ext cx="10515600" cy="755651"/>
          </a:xfrm>
        </p:spPr>
        <p:txBody>
          <a:bodyPr>
            <a:normAutofit/>
          </a:bodyPr>
          <a:lstStyle/>
          <a:p>
            <a:r>
              <a:rPr lang="pl-PL" sz="3200" dirty="0"/>
              <a:t>Szkolenia dla asystentów</a:t>
            </a:r>
          </a:p>
        </p:txBody>
      </p:sp>
      <p:pic>
        <p:nvPicPr>
          <p:cNvPr id="5" name="Symbol zastępczy zawartości 4" descr="zdjęcie, 9 uśmiechniętych osób jedna z nich robi grupowe selfi">
            <a:extLst>
              <a:ext uri="{FF2B5EF4-FFF2-40B4-BE49-F238E27FC236}">
                <a16:creationId xmlns:a16="http://schemas.microsoft.com/office/drawing/2014/main" id="{FCDAA756-119A-FA92-9DDF-464050ABE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85"/>
          <a:stretch/>
        </p:blipFill>
        <p:spPr>
          <a:xfrm>
            <a:off x="2523579" y="1839432"/>
            <a:ext cx="6949040" cy="50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3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CA256-C0FD-03C1-0178-2F2E80C4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958849"/>
            <a:ext cx="10515600" cy="1325563"/>
          </a:xfrm>
        </p:spPr>
        <p:txBody>
          <a:bodyPr/>
          <a:lstStyle/>
          <a:p>
            <a:r>
              <a:rPr lang="pl-PL" dirty="0"/>
              <a:t>Kontakt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6501F8-5B8B-C402-57C4-D980D9A3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2005012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spcAft>
                <a:spcPts val="1800"/>
              </a:spcAft>
              <a:buNone/>
            </a:pPr>
            <a:r>
              <a:rPr lang="pl-PL" sz="2800" b="0" i="0" dirty="0">
                <a:effectLst/>
                <a:latin typeface="Inter"/>
              </a:rPr>
              <a:t>Stowarzyszenie Twoje Nowe Możliwości</a:t>
            </a:r>
            <a:br>
              <a:rPr lang="pl-PL" sz="2800" b="0" i="0" dirty="0">
                <a:effectLst/>
                <a:latin typeface="Inter"/>
              </a:rPr>
            </a:br>
            <a:r>
              <a:rPr lang="pl-PL" sz="2800" b="0" i="0" dirty="0">
                <a:effectLst/>
                <a:latin typeface="Inter"/>
              </a:rPr>
              <a:t>ul. Grabiszyńska 163, lok 210-215</a:t>
            </a:r>
            <a:br>
              <a:rPr lang="pl-PL" sz="2800" b="0" i="0" dirty="0">
                <a:effectLst/>
                <a:latin typeface="Inter"/>
              </a:rPr>
            </a:br>
            <a:r>
              <a:rPr lang="pl-PL" sz="2800" b="0" i="0" dirty="0">
                <a:effectLst/>
                <a:latin typeface="Inter"/>
              </a:rPr>
              <a:t>53-439 Wrocław</a:t>
            </a:r>
            <a:br>
              <a:rPr lang="pl-PL" sz="2800" b="0" i="0" dirty="0">
                <a:effectLst/>
                <a:latin typeface="Inter"/>
              </a:rPr>
            </a:br>
            <a:r>
              <a:rPr lang="pl-PL" sz="2800" b="0" i="0" dirty="0">
                <a:effectLst/>
                <a:latin typeface="Inter"/>
              </a:rPr>
              <a:t>tel.+48-793-545-078</a:t>
            </a:r>
            <a:br>
              <a:rPr lang="pl-PL" sz="2800" b="0" i="0" dirty="0">
                <a:effectLst/>
                <a:latin typeface="Inter"/>
              </a:rPr>
            </a:br>
            <a:r>
              <a:rPr lang="pl-PL" sz="2800" dirty="0">
                <a:latin typeface="Inter"/>
                <a:hlinkClick r:id="rId2"/>
              </a:rPr>
              <a:t>asystent@tnm.org.pl</a:t>
            </a:r>
            <a:r>
              <a:rPr lang="pl-PL" sz="2800" dirty="0">
                <a:latin typeface="Inter"/>
              </a:rPr>
              <a:t> </a:t>
            </a:r>
            <a:endParaRPr lang="pl-PL" sz="2800" b="0" i="0" dirty="0">
              <a:effectLst/>
              <a:latin typeface="Inter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062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Patroni honorowi i medialni</a:t>
            </a:r>
            <a:endParaRPr lang="pl-PL" dirty="0"/>
          </a:p>
        </p:txBody>
      </p:sp>
      <p:pic>
        <p:nvPicPr>
          <p:cNvPr id="5" name="Symbol zastępczy zawartości 4" descr="plansza z logotypami patronów, patroni honorowi wydarzenia: Rzecznik Praw Obywatelskich, Marszałek Województwa Małopolskiego Łukasz Smółka, Prezydent Miasta Krakowa Aleksander Miszalski, Narodowe Centrum Badań i Rozwoju.&#10;Patroni medialni wydarzenia: Radio Kraków, TVP3 Kraków, portal ngo.pl, portal niepelnosprawni.pl, Fundacja Integracja, portal Krakow.pl, Magazyn Informacyjny Osób Niepełnosprawnych Nasze Sprawy. 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2" y="1095153"/>
            <a:ext cx="11525694" cy="57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58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F35F1-8ED2-D1FE-F8F6-2CBB7DD6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330"/>
            <a:ext cx="10515600" cy="1325563"/>
          </a:xfrm>
        </p:spPr>
        <p:txBody>
          <a:bodyPr/>
          <a:lstStyle/>
          <a:p>
            <a:pPr algn="ctr"/>
            <a:r>
              <a:rPr lang="pl-PL" b="1" dirty="0"/>
              <a:t>Dziękuję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4F3C2-3920-C5D7-1DDF-766B2B133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1179"/>
            <a:ext cx="5181600" cy="365704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b="1" dirty="0"/>
              <a:t>Fundacja Instytut Rozwoju Regionalnego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ul. Świętokrzyska 14, 30-015 Kraków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>
                <a:hlinkClick r:id="rId2"/>
              </a:rPr>
              <a:t>biuro@firr.org.pl</a:t>
            </a:r>
            <a:r>
              <a:rPr lang="pl-PL" dirty="0"/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b="1" dirty="0"/>
              <a:t>Utilitia Sp. z o.o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ul. Świętokrzyska 14, 30-015 Kraków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>
                <a:hlinkClick r:id="rId3"/>
              </a:rPr>
              <a:t>biuro@utilitia.pl</a:t>
            </a:r>
            <a:r>
              <a:rPr lang="pl-PL" dirty="0"/>
              <a:t>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06115" y="2541179"/>
            <a:ext cx="5330255" cy="365704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b="1" dirty="0"/>
              <a:t>XVIII Konferencja Pełno(s)prawny Student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Centrum Konferencyjno-Hotelowe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dirty="0"/>
              <a:t>ul. Wybickiego 3b w Krakowie</a:t>
            </a:r>
          </a:p>
          <a:p>
            <a:pPr marL="0" indent="0">
              <a:lnSpc>
                <a:spcPct val="310000"/>
              </a:lnSpc>
              <a:buNone/>
            </a:pPr>
            <a:r>
              <a:rPr lang="pl-PL" dirty="0"/>
              <a:t>4 grudnia 2024 r.</a:t>
            </a:r>
          </a:p>
        </p:txBody>
      </p:sp>
    </p:spTree>
    <p:extLst>
      <p:ext uri="{BB962C8B-B14F-4D97-AF65-F5344CB8AC3E}">
        <p14:creationId xmlns:p14="http://schemas.microsoft.com/office/powerpoint/2010/main" val="71537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B508-841E-9475-2B46-A68547449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19A340D-A2C5-FFF9-C749-68F69019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6" y="939356"/>
            <a:ext cx="10515600" cy="1325563"/>
          </a:xfrm>
        </p:spPr>
        <p:txBody>
          <a:bodyPr/>
          <a:lstStyle/>
          <a:p>
            <a:r>
              <a:rPr lang="pl-PL" dirty="0"/>
              <a:t>Rodzaje asystencji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7D8C33E-6140-72D0-FEE0-D693D8C5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6" y="2158409"/>
            <a:ext cx="10515600" cy="4020142"/>
          </a:xfrm>
        </p:spPr>
        <p:txBody>
          <a:bodyPr/>
          <a:lstStyle/>
          <a:p>
            <a:r>
              <a:rPr lang="pl-PL" sz="2800" dirty="0"/>
              <a:t>asystent studenta niepełnosprawnego/dydaktyczny/edukacyjny</a:t>
            </a:r>
          </a:p>
          <a:p>
            <a:r>
              <a:rPr lang="pl-PL" sz="2800" dirty="0"/>
              <a:t>asystent osobisty</a:t>
            </a:r>
          </a:p>
          <a:p>
            <a:r>
              <a:rPr lang="pl-PL" sz="2800" dirty="0"/>
              <a:t>asystent akademicki</a:t>
            </a:r>
          </a:p>
          <a:p>
            <a:r>
              <a:rPr lang="pl-PL" sz="2800" dirty="0"/>
              <a:t>asystent transportowy</a:t>
            </a:r>
          </a:p>
          <a:p>
            <a:r>
              <a:rPr lang="pl-PL" sz="2800" dirty="0"/>
              <a:t>„asystent na start”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857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D421EE-FF66-6252-9A34-A3739463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99" y="1104751"/>
            <a:ext cx="10515600" cy="1325563"/>
          </a:xfrm>
        </p:spPr>
        <p:txBody>
          <a:bodyPr/>
          <a:lstStyle/>
          <a:p>
            <a:r>
              <a:rPr lang="pl-PL" dirty="0"/>
              <a:t>Zasady asystencji na uczelni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A29847-2A30-09AA-2F85-A3D66C15C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2551814"/>
            <a:ext cx="10515600" cy="2934586"/>
          </a:xfrm>
        </p:spPr>
        <p:txBody>
          <a:bodyPr>
            <a:normAutofit/>
          </a:bodyPr>
          <a:lstStyle/>
          <a:p>
            <a:r>
              <a:rPr lang="pl-PL" sz="2800" dirty="0"/>
              <a:t>podmiotowość osoby z niepełnosprawnością</a:t>
            </a:r>
          </a:p>
          <a:p>
            <a:r>
              <a:rPr lang="pl-PL" sz="2800" dirty="0"/>
              <a:t>indywidualizacja wsparcia</a:t>
            </a:r>
          </a:p>
          <a:p>
            <a:r>
              <a:rPr lang="pl-PL" sz="2800" dirty="0"/>
              <a:t>usamodzielnianie 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1946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88D7D-B875-97B9-94D7-EB1A56E2D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7172AF1-A1E3-9B9D-00B4-3D2F6872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23" y="800837"/>
            <a:ext cx="10515600" cy="1325563"/>
          </a:xfrm>
        </p:spPr>
        <p:txBody>
          <a:bodyPr/>
          <a:lstStyle/>
          <a:p>
            <a:r>
              <a:rPr lang="pl-PL" dirty="0"/>
              <a:t>Dla kogo wsparcie asystenta na </a:t>
            </a:r>
            <a:r>
              <a:rPr lang="pl-PL" dirty="0" smtClean="0"/>
              <a:t>uczelni?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E15BAF-00B2-F135-89EF-84CC23E9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23" y="1818168"/>
            <a:ext cx="11357499" cy="4589870"/>
          </a:xfrm>
        </p:spPr>
        <p:txBody>
          <a:bodyPr>
            <a:normAutofit/>
          </a:bodyPr>
          <a:lstStyle/>
          <a:p>
            <a:r>
              <a:rPr lang="pl-PL" sz="2000" dirty="0"/>
              <a:t>osoba z niepełnosprawnością w rozumieniu Konwencji o prawach osób z niepełnosprawnościami</a:t>
            </a:r>
          </a:p>
          <a:p>
            <a:r>
              <a:rPr lang="pl-PL" sz="2000" dirty="0"/>
              <a:t>osoba studencka, doktorancka lub prowadząca działalność naukową oraz osoba kandydacka</a:t>
            </a:r>
          </a:p>
          <a:p>
            <a:r>
              <a:rPr lang="pl-PL" sz="2000" dirty="0"/>
              <a:t>ze szczególnymi potrzebami : </a:t>
            </a:r>
          </a:p>
          <a:p>
            <a:pPr lvl="1"/>
            <a:r>
              <a:rPr lang="pl-PL" sz="2000" dirty="0"/>
              <a:t>trudności uczenia się i uwagi,</a:t>
            </a:r>
          </a:p>
          <a:p>
            <a:pPr lvl="1"/>
            <a:r>
              <a:rPr lang="pl-PL" sz="2000" dirty="0"/>
              <a:t>złożone potrzeby w komunikowaniu się</a:t>
            </a:r>
          </a:p>
          <a:p>
            <a:pPr lvl="1"/>
            <a:r>
              <a:rPr lang="pl-PL" sz="2000" dirty="0"/>
              <a:t>problem z kontrolowaniem emocji</a:t>
            </a:r>
          </a:p>
          <a:p>
            <a:pPr lvl="1"/>
            <a:r>
              <a:rPr lang="pl-PL" sz="2000" dirty="0"/>
              <a:t>w kryzysie zdrowia psychicznego</a:t>
            </a:r>
          </a:p>
          <a:p>
            <a:pPr lvl="1"/>
            <a:r>
              <a:rPr lang="pl-PL" sz="2000" dirty="0"/>
              <a:t>trudności adaptacyjne</a:t>
            </a:r>
          </a:p>
        </p:txBody>
      </p:sp>
    </p:spTree>
    <p:extLst>
      <p:ext uri="{BB962C8B-B14F-4D97-AF65-F5344CB8AC3E}">
        <p14:creationId xmlns:p14="http://schemas.microsoft.com/office/powerpoint/2010/main" val="266174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EF292A-9C02-7CF0-DEC0-E0B0317E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968"/>
            <a:ext cx="10515600" cy="615951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zadań i czynności asystenta na uczelni </a:t>
            </a:r>
            <a:r>
              <a:rPr lang="pl-PL" dirty="0" smtClean="0"/>
              <a:t>(1)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B3DDDA-2FF3-0EF5-E5FB-CA7D2280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2919"/>
            <a:ext cx="10706100" cy="5295900"/>
          </a:xfrm>
        </p:spPr>
        <p:txBody>
          <a:bodyPr>
            <a:normAutofit fontScale="92500"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wspieranie w załatwianiu wszelkich formalności związanych z procesem kształcenia w dziekanatach i innych jednostkach organizacyjnych Uczelni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pomoc w wypełnianiu arkuszy podczas egzaminów/ zaliczeń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pomoc przy sporządzaniu notatek/transkrypcji  z zajęć dydaktycznych i praktyk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wsparcie w pokonywaniu barier architektonicznych, w dotarciu na zajęcia dydaktyczne i praktyki oraz w przemieszczaniu się między budynkami uczelni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wsparcie w kontakcie z wykładowcami </a:t>
            </a:r>
          </a:p>
        </p:txBody>
      </p:sp>
    </p:spTree>
    <p:extLst>
      <p:ext uri="{BB962C8B-B14F-4D97-AF65-F5344CB8AC3E}">
        <p14:creationId xmlns:p14="http://schemas.microsoft.com/office/powerpoint/2010/main" val="201833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725B7-F537-4C2F-AA0C-AC475B860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9DCFB-A317-2A6D-49E3-CACBD3209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240"/>
            <a:ext cx="10515600" cy="615951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zadań i czynności asystenta na uczelni </a:t>
            </a:r>
            <a:r>
              <a:rPr lang="pl-PL" dirty="0" smtClean="0"/>
              <a:t>(2)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D8C854-0208-9F54-E6B5-BA36D913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24" y="1860697"/>
            <a:ext cx="10706100" cy="5242443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pomoc w korzystaniu z zasobów bibliotecznych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pomoc w transporcie zewnętrznym </a:t>
            </a:r>
            <a:r>
              <a:rPr lang="pl-PL" sz="22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</a:t>
            </a:r>
            <a:r>
              <a:rPr lang="pl-PL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wewnętrznym				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asysta przy zajęciach zdalnych, w szczególności przy sporządzaniu notatek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wsparcie podczas zajęć laboratoryjnych i konferencji naukowych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pl-PL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sparcie w nawiązywaniu i utrzymywaniu kontaktów rówieśniczych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l-PL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pomoc w organizacji pracy </a:t>
            </a:r>
            <a:r>
              <a:rPr lang="pl-PL" sz="2200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własnej</a:t>
            </a:r>
            <a:endParaRPr lang="pl-PL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3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A6FF9-439E-3FAD-DCB9-EC351401E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22907C0-BB5D-B68C-C93C-516F3DC1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01" y="838938"/>
            <a:ext cx="10515600" cy="1325563"/>
          </a:xfrm>
        </p:spPr>
        <p:txBody>
          <a:bodyPr/>
          <a:lstStyle/>
          <a:p>
            <a:r>
              <a:rPr lang="pl-PL" dirty="0"/>
              <a:t>Dylematy asystencji na </a:t>
            </a:r>
            <a:r>
              <a:rPr lang="pl-PL" dirty="0" smtClean="0"/>
              <a:t>uczelni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73190E3-4B62-21A7-F574-5FF229B1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200501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/>
              <a:t>1</a:t>
            </a:r>
          </a:p>
          <a:p>
            <a:pPr marL="0" indent="0" algn="ctr">
              <a:buNone/>
            </a:pPr>
            <a:r>
              <a:rPr lang="pl-PL" sz="3600" b="1" dirty="0"/>
              <a:t>asystent dydaktyczny czy asystent </a:t>
            </a:r>
            <a:r>
              <a:rPr lang="pl-PL" sz="3600" b="1" dirty="0" smtClean="0"/>
              <a:t>osobisty?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60142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C5D31-B52F-9DE8-5CFD-0B0F5DBA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00" y="1035049"/>
            <a:ext cx="10880201" cy="104775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Asystencja </a:t>
            </a:r>
            <a:r>
              <a:rPr lang="pl-PL" dirty="0"/>
              <a:t>osobista osób z niepełnosprawnościami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1C339-720C-2E9D-2D96-C69BC549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99" y="1990724"/>
            <a:ext cx="1106118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600" dirty="0"/>
              <a:t>Niezależne życie nie oznacza, że chcemy wszystko robić sami i nie potrzebujemy nikogo lub że chcemy żyć w izolacji.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600" dirty="0"/>
              <a:t>Niezależne życie oznacza, że chcemy mieć prawo do wyborów i kontroli nad swoim codziennym życiem w  sposób, który nasi pełnosprawni bracia i siostry, sąsiedzi i przyjaciele biorą za oczywisty.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l-PL" sz="2600" dirty="0"/>
              <a:t>(</a:t>
            </a:r>
            <a:r>
              <a:rPr lang="pl-PL" sz="2600" dirty="0" err="1"/>
              <a:t>European</a:t>
            </a:r>
            <a:r>
              <a:rPr lang="pl-PL" sz="2600" dirty="0"/>
              <a:t> Network of Independent </a:t>
            </a:r>
            <a:r>
              <a:rPr lang="pl-PL" sz="2600" dirty="0" err="1"/>
              <a:t>Living</a:t>
            </a:r>
            <a:r>
              <a:rPr lang="pl-PL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8499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696</Words>
  <Application>Microsoft Office PowerPoint</Application>
  <PresentationFormat>Panoramiczny</PresentationFormat>
  <Paragraphs>103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Aptos</vt:lpstr>
      <vt:lpstr>Arial</vt:lpstr>
      <vt:lpstr>Arial (Nagłówki)</vt:lpstr>
      <vt:lpstr>Calibri</vt:lpstr>
      <vt:lpstr>Inter</vt:lpstr>
      <vt:lpstr>Times New Roman</vt:lpstr>
      <vt:lpstr>Verdana</vt:lpstr>
      <vt:lpstr>Motyw pakietu Office</vt:lpstr>
      <vt:lpstr>Wsparcie asystenckie na uczelni  – odpowiedź na bieżące potrzeby osób ze szczególnymi potrzebami (?)</vt:lpstr>
      <vt:lpstr>Czym jest asystencja na uczelni?</vt:lpstr>
      <vt:lpstr>Rodzaje asystencji</vt:lpstr>
      <vt:lpstr>Zasady asystencji na uczelni</vt:lpstr>
      <vt:lpstr>Dla kogo wsparcie asystenta na uczelni?</vt:lpstr>
      <vt:lpstr>Zakres zadań i czynności asystenta na uczelni (1)</vt:lpstr>
      <vt:lpstr>Zakres zadań i czynności asystenta na uczelni (2)</vt:lpstr>
      <vt:lpstr>Dylematy asystencji na uczelni</vt:lpstr>
      <vt:lpstr>Asystencja osobista osób z niepełnosprawnościami</vt:lpstr>
      <vt:lpstr>Dylematy asystencji na uczelni (2)</vt:lpstr>
      <vt:lpstr>Dylematy asystencji na uczelni (3) </vt:lpstr>
      <vt:lpstr>Dylematy asystencji na uczelni (4)</vt:lpstr>
      <vt:lpstr>Dylematy asystencji na uczelni (5)</vt:lpstr>
      <vt:lpstr>Dylematy asystencji na uczelni (6)</vt:lpstr>
      <vt:lpstr>Dylematy asystencji na uczelni (7)</vt:lpstr>
      <vt:lpstr>Asystencja osobista w Twoich Nowych Możliwościach (1)</vt:lpstr>
      <vt:lpstr>Zespół projektów asystenckich TNM</vt:lpstr>
      <vt:lpstr>Asystencja osobista w Twoich Nowych Możliwościach (2)</vt:lpstr>
      <vt:lpstr>Asystencja osobista w Twoich Nowych Możliwościach (3)</vt:lpstr>
      <vt:lpstr>Szkolenia dla asystentów</vt:lpstr>
      <vt:lpstr>Kontakt</vt:lpstr>
      <vt:lpstr>Patroni honorowi i medialni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Wsparcie asystenckie_Pełnosprawny Student_M. Franczak</dc:title>
  <dc:creator>Małgorzata Franczak</dc:creator>
  <cp:lastModifiedBy>Joanna Mazurkiewicz</cp:lastModifiedBy>
  <cp:revision>36</cp:revision>
  <dcterms:created xsi:type="dcterms:W3CDTF">2022-10-06T07:39:57Z</dcterms:created>
  <dcterms:modified xsi:type="dcterms:W3CDTF">2024-11-29T12:29:45Z</dcterms:modified>
</cp:coreProperties>
</file>