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8" r:id="rId3"/>
    <p:sldId id="285" r:id="rId4"/>
    <p:sldId id="273" r:id="rId5"/>
    <p:sldId id="272" r:id="rId6"/>
    <p:sldId id="286" r:id="rId7"/>
    <p:sldId id="271" r:id="rId8"/>
    <p:sldId id="287" r:id="rId9"/>
    <p:sldId id="270" r:id="rId10"/>
    <p:sldId id="269" r:id="rId11"/>
    <p:sldId id="268" r:id="rId12"/>
    <p:sldId id="265" r:id="rId13"/>
    <p:sldId id="274" r:id="rId14"/>
    <p:sldId id="278" r:id="rId15"/>
    <p:sldId id="277" r:id="rId16"/>
    <p:sldId id="293" r:id="rId17"/>
    <p:sldId id="276" r:id="rId18"/>
    <p:sldId id="284" r:id="rId19"/>
    <p:sldId id="292" r:id="rId20"/>
    <p:sldId id="283" r:id="rId21"/>
    <p:sldId id="291" r:id="rId22"/>
    <p:sldId id="282" r:id="rId23"/>
    <p:sldId id="290" r:id="rId24"/>
    <p:sldId id="281" r:id="rId25"/>
    <p:sldId id="289" r:id="rId26"/>
    <p:sldId id="280" r:id="rId27"/>
    <p:sldId id="288" r:id="rId28"/>
    <p:sldId id="279" r:id="rId29"/>
    <p:sldId id="294" r:id="rId30"/>
    <p:sldId id="267" r:id="rId31"/>
    <p:sldId id="257" r:id="rId3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6" autoAdjust="0"/>
    <p:restoredTop sz="86441" autoAdjust="0"/>
  </p:normalViewPr>
  <p:slideViewPr>
    <p:cSldViewPr snapToGrid="0">
      <p:cViewPr varScale="1">
        <p:scale>
          <a:sx n="75" d="100"/>
          <a:sy n="75" d="100"/>
        </p:scale>
        <p:origin x="77" y="14"/>
      </p:cViewPr>
      <p:guideLst/>
    </p:cSldViewPr>
  </p:slideViewPr>
  <p:outlineViewPr>
    <p:cViewPr>
      <p:scale>
        <a:sx n="33" d="100"/>
        <a:sy n="33" d="100"/>
      </p:scale>
      <p:origin x="0" y="-17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84DD200-D889-093F-BCB6-0CB8717A67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12B8E7-3FFC-9D08-1904-6522918DC5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6C6D4-2F72-4D3B-BAB0-386606736C8D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8C6B5-E22E-6C3A-D098-BBE955F83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EF8A20-236A-7F18-1A2D-5F20A634C7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C109-7E62-4748-913C-4E20A9335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95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4005C-7BB8-4016-BDFA-3FE12F729368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1BEEC-D377-43C2-B1F8-3B53184BD5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608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55740-D921-018E-88E1-F125C1A44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9F0654-83D4-EA0E-BECB-102C7911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B09E99-4FCD-6799-9DC9-699B219F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1F9CA7-D715-D086-C15F-5C0701F2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4402-867B-F256-F688-D01FFAF5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79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C1826-DBA9-1015-F45F-C728C29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386F852-252E-CCD5-B471-4B4F996F5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7D9560-593F-DF66-C2C3-6C796774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CE512A-DA33-39C6-4CE7-3C4D22B9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A24596-3295-5C53-8FC9-7314AD0C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50D917-CEA3-983B-AC33-E0C34759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33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455D5-A584-4C82-C1EB-2BEE81D8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F2E449-95CB-1281-8470-961F8C2E2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784BE9-C4E3-DB85-764E-DA4084F1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902B6-590F-0B1F-C380-48214B9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71D371-E71F-0CD6-EB09-C9B7D728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53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C2BA0A-C3EA-4423-610F-15C5528FC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040096-7E02-ACF5-734E-BF5AE5B19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7ABCA9-F41B-03F3-4369-54698E4A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E10B31-436A-747B-7091-C35CFD4C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007B24-1DE5-4C33-92DD-2FFA667F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9E460-8A55-2F11-CBEB-B263D138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49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00A48-406E-420C-F675-AE98237C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A10DF3-459C-9C02-80B9-6F2F47FF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A9BFB4-3466-C0D5-41BA-FB95292B3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8A26DE-08D2-9505-B5CC-CC971B51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7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45872-1ACF-4FC2-B61F-607CBB3A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12B3FB-ABE6-7E7B-981E-8A197FE7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DE0745-FD6B-D013-950C-022DDF03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D59E2C-1C18-B206-8BC7-2BA439FD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59E33D-66B5-1E08-F96D-25B9B1EC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87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360972-273F-7A58-B124-C6F2E730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6BD60F-872C-E327-471F-095DD5291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5E8CD3-8D03-0BB6-1499-95BDC09B7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84C2AE-7618-43E9-5FE2-D94EE59F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8CBFA8D-6107-9D88-53F8-9E823687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E5F67-C303-4746-93EF-AF2AC269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08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14378-2CE3-DEAE-6D2B-B5181A9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63383-A808-B4FF-E52D-AB7A481D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975FB5-14C9-D22C-CCF8-3D82D9E50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BFC1C5-B4DA-50CC-B4DA-F0FDFB3A8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98C76A-6E92-E6A3-CE62-50A9A5FCE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2CEDD3F-34DF-4DE4-2264-9EF37B32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466189-E38F-0FBF-BBB9-6253F3E0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337750F-E410-F8B3-8212-4A511110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09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281B0-4482-A1EC-0DC6-C804E842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D8D2130-5D28-466F-A005-25D361B2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7F83E8-6370-D3FD-8E5E-B1A68510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456D3-160D-F50F-8377-9473C20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66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7898AD5-BE1A-B69A-09D1-364086D6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F3DF51-D041-3F5E-098A-153A28CB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87B0AF-94AC-DC1C-4893-BE26661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3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elementó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77683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25" name="Symbol zastępczy zawartości 24"/>
          <p:cNvSpPr>
            <a:spLocks noGrp="1"/>
          </p:cNvSpPr>
          <p:nvPr>
            <p:ph sz="quarter" idx="27"/>
          </p:nvPr>
        </p:nvSpPr>
        <p:spPr>
          <a:xfrm>
            <a:off x="838199" y="1916693"/>
            <a:ext cx="3630793" cy="82650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obrazu 6"/>
          <p:cNvSpPr>
            <a:spLocks noGrp="1"/>
          </p:cNvSpPr>
          <p:nvPr>
            <p:ph type="pic" sz="quarter" idx="15"/>
          </p:nvPr>
        </p:nvSpPr>
        <p:spPr>
          <a:xfrm>
            <a:off x="838200" y="2315962"/>
            <a:ext cx="3630796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ymbol zastępczy obrazu 6"/>
          <p:cNvSpPr>
            <a:spLocks noGrp="1"/>
          </p:cNvSpPr>
          <p:nvPr>
            <p:ph type="pic" sz="quarter" idx="16"/>
          </p:nvPr>
        </p:nvSpPr>
        <p:spPr>
          <a:xfrm>
            <a:off x="838199" y="3694299"/>
            <a:ext cx="3630795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1" name="Symbol zastępczy obrazu 6"/>
          <p:cNvSpPr>
            <a:spLocks noGrp="1"/>
          </p:cNvSpPr>
          <p:nvPr>
            <p:ph type="pic" sz="quarter" idx="17"/>
          </p:nvPr>
        </p:nvSpPr>
        <p:spPr>
          <a:xfrm>
            <a:off x="838200" y="4981281"/>
            <a:ext cx="3630794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2" name="Symbol zastępczy obrazu 6"/>
          <p:cNvSpPr>
            <a:spLocks noGrp="1"/>
          </p:cNvSpPr>
          <p:nvPr>
            <p:ph type="pic" sz="quarter" idx="18"/>
          </p:nvPr>
        </p:nvSpPr>
        <p:spPr>
          <a:xfrm>
            <a:off x="4731536" y="2306638"/>
            <a:ext cx="1990725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23" name="Symbol zastępczy tekstu 22"/>
          <p:cNvSpPr>
            <a:spLocks noGrp="1"/>
          </p:cNvSpPr>
          <p:nvPr>
            <p:ph type="body" sz="quarter" idx="26"/>
          </p:nvPr>
        </p:nvSpPr>
        <p:spPr>
          <a:xfrm>
            <a:off x="4764873" y="3877575"/>
            <a:ext cx="1957388" cy="873125"/>
          </a:xfrm>
        </p:spPr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26" name="Symbol zastępczy zawartości 24"/>
          <p:cNvSpPr>
            <a:spLocks noGrp="1"/>
          </p:cNvSpPr>
          <p:nvPr>
            <p:ph sz="quarter" idx="28"/>
          </p:nvPr>
        </p:nvSpPr>
        <p:spPr>
          <a:xfrm>
            <a:off x="7512188" y="1922386"/>
            <a:ext cx="3841612" cy="947531"/>
          </a:xfrm>
        </p:spPr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8" name="Symbol zastępczy obrazu 6"/>
          <p:cNvSpPr>
            <a:spLocks noGrp="1"/>
          </p:cNvSpPr>
          <p:nvPr>
            <p:ph type="pic" sz="quarter" idx="24"/>
          </p:nvPr>
        </p:nvSpPr>
        <p:spPr>
          <a:xfrm>
            <a:off x="7176394" y="3347466"/>
            <a:ext cx="1990725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17" name="Symbol zastępczy obrazu 6"/>
          <p:cNvSpPr>
            <a:spLocks noGrp="1"/>
          </p:cNvSpPr>
          <p:nvPr>
            <p:ph type="pic" sz="quarter" idx="23"/>
          </p:nvPr>
        </p:nvSpPr>
        <p:spPr>
          <a:xfrm>
            <a:off x="7176394" y="4791686"/>
            <a:ext cx="1990725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9" name="Symbol zastępczy obrazu 6"/>
          <p:cNvSpPr>
            <a:spLocks noGrp="1"/>
          </p:cNvSpPr>
          <p:nvPr>
            <p:ph type="pic" sz="quarter" idx="25"/>
          </p:nvPr>
        </p:nvSpPr>
        <p:spPr>
          <a:xfrm>
            <a:off x="9621253" y="3846105"/>
            <a:ext cx="1990725" cy="873125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590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1C250-8452-75A2-3217-8CD07D92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7B10FB-A431-F3A4-ECD8-7F9139EB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25E53A-23B7-9DCA-FF3F-85B018E60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3C668E-25C9-CC81-DE1B-37B1DF0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5ED601-4B41-1194-5560-666234DE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DEE59-E3AF-D926-967D-BC4ED560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99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D77DAA-38F3-BA3C-0583-703FECCB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1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0ED855-30D7-3EB4-E66F-B6494647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601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B6EE94-E1C8-A463-BE98-2FE0B619F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B9A231-B8A9-3AA6-0940-F709AA86B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D590E3-4D38-605C-5FD6-DE03FE263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C2A5E54-DF93-1F81-0C34-6D9C6C2A385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0" t="15094" r="55276" b="16336"/>
          <a:stretch>
            <a:fillRect/>
          </a:stretch>
        </p:blipFill>
        <p:spPr bwMode="auto">
          <a:xfrm>
            <a:off x="4038600" y="50110"/>
            <a:ext cx="1590209" cy="101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F1F2134A-F920-EA81-4045-D4BC9E4467B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8" t="30643" r="10570" b="19687"/>
          <a:stretch>
            <a:fillRect/>
          </a:stretch>
        </p:blipFill>
        <p:spPr bwMode="auto">
          <a:xfrm>
            <a:off x="5821680" y="118690"/>
            <a:ext cx="2609939" cy="94842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8FE75AB-86FF-52F1-0504-FD7F08E24059}"/>
              </a:ext>
            </a:extLst>
          </p:cNvPr>
          <p:cNvSpPr txBox="1"/>
          <p:nvPr userDrawn="1"/>
        </p:nvSpPr>
        <p:spPr>
          <a:xfrm>
            <a:off x="2083202" y="6266704"/>
            <a:ext cx="8028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spc="0" dirty="0">
                <a:solidFill>
                  <a:srgbClr val="002060"/>
                </a:solidFill>
              </a:rPr>
              <a:t>XVIII</a:t>
            </a:r>
            <a:r>
              <a:rPr lang="pl-PL" sz="2000" b="1" spc="0" baseline="0" dirty="0">
                <a:solidFill>
                  <a:srgbClr val="002060"/>
                </a:solidFill>
              </a:rPr>
              <a:t> KONFERENCJA PEŁNO(S)PRAWNY STUDENT</a:t>
            </a:r>
            <a:endParaRPr lang="pl-PL" sz="2000" b="1" spc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7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justyna.rogowska@ug.edu.pl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1E6620-0674-A126-C386-A29744179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4039"/>
            <a:ext cx="9144000" cy="322471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Wsparcie asystenta na uczelni </a:t>
            </a:r>
            <a:r>
              <a:rPr lang="pl-PL" sz="44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44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44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– </a:t>
            </a:r>
            <a:r>
              <a:rPr lang="pl-PL" sz="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odpowiedź na bieżące potrzeby osób ze szczególnymi potrzebami</a:t>
            </a:r>
            <a:r>
              <a:rPr lang="pl-PL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412FA2-136D-BBD2-A92D-11D3B38F0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7037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pl-PL" dirty="0"/>
          </a:p>
          <a:p>
            <a:r>
              <a:rPr lang="pl-PL" sz="2000" b="1" dirty="0"/>
              <a:t>4 grudnia 2024 r</a:t>
            </a:r>
            <a:r>
              <a:rPr lang="pl-PL" sz="2000" b="1" dirty="0" smtClean="0"/>
              <a:t>.</a:t>
            </a:r>
          </a:p>
          <a:p>
            <a:r>
              <a:rPr lang="pl-PL" sz="2000" b="1" dirty="0" smtClean="0"/>
              <a:t>dr Justyna Rogowska, Uniwersytet Gdański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94013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C6F532-DDD6-5B66-27DA-FDBE54943F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E7483B4-5CB6-4C95-A5C4-5412EA91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570480"/>
            <a:ext cx="10405221" cy="3785870"/>
          </a:xfrm>
        </p:spPr>
        <p:txBody>
          <a:bodyPr/>
          <a:lstStyle/>
          <a:p>
            <a:pPr marL="0" indent="0"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„Asystent dostarcza mi notatki z wykładów i ćwiczeń, dzięki czemu jest mi łatwiej opanować przedmioty. Często wykładowca nie pisze nic na tablicy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coś dopowiada co warto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zanotować,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ja często nie mam takiej szansy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np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przez echo w sali. Tak samo często nie ma na slajdach najważniejszych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informacji, które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wykładowca dopowiada na zajęciach na głos, wtedy asystent też mi się bardzo przydaje. </a:t>
            </a:r>
          </a:p>
          <a:p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8FB90D4B-44BE-8FEC-B991-EDF5EF84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645920"/>
            <a:ext cx="10515600" cy="113619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Zarządzania, duży niedosłuch, korzysta z implantów </a:t>
            </a:r>
            <a:r>
              <a:rPr lang="pl-PL" sz="33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ślimakowych (1)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5457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1609F-64E9-F163-29F7-AF19F1B18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46290A9-1886-8C89-91F9-4F6EF14F9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346960"/>
            <a:ext cx="10515600" cy="40093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Dużo mi pomaga, jak nie mogę uczestniczyć w wykładzie to nie muszę się martwić że nie będę mieć notatek, nie muszę pytać nikogo innego o materiały. Mam większą swobodę, nie stresuję się tak zajęciami albo że coś mnie ominie. Zdecydowanie jest to dla mnie wygoda i cieszę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się,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że mam taką opcję. Mogę też pozwolić sobie na pójście do pracy podczas wykładów, na które chodzi asystent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mam dzięki temu wszystkie notatki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– gdy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chodzę na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wykłady,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to i tak nic mi nie daje, przez to że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ciężko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mi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zrozumieć,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 czym jest mowa. Dla mnie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wystarczy,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że będę mieć zapisane notatki na papierze.”</a:t>
            </a:r>
          </a:p>
          <a:p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F11BD5D5-D1A9-7E41-940A-F9A0867FA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750569"/>
            <a:ext cx="10515600" cy="186919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Zarządzania, duży niedosłuch, korzysta z implantów ślimakowych (2)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4092037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841899" y="1569396"/>
            <a:ext cx="10515600" cy="102140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Ekonomicznego, czterokończynowe porażenie mózgowe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841899" y="2590800"/>
            <a:ext cx="10515600" cy="3765549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9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„Od asystenta otrzymuję przede wszystkim pomoc w sporządzaniu notatek, przemieszczaniu się po terenie uniwersytetu, obsłudze komputera, ale również na przykład w zakładaniu bądź </a:t>
            </a:r>
            <a:r>
              <a:rPr lang="pl-PL" sz="9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ściąganiu </a:t>
            </a:r>
            <a:r>
              <a:rPr lang="pl-PL" sz="9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odzieży, kiedy zaczynam/kończę zajęcia. Pomoc ze strony asystenta dydaktycznego jest dla mnie nieocenionym wsparciem, które pozwala w znacznym stopniu zniwelować trudności zarówno te wynikające z </a:t>
            </a:r>
            <a:r>
              <a:rPr lang="pl-PL" sz="9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niepełnosprawności, </a:t>
            </a:r>
            <a:r>
              <a:rPr lang="pl-PL" sz="9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 i te napotkane podczas przebiegu procesu studiowania.”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0757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73A30-AF9C-8F93-D84F-F5DCE5D7E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8658DD9-8ED6-3C1E-EF83-5557F877D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950719"/>
            <a:ext cx="10515600" cy="5979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Filologicznego, mózgowe porażenie dziecięce </a:t>
            </a:r>
            <a:r>
              <a:rPr lang="pl-PL" sz="30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(1)</a:t>
            </a:r>
            <a:r>
              <a:rPr lang="pl-PL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sz="3000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3B08197-534B-542C-3E60-40CAAA9B9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631440"/>
            <a:ext cx="10293461" cy="3724909"/>
          </a:xfrm>
        </p:spPr>
        <p:txBody>
          <a:bodyPr/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„Asystentka pomaga mi przede wszystkim podczas przemieszczania się po wydziale. Często przepisuję od niej notatki, jeżeli nie nadążam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prowadzącym podczas wykładu czy ćwiczeń. Dodatkowo pomaga mi analizować materiały graficzne, np. mapy i wskazuje, w jakim miejscu jesteśmy, gdy się zagubię.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9073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C4F2C8-ABC4-CD91-BD85-947F1D76D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19AD456-4578-7901-CB43-4C288BF52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740409"/>
            <a:ext cx="10515600" cy="199565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Filologicznego, mózgowe porażenie dziecięce (2)</a:t>
            </a:r>
            <a:endParaRPr lang="pl-PL" sz="3000" b="1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1BD4B89-874E-4FF0-1799-B3D6D7CE4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383277"/>
            <a:ext cx="10515600" cy="39730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Wsparcie ze strony asystenta dydaktycznego to dla mnie przede wszystkim wspólne próby znajdowania rozwiązań i pokonywania przeszkód, np. jeżeli nie jestem w stanie wejść gdzieś z balkonikiem czy dojdzie do awarii windy. Wsparcie to ma dla mnie duże znaczenie, ponieważ asystent to osoba, która zna dobrze zarówno mnie, jak i moje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ograniczenia,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dzięki czemu jest mi w stanie pomóc, ale również jest to kolega bądź koleżanka, z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którą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bądź z którym bardzo dobrze się rozumiemy przez to, że spędzamy ze sobą dużo czasu na uniwersytecie.”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2452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975414-E92B-8E91-E4B9-22E99FCBD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2F7F987-A817-7F94-E4BF-5A0EAC2A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187639"/>
            <a:ext cx="10515600" cy="91548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Oceanografii i Geografii, osoba </a:t>
            </a:r>
            <a:r>
              <a:rPr lang="pl-PL" sz="33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niewidoma (1)</a:t>
            </a: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2CF87D94-86A3-38A2-AC9E-86AB3535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397760"/>
            <a:ext cx="10515600" cy="3958590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„W moim przypadku, z uwagi na studiowanie kierunku przyrodniczego, asystent udziela mi pomocy zazwyczaj w kontekście zajęć laboratoryjnych. Odczytuje dane z tabeli, a także wyniki pomiarów z urządzeń.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Może też wykonać z moją instrukcją zadania, które dla mnie osobiście mogłyby być niebezpieczne, np. ze względu na wysoką temperaturę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przy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podgrzewaniu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odczynników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chemicznych.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4292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47AA12-4DB4-044C-549F-22ABE9269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C99702E-6616-8E24-D794-2942B6B55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959799"/>
            <a:ext cx="10515600" cy="38049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Oceanografii i Geografii, osoba niewidoma (2)</a:t>
            </a:r>
            <a:r>
              <a:rPr lang="pl-PL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EC47A42-F184-06F9-D133-ACCE9F38A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590800"/>
            <a:ext cx="10515600" cy="3765550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Dodatkowo wspiera mnie w poruszaniu się w nieznanej okolicy podczas zajęć terenowych. Dzięki temu nie muszę stresować się nową przestrzenią, a jednocześnie przemieszczam się sprawnie z resztą grupy, nie obciążając innych studentów.”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2539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0467A-B572-B80B-E86C-14EEF9BAC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C39FE7E-B40D-7E11-865E-CF104418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993518"/>
            <a:ext cx="10515600" cy="104197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Oceanografii i Geografii, osoba niewidoma (3)</a:t>
            </a:r>
            <a:endParaRPr lang="pl-PL" sz="3000" b="1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368C107-CDDE-ADA1-9835-2F330889C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237362"/>
            <a:ext cx="10515600" cy="4118987"/>
          </a:xfrm>
        </p:spPr>
        <p:txBody>
          <a:bodyPr/>
          <a:lstStyle/>
          <a:p>
            <a:pPr marL="0" indent="0"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Asystent przede wszystkim umożliwia mi uczestniczenie w zajęciach, w wypadku których prowadzący zażyczył sobie bezwzględnie taki rodzaj wsparcia. Dzięki niemu nie muszę opuszczać interesujących mnie laboratoriów i nie mam problemu z ich zaliczeniem. Podobnie w wypadku zajęć terenowych. Oznacza to, że nie tracę nic z merytorycznych aspektów poszczególnych ćwiczeń, ale też to, że zwyczajnie mogę wziąć w nich udział, wpływa na poprawę integracji z resztą studentów.”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1714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CF0E7-C7D1-FB13-410E-E9FDA59BE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14378ADB-FBCE-6164-2BE2-A75B90739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423664"/>
            <a:ext cx="10699861" cy="740416"/>
          </a:xfrm>
        </p:spPr>
        <p:txBody>
          <a:bodyPr>
            <a:noAutofit/>
          </a:bodyPr>
          <a:lstStyle/>
          <a:p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Historycznego, osoba </a:t>
            </a:r>
            <a:r>
              <a:rPr lang="pl-PL" sz="30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słabowidząca (1)</a:t>
            </a:r>
            <a:r>
              <a:rPr lang="pl-PL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sz="3000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AF06456-8033-BCFA-80F4-E5B73CB91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164080"/>
            <a:ext cx="10515600" cy="4192270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„Asystent sporządza notatki z zajęć, digitalizuje je, modyfikuje oraz </a:t>
            </a:r>
            <a:r>
              <a:rPr lang="pl-PL" sz="2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opracowuje, </a:t>
            </a: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by były bardziej przystępne dla mojej osoby.</a:t>
            </a:r>
          </a:p>
        </p:txBody>
      </p:sp>
    </p:spTree>
    <p:extLst>
      <p:ext uri="{BB962C8B-B14F-4D97-AF65-F5344CB8AC3E}">
        <p14:creationId xmlns:p14="http://schemas.microsoft.com/office/powerpoint/2010/main" val="866558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5606C-D638-5AB8-BA02-B57D2F32A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593F963-5785-F10B-305A-FE5CFAB6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264596"/>
            <a:ext cx="10515600" cy="12062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Historycznego, osoba słabowidząca (2)</a:t>
            </a:r>
            <a:r>
              <a:rPr lang="pl-PL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3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sz="3000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8947A9C8-1551-723E-79C2-BAC1E5E6B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120630"/>
            <a:ext cx="9480661" cy="42357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Asystent dydaktyczny jest dla mnie przede wszystkim możliwością na wyrównanie szans studentów z niepełnosprawnościami względem studentów pełnosprawnych. Nie można także</a:t>
            </a:r>
            <a:br>
              <a:rPr lang="pl-PL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nie wspomnieć o kwestii budowania relacji przyjacielskiej w trakcie </a:t>
            </a:r>
            <a:r>
              <a:rPr lang="pl-PL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współpracy, </a:t>
            </a:r>
            <a:r>
              <a:rPr lang="pl-PL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 i aspekcie integracji osób z niepełnosprawnościami w środowisku studenckim .”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477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96111" y="2131006"/>
            <a:ext cx="11277601" cy="4011984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Aft>
                <a:spcPts val="800"/>
              </a:spcAft>
              <a:buNone/>
            </a:pP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Ankieta rozesłana do 32 studentów/</a:t>
            </a:r>
            <a:r>
              <a:rPr lang="pl-PL" sz="2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ek</a:t>
            </a: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UG z niepełnosprawnościami i szczególnymi potrzebami, którzy korzystają ze wsparcia asystenta dydaktycznego w roku akademickim </a:t>
            </a:r>
            <a:r>
              <a:rPr lang="pl-PL" sz="2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2024/2025.</a:t>
            </a:r>
            <a:endParaRPr lang="pl-PL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pl-PL" sz="2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96111" y="1262650"/>
            <a:ext cx="11277601" cy="13618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2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Badanie </a:t>
            </a:r>
            <a:r>
              <a:rPr lang="pl-PL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przeprowadzone w okresie 4-19 listopada 2024 r. </a:t>
            </a:r>
            <a:r>
              <a:rPr lang="pl-PL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4A90D-132A-1355-92AE-F90D551B9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7C9D18F-C02F-6C41-DF1C-99BBDCF9C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280160"/>
            <a:ext cx="10515600" cy="174514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Matematyki, Fizyki i Informatyki, osoba </a:t>
            </a:r>
            <a:r>
              <a:rPr lang="pl-PL" sz="33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niewidoma (1)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324F9F0-CD82-47A7-8947-62885528F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540000"/>
            <a:ext cx="10515600" cy="381635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„Korzystam z pomocy asystenta w takich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rzeczach,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jak:</a:t>
            </a:r>
          </a:p>
          <a:p>
            <a:pPr lvl="1">
              <a:lnSpc>
                <a:spcPct val="170000"/>
              </a:lnSpc>
              <a:spcAft>
                <a:spcPts val="800"/>
              </a:spcAft>
            </a:pPr>
            <a:r>
              <a:rPr lang="pl-PL" kern="100" dirty="0" smtClean="0"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dprowadzanie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zajęcia,</a:t>
            </a:r>
            <a:endParaRPr lang="pl-PL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70000"/>
              </a:lnSpc>
              <a:spcAft>
                <a:spcPts val="800"/>
              </a:spcAft>
            </a:pP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sporządzanie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notatek z zajęć i ich przepisywanie po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zajęciach,</a:t>
            </a:r>
            <a:endParaRPr lang="pl-PL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70000"/>
              </a:lnSpc>
              <a:spcAft>
                <a:spcPts val="800"/>
              </a:spcAft>
            </a:pP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opisywanie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ewentualnych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obrazków.</a:t>
            </a:r>
            <a:endParaRPr lang="pl-PL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9473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93942-F95B-F65E-C26C-A50657CE43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DF32410-8A7F-C491-E958-33954B7D9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50587"/>
            <a:ext cx="10515600" cy="197471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Matematyki, Fizyki i Informatyki, osoba niewidoma (2)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A7EC493-6F4C-CE03-0066-1930C2160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373549"/>
            <a:ext cx="10515600" cy="398280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70000"/>
              </a:lnSpc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Pomoc asystenta daje mi przede wszystkim komfort podczas mojego studiowania. Nie muszę się martwić o bezpieczne dotarcie na zajęcia oraz o sporządzanie notatek. Ze względu na charakter moich studiów nie wszystkie materiały są dostępne w postaci elektronicznej i większość zajęć odbywa się w sposób tradycyjny tzn. przy pomocy kredy i tablicy. Ciężko jest jednak zachować poprawność w tekście matematycznym korzystając tylko ze słuchu. Dzięki pomocy asystenta mogę uniknąć błędów w moich notatkach.”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7432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0AAF7-7F01-C333-A716-936C1581F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0596F0A-F748-DD67-F070-5B7848809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79770"/>
            <a:ext cx="10515600" cy="17898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Ekonomicznego, niepełnosprawność narządu </a:t>
            </a:r>
            <a:r>
              <a:rPr lang="pl-PL" sz="33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ruchu (1)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BDC86F4-5282-2789-6EDA-B8235E9EC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383278"/>
            <a:ext cx="10515600" cy="3973072"/>
          </a:xfrm>
        </p:spPr>
        <p:txBody>
          <a:bodyPr/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„Asystent dydaktyczny pomaga mi w poruszaniu się między salami dydaktycznymi, jeśli mój stan zdrowia nie pozwala mi na samodzielne przemieszczanie się. Przekazuje mi notatki z zajęć i pomaga nadrobić zaległości.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7126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129E1E-7D71-8E20-EA1D-B44C51A3D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ADC7CEE-73AD-27AC-4844-24CBDCDC6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79770"/>
            <a:ext cx="10515600" cy="178989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Ekonomicznego, niepełnosprawność narządu ruchu (2)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B2426BB-BE0D-B10A-A577-3BAC293F3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480552"/>
            <a:ext cx="10515600" cy="3875797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Wsparcie ze strony asystenta dydaktycznego jest dla mnie niezwykle ważne, z racji na problemy zdrowotne z zakresu ruchu. Dzięki tej osobie jestem w stanie dotrzeć na każde zajęcia na czas. Jest ono ogromnym wsparciem fizycznym i psychicznym. Czuję się pewniej, wiedząc że mam taką osobę przy sobie w codziennym funkcjonowaniu na uczelni.”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5868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93331-87B5-E3BF-FF64-D5C5F433F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A98437B-3363-8F3B-4CA9-ED86CAB25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615439"/>
            <a:ext cx="10515600" cy="135149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Nauk </a:t>
            </a:r>
            <a:r>
              <a:rPr lang="pl-PL" sz="33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Społecznych</a:t>
            </a: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mózgowe porażenie </a:t>
            </a:r>
            <a:r>
              <a:rPr lang="pl-PL" sz="33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dziecięce (1)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33EEA14-B4EE-254D-52E9-F2B559F38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865120"/>
            <a:ext cx="10120741" cy="3491228"/>
          </a:xfrm>
        </p:spPr>
        <p:txBody>
          <a:bodyPr/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„Moja asystentka dydaktyczna pomaga mi sporządzać notatki z zajęć.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razie potrzeby jeździ ze mną windą i pomaga się przemieszczać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wydziale. Upewnia się też, że jestem na bieżąco np. ze sprawami organizacyjnymi, zwłaszcza w przypadku, gdy nie ma mnie na zajęciach.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0112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97C97-91A0-08BD-9374-EED633CC3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C244D0D-F8DF-6E6B-AC2F-C7006BE07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215957"/>
            <a:ext cx="10515600" cy="175098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Nauk społecznych, mózgowe porażenie dziecięce (2)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0A9BC7E-73F9-1FF5-BACB-54E1E0EF3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8" y="2473852"/>
            <a:ext cx="10608421" cy="3953617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Wsparcie ze strony asystenta dydaktycznego jest dla mnie przede wszystkim wyrównaniem szans. Dzięki tej pomocy nie muszę martwić się </a:t>
            </a: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zaległości, które najprawdopodobniej bym miała, gdybym musiała radzić sobie sama </a:t>
            </a: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– nie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nadążałabym chociażby robić notatek. To sprawia, że mogę wypełniać obowiązki związane z byciem studentką na właściwie takim samym poziomie, jak moi koledzy z roku, którzy nie mają niepełnosprawności.”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0645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87D96F-8B5C-7D7F-A713-52A5D38169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A85BC6E-E0B8-15DC-8562-72A59FCB9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383058"/>
            <a:ext cx="10515600" cy="162451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Filologicznego, duży niedosłuch, korzysta z implantów ślimakowych </a:t>
            </a:r>
            <a:r>
              <a:rPr lang="pl-PL" sz="3000" b="1" kern="100" dirty="0" smtClean="0">
                <a:ea typeface="Aptos" panose="020B0004020202020204" pitchFamily="34" charset="0"/>
                <a:cs typeface="Times New Roman" panose="02020603050405020304" pitchFamily="18" charset="0"/>
              </a:rPr>
              <a:t>(1)</a:t>
            </a:r>
            <a:r>
              <a:rPr lang="pl-PL" sz="3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3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sz="3000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CDF2BEC-A690-FD80-6078-36A194748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885656"/>
            <a:ext cx="10384901" cy="2869661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</a:t>
            </a:r>
            <a:r>
              <a:rPr lang="pl-PL" sz="2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Pomocą </a:t>
            </a: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od mojej asystentki, jaką otrzymuję </a:t>
            </a:r>
            <a:r>
              <a:rPr lang="pl-PL" sz="2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jest uzupełnianie braków </a:t>
            </a: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 moich notatkach, wspólna </a:t>
            </a:r>
            <a:r>
              <a:rPr lang="pl-PL" sz="2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nauka. Asystentka zawsze </a:t>
            </a: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odpowie na moje pytania, gdy czegoś niedosłyszę na zajęciach.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637800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02A71-896B-07B2-713C-175E3F619C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E85D6441-D377-F65E-5960-E61915005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206230"/>
            <a:ext cx="10515600" cy="162451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Filologicznego, duży niedosłuch, korzysta z implantów ślimakowych (2)</a:t>
            </a:r>
            <a:r>
              <a:rPr lang="pl-PL" sz="3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30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sz="3000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6D31301-B184-11D6-FDF1-09BF1833D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468664"/>
            <a:ext cx="10515600" cy="3836885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Wsparcie ze strony asystenta dydaktycznego ma dla mnie ogromne znaczenie podczas roku akademickiego, ponieważ jest to osoba, która może pomóc mi lepiej zrozumieć materiał, wyjaśnić trudne zagadnienia, a także udzielić wskazówek dotyczących nauki i rozwiązywania problemów. Dzięki jego pomocy czuję się bardziej pewny w nauce, mam możliwość zadania dodatkowych pytań oraz uzyskania wskazówek, które pomagają mi lepiej radzić sobie z trudnymi tematami.”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93598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74F3E-D081-E732-649A-AF076E216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110DDC7D-B9F1-4188-4AF2-1FBECED3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Wnioski (1)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A5B1888-D3A2-5694-BED9-0D29FD211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432128"/>
            <a:ext cx="10964021" cy="4975022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Wsparcie ze strony asystentów dydaktycznych ma charakter wielowymiarowy.</a:t>
            </a:r>
          </a:p>
          <a:p>
            <a:pPr>
              <a:spcAft>
                <a:spcPts val="800"/>
              </a:spcAft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Jego zakres i natężenie jest zróżnicowane ze względu na typ i rodzaj niepełnosprawności studenta/ki.</a:t>
            </a:r>
          </a:p>
          <a:p>
            <a:pPr>
              <a:spcAft>
                <a:spcPts val="800"/>
              </a:spcAft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Zakres wsparcia musi być każdorazowo indywidualnie określany zgodnie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potrzebami studenta/ki.</a:t>
            </a:r>
          </a:p>
          <a:p>
            <a:r>
              <a:rPr lang="pl-PL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Obowiązkiem każdej uczelni jest zapewnienie usługi wsparcia asystenta dydaktycznego.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5934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E5C95-D677-719D-3288-72961282E3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5BBC817-A622-D88A-F700-97BBDAC099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41899" y="679449"/>
            <a:ext cx="1051560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Wnioski (2</a:t>
            </a:r>
            <a:r>
              <a:rPr kumimoji="0" lang="pl-PL" sz="30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kumimoji="0" lang="pl-PL" sz="1800" b="0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kumimoji="0" lang="pl-PL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1A97836-376F-90FB-945F-E236284D0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8" y="1503680"/>
            <a:ext cx="11045301" cy="498475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Zadanie to wpisuje się w art. 24 </a:t>
            </a: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Konwencji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 prawach osób niepełnosprawnych ONZ, którego nadrzędnymi celami </a:t>
            </a: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są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m.in.: </a:t>
            </a:r>
          </a:p>
          <a:p>
            <a:pPr marL="971550" lvl="1" indent="-514350">
              <a:lnSpc>
                <a:spcPct val="170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zagwarantowanie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braku wykluczania osób niepełnosprawnych z </a:t>
            </a: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powszechnego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systemu edukacji</a:t>
            </a:r>
          </a:p>
          <a:p>
            <a:pPr marL="971550" lvl="1" indent="-514350">
              <a:lnSpc>
                <a:spcPct val="170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wprowadzenie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racjonalnych rozwiązań do poszczególnych niepełnosprawności</a:t>
            </a:r>
          </a:p>
          <a:p>
            <a:pPr marL="971550" lvl="1" indent="-514350">
              <a:lnSpc>
                <a:spcPct val="170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uwzględnienie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indywidualnych potrzeb mających na celu maksymalizowanie rozwoju intelektualnego i społecznego zgodnie z celem pełnej integracji</a:t>
            </a: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pl-P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748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35CDDB-1C4D-2B25-7D57-D7A0CD50A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81D239B-C50F-81ED-8A22-1DD7AEF66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7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l-PL" sz="2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Jaką </a:t>
            </a: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pomoc otrzymujesz ze strony asystenta dydaktycznego?</a:t>
            </a:r>
          </a:p>
          <a:p>
            <a:pPr marL="457200" lvl="0" indent="-457200">
              <a:spcAft>
                <a:spcPts val="800"/>
              </a:spcAft>
              <a:buFont typeface="+mj-lt"/>
              <a:buAutoNum type="arabicPeriod"/>
            </a:pPr>
            <a:r>
              <a:rPr lang="pl-PL" sz="2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Czym </a:t>
            </a:r>
            <a:r>
              <a:rPr lang="pl-PL" sz="2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jest dla ciebie wsparcie ze strony asystenta dydaktycznego, jakie nadajesz mu znaczenie?</a:t>
            </a:r>
          </a:p>
          <a:p>
            <a:endParaRPr lang="pl-PL" sz="2800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2C3555D0-B811-8F67-EAAF-58E6F0160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66800"/>
            <a:ext cx="10515600" cy="9382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4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Zadane </a:t>
            </a:r>
            <a:r>
              <a:rPr lang="pl-PL" sz="3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pytania:</a:t>
            </a:r>
            <a:endParaRPr lang="pl-PL" sz="3400" b="1" dirty="0"/>
          </a:p>
        </p:txBody>
      </p:sp>
    </p:spTree>
    <p:extLst>
      <p:ext uri="{BB962C8B-B14F-4D97-AF65-F5344CB8AC3E}">
        <p14:creationId xmlns:p14="http://schemas.microsoft.com/office/powerpoint/2010/main" val="18428042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B3E8D4-E1C2-D569-2F67-84287643D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/>
              <a:t>Patroni medialni i honorowi na XVIII konferencji Pełnosprawny Student</a:t>
            </a:r>
          </a:p>
        </p:txBody>
      </p:sp>
      <p:pic>
        <p:nvPicPr>
          <p:cNvPr id="5" name="Symbol zastępczy zawartości 4" descr="plansza z logotypami patronów, patroni honorowi wydarzenia: Rzecznik Praw Obywatelskich, Marszałek Województwa Małopolskiego Łukasz Smółka, Prezydent Miasta Krakowa Aleksander Miszalski, Narodowe Centrum Badań i Rozwoju.&#10;Patroni medialni wydarzenia: Radio Kraków, TVP3 Kraków, portal ngo.pl, portal niepelnosprawni.pl, Fundacja Integracja, portal Krakow.pl, Magazyn Informacyjny Osób Niepełnosprawnych Nasze Sprawy. "/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3" y="949037"/>
            <a:ext cx="11817927" cy="590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58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35F1-8ED2-D1FE-F8F6-2CBB7DD6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6090"/>
            <a:ext cx="10515600" cy="1325563"/>
          </a:xfrm>
        </p:spPr>
        <p:txBody>
          <a:bodyPr/>
          <a:lstStyle/>
          <a:p>
            <a:pPr algn="ctr"/>
            <a:r>
              <a:rPr lang="pl-PL" b="1" dirty="0"/>
              <a:t>Dziękuję za uwagę!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3C2-3920-C5D7-1DDF-766B2B133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2809"/>
            <a:ext cx="5181600" cy="402895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dr Justyna Rogowska</a:t>
            </a:r>
          </a:p>
          <a:p>
            <a:pPr marL="0" indent="0">
              <a:lnSpc>
                <a:spcPct val="160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Pełnomocnik Rektora ds. Osób z Niepełnosprawnością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Biuro ds. Osób z Niepełnosprawnością UG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ul. Jana Bażyńskiego 1a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80-809 Gdańsk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Tel. 58 523 24 39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e-DE" sz="18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E-mail</a:t>
            </a:r>
            <a:r>
              <a:rPr lang="de-DE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de-DE" sz="1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justyna.rogowska@ug.edu.pl</a:t>
            </a:r>
            <a:r>
              <a:rPr lang="pl-PL" sz="18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pl-PL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75635" y="1979579"/>
            <a:ext cx="5330255" cy="4155418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b="1" dirty="0"/>
              <a:t>XVIII Konferencja Pełno(s)prawny Student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Centrum Konferencyjno-Hotelowe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/>
              <a:t>ul. Wybickiego 3b w Krakowie</a:t>
            </a:r>
          </a:p>
          <a:p>
            <a:pPr marL="0" indent="0">
              <a:lnSpc>
                <a:spcPct val="310000"/>
              </a:lnSpc>
              <a:buNone/>
            </a:pPr>
            <a:r>
              <a:rPr lang="pl-PL" dirty="0"/>
              <a:t>4 grudnia 2024 r.</a:t>
            </a:r>
          </a:p>
        </p:txBody>
      </p:sp>
    </p:spTree>
    <p:extLst>
      <p:ext uri="{BB962C8B-B14F-4D97-AF65-F5344CB8AC3E}">
        <p14:creationId xmlns:p14="http://schemas.microsoft.com/office/powerpoint/2010/main" val="71537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4C9FC-710C-CCD8-2C36-6BFDCEE31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9B8AAA2-1DDF-C068-ED4B-4CCFFB13A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391920"/>
            <a:ext cx="10515600" cy="93821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b="1" i="0" u="none" strike="noStrike" kern="1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Nadesłano 19 </a:t>
            </a:r>
            <a:r>
              <a:rPr kumimoji="0" lang="pl-PL" b="1" i="0" u="none" strike="noStrike" kern="1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odpowiedzi</a:t>
            </a:r>
            <a:endParaRPr kumimoji="0" lang="pl-PL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41899" y="2667000"/>
            <a:ext cx="10515600" cy="3246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 smtClean="0">
                <a:ea typeface="Aptos" panose="020B0004020202020204" pitchFamily="34" charset="0"/>
                <a:cs typeface="Times New Roman" panose="02020603050405020304" pitchFamily="18" charset="0"/>
              </a:rPr>
              <a:t>Na kolejnych slajdach </a:t>
            </a:r>
            <a:r>
              <a:rPr lang="pl-PL" sz="3200" dirty="0">
                <a:ea typeface="Aptos" panose="020B0004020202020204" pitchFamily="34" charset="0"/>
                <a:cs typeface="Times New Roman" panose="02020603050405020304" pitchFamily="18" charset="0"/>
              </a:rPr>
              <a:t>zaprezentowano kilka z wybranych </a:t>
            </a:r>
            <a:r>
              <a:rPr lang="pl-PL" sz="3200" dirty="0" smtClean="0">
                <a:ea typeface="Aptos" panose="020B0004020202020204" pitchFamily="34" charset="0"/>
                <a:cs typeface="Times New Roman" panose="02020603050405020304" pitchFamily="18" charset="0"/>
              </a:rPr>
              <a:t>cytatów.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84133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62E4A-7A0A-55F3-2EE5-93C95D1FA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1022564-42C4-2BB2-D2DA-CD4D162B5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402732"/>
            <a:ext cx="10515600" cy="3953618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„Moja asystentka dydaktyczna dba bym był na bieżąco z sytuacją na uczelni i poszczególnych zajęciach. Przygotowuje notatki, z których oboje korzystamy. Pomaga mi dochowywać terminów, motywuje do systematyczności, uczestniczy ze mną w wielu grupowych projektach </a:t>
            </a: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 pozwala jej trzymać rękę na pulsie w kontekście moich uczelnianych zobowiązań). Często też razem przygotowujemy się do egzaminów.</a:t>
            </a:r>
          </a:p>
          <a:p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7606D00C-7DE4-D322-B23D-27740CD11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585609"/>
            <a:ext cx="10515600" cy="81712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Zarządzania, zdiagnozowany bezdech </a:t>
            </a:r>
            <a:r>
              <a:rPr lang="pl-PL" sz="3300" b="1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senny (1)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9085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1233C-A27C-4EA7-C148-58117A53E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D5BB0DD-23F4-4385-656A-D939232B8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383277"/>
            <a:ext cx="10515600" cy="3973073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Generalnie pomaga mi przejść przez studia w uporządkowany i efektywny sposób, co byłoby niemożliwe z uwagi na moje problemy z pamięcią i koncentracją </a:t>
            </a:r>
            <a:r>
              <a:rPr lang="pl-PL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– z </a:t>
            </a: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racji na fakt, iż moja niepełnosprawność zwiększa moje wrodzone roztargnienie do gargantuicznych wręcz rozmiarów. Nawet drobne i codzienne kwestie potrafią stać się przez to niespodziewaną przeszkodą.</a:t>
            </a:r>
          </a:p>
          <a:p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EA8D48B8-6784-A6BB-C4AB-CA21E576D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605064"/>
            <a:ext cx="10515600" cy="9144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Zarządzania, zdiagnozowany bezdech senny (2)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454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BBF5B-9AB5-C050-6AAD-23D235596F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1669D3B-198E-00F4-13B2-5BE08EBA1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807105"/>
            <a:ext cx="10515600" cy="4050895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Posiadanie osoby, która pomaga mi uporać się z problemami, z którymi sam nie umiem sobie poradzić pozwala mi efektywnie wykorzystywać swój potencjał tam, gdzie rzeczywiście się on znajduje. Bez trwonienia ograniczonych sił na sprawy, które są trywialne dla osób pełnosprawnych.</a:t>
            </a:r>
          </a:p>
          <a:p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9B34160C-749E-30A5-404B-C28BD876E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438578"/>
            <a:ext cx="10515600" cy="8668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Zarządzania, zdiagnozowany bezdech senny (3)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3010974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EBA92-6C8A-80DE-8195-1CE58F10A4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3AB57FA-3C89-D9F7-F4FA-388A462E3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564644"/>
            <a:ext cx="10515600" cy="416762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Bez wsparcia ze strony mojej asystentki nie miałbym szans na ukończenie tych studiów, a co dopiero na osiąganie obecnych wyników. (W zeszłym roku akademickim otrzymałem stypendium rektora i żyję nadzieją, że i w tym uda mi się to powtórzyć.) Jestem całkiem dumny z dotychczasowego przebiegu mojej nauki, ale jestem absolutnie świadom, że nie byłoby to możliwe bez tej pomocy.”</a:t>
            </a:r>
          </a:p>
          <a:p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E02B5FC0-F50A-2DD0-9A3D-5AE0F62CF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943609"/>
            <a:ext cx="10515600" cy="17913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 Wydziału Zarządzania, zdiagnozowany bezdech senny (4)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69551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641331-DF51-AE71-D6B1-12E6913716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15CE7E3-96E1-7842-7D28-539435C32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473852"/>
            <a:ext cx="10515600" cy="4128715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„Mój asystent, odpowiada za pomoc z nauką, notatkami i dodatkowo jako dobry przyjaciel pomaga w sytuacjach nagłych związanych z przewlekłą chorobą.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Postać asystenta ciężko ocenić, ponieważ ocenia się osobę, a nie funkcję jaką pełni. W moim przypadku, asystent jest osobą wspierającą, bez niego efekty mojego kształcenia zdecydowanie uległyby zmianie (w tym negatywnym znaczeniu). Natomiast, uważam, że ciężko uogólnić znaczenie i efekty posiadania asystenta, ponieważ jest to kwestia bardzo indywidualna </a:t>
            </a:r>
            <a:r>
              <a:rPr lang="pl-PL" sz="2600" kern="100" dirty="0" smtClean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– każdy </a:t>
            </a:r>
            <a:r>
              <a:rPr lang="pl-PL" sz="2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jest inny :)”</a:t>
            </a:r>
          </a:p>
          <a:p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6BDD3AFC-4E67-5F4F-D88A-A8D1FD3E5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620844"/>
            <a:ext cx="10515600" cy="92412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sz="33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Studentka Wydziału Ekonomicznego, zdiagnozowane choroby wewnętrzne</a:t>
            </a:r>
            <a: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/>
            </a:r>
            <a:br>
              <a:rPr lang="pl-PL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82156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1941</Words>
  <Application>Microsoft Office PowerPoint</Application>
  <PresentationFormat>Panoramiczny</PresentationFormat>
  <Paragraphs>84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6" baseType="lpstr">
      <vt:lpstr>Aptos</vt:lpstr>
      <vt:lpstr>Arial</vt:lpstr>
      <vt:lpstr>Calibri</vt:lpstr>
      <vt:lpstr>Times New Roman</vt:lpstr>
      <vt:lpstr>Motyw pakietu Office</vt:lpstr>
      <vt:lpstr>Wsparcie asystenta na uczelni  – odpowiedź na bieżące potrzeby osób ze szczególnymi potrzebami </vt:lpstr>
      <vt:lpstr>Badanie przeprowadzone w okresie 4-19 listopada 2024 r.  </vt:lpstr>
      <vt:lpstr>Zadane pytania:</vt:lpstr>
      <vt:lpstr>Nadesłano 19 odpowiedzi</vt:lpstr>
      <vt:lpstr>Student Wydziału Zarządzania, zdiagnozowany bezdech senny (1) </vt:lpstr>
      <vt:lpstr>Student Wydziału Zarządzania, zdiagnozowany bezdech senny (2) </vt:lpstr>
      <vt:lpstr>Student Wydziału Zarządzania, zdiagnozowany bezdech senny (3)</vt:lpstr>
      <vt:lpstr>Student Wydziału Zarządzania, zdiagnozowany bezdech senny (4)</vt:lpstr>
      <vt:lpstr>Studentka Wydziału Ekonomicznego, zdiagnozowane choroby wewnętrzne </vt:lpstr>
      <vt:lpstr>Studentka Wydziału Zarządzania, duży niedosłuch, korzysta z implantów ślimakowych (1) </vt:lpstr>
      <vt:lpstr>Studentka Wydziału Zarządzania, duży niedosłuch, korzysta z implantów ślimakowych (2)</vt:lpstr>
      <vt:lpstr>Student Wydziału Ekonomicznego, czterokończynowe porażenie mózgowe </vt:lpstr>
      <vt:lpstr>Studentka Wydziału Filologicznego, mózgowe porażenie dziecięce (1) </vt:lpstr>
      <vt:lpstr>Studentka Wydziału Filologicznego, mózgowe porażenie dziecięce (2)</vt:lpstr>
      <vt:lpstr>Student Wydziału Oceanografii i Geografii, osoba niewidoma (1)</vt:lpstr>
      <vt:lpstr>Student Wydziału Oceanografii i Geografii, osoba niewidoma (2) </vt:lpstr>
      <vt:lpstr>Student Wydziału Oceanografii i Geografii, osoba niewidoma (3)</vt:lpstr>
      <vt:lpstr>Student Wydziału Historycznego, osoba słabowidząca (1) </vt:lpstr>
      <vt:lpstr>Student Wydziału Historycznego, osoba słabowidząca (2) </vt:lpstr>
      <vt:lpstr>Studentka Wydziału Matematyki, Fizyki i Informatyki, osoba niewidoma (1) </vt:lpstr>
      <vt:lpstr>Studentka Wydziału Matematyki, Fizyki i Informatyki, osoba niewidoma (2) </vt:lpstr>
      <vt:lpstr>Studentka Wydziału Ekonomicznego, niepełnosprawność narządu ruchu (1) </vt:lpstr>
      <vt:lpstr>Studentka Wydziału Ekonomicznego, niepełnosprawność narządu ruchu (2) </vt:lpstr>
      <vt:lpstr>Studentka Wydziału Nauk Społecznych, mózgowe porażenie dziecięce (1) </vt:lpstr>
      <vt:lpstr>Studentka Wydziału Nauk społecznych, mózgowe porażenie dziecięce (2) </vt:lpstr>
      <vt:lpstr>Student Wydziału Filologicznego, duży niedosłuch, korzysta z implantów ślimakowych (1) </vt:lpstr>
      <vt:lpstr>Student Wydziału Filologicznego, duży niedosłuch, korzysta z implantów ślimakowych (2) </vt:lpstr>
      <vt:lpstr>Wnioski (1) </vt:lpstr>
      <vt:lpstr>Wnioski (2) </vt:lpstr>
      <vt:lpstr>Patroni medialni i honorowi na XVIII konferencji Pełnosprawny Student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XVIII Konferencja Pełnosprawny Student - Justyna Rogowska</dc:title>
  <dc:creator>Joanna Mazurkiewicz</dc:creator>
  <cp:lastModifiedBy>Joanna Mazurkiewicz</cp:lastModifiedBy>
  <cp:revision>42</cp:revision>
  <dcterms:created xsi:type="dcterms:W3CDTF">2022-10-06T07:39:57Z</dcterms:created>
  <dcterms:modified xsi:type="dcterms:W3CDTF">2024-11-29T11:32:36Z</dcterms:modified>
</cp:coreProperties>
</file>