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8" r:id="rId4"/>
    <p:sldId id="269" r:id="rId5"/>
    <p:sldId id="270" r:id="rId6"/>
    <p:sldId id="271" r:id="rId7"/>
    <p:sldId id="272" r:id="rId8"/>
    <p:sldId id="274" r:id="rId9"/>
    <p:sldId id="273" r:id="rId10"/>
    <p:sldId id="275" r:id="rId11"/>
    <p:sldId id="267" r:id="rId12"/>
    <p:sldId id="257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75" d="100"/>
          <a:sy n="75" d="100"/>
        </p:scale>
        <p:origin x="97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4005C-7BB8-4016-BDFA-3FE12F729368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1BEEC-D377-43C2-B1F8-3B53184BD5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08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element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77683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25" name="Symbol zastępczy zawartości 24"/>
          <p:cNvSpPr>
            <a:spLocks noGrp="1"/>
          </p:cNvSpPr>
          <p:nvPr>
            <p:ph sz="quarter" idx="27"/>
          </p:nvPr>
        </p:nvSpPr>
        <p:spPr>
          <a:xfrm>
            <a:off x="838199" y="1916693"/>
            <a:ext cx="3630793" cy="82650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obrazu 6"/>
          <p:cNvSpPr>
            <a:spLocks noGrp="1"/>
          </p:cNvSpPr>
          <p:nvPr>
            <p:ph type="pic" sz="quarter" idx="15"/>
          </p:nvPr>
        </p:nvSpPr>
        <p:spPr>
          <a:xfrm>
            <a:off x="838200" y="2315962"/>
            <a:ext cx="3630796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obrazu 6"/>
          <p:cNvSpPr>
            <a:spLocks noGrp="1"/>
          </p:cNvSpPr>
          <p:nvPr>
            <p:ph type="pic" sz="quarter" idx="16"/>
          </p:nvPr>
        </p:nvSpPr>
        <p:spPr>
          <a:xfrm>
            <a:off x="838199" y="3694299"/>
            <a:ext cx="363079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1" name="Symbol zastępczy obrazu 6"/>
          <p:cNvSpPr>
            <a:spLocks noGrp="1"/>
          </p:cNvSpPr>
          <p:nvPr>
            <p:ph type="pic" sz="quarter" idx="17"/>
          </p:nvPr>
        </p:nvSpPr>
        <p:spPr>
          <a:xfrm>
            <a:off x="838200" y="4981281"/>
            <a:ext cx="3630794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2" name="Symbol zastępczy obrazu 6"/>
          <p:cNvSpPr>
            <a:spLocks noGrp="1"/>
          </p:cNvSpPr>
          <p:nvPr>
            <p:ph type="pic" sz="quarter" idx="18"/>
          </p:nvPr>
        </p:nvSpPr>
        <p:spPr>
          <a:xfrm>
            <a:off x="4731536" y="2306638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23" name="Symbol zastępczy tekstu 22"/>
          <p:cNvSpPr>
            <a:spLocks noGrp="1"/>
          </p:cNvSpPr>
          <p:nvPr>
            <p:ph type="body" sz="quarter" idx="26"/>
          </p:nvPr>
        </p:nvSpPr>
        <p:spPr>
          <a:xfrm>
            <a:off x="4764873" y="3877575"/>
            <a:ext cx="1957388" cy="873125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26" name="Symbol zastępczy zawartości 24"/>
          <p:cNvSpPr>
            <a:spLocks noGrp="1"/>
          </p:cNvSpPr>
          <p:nvPr>
            <p:ph sz="quarter" idx="28"/>
          </p:nvPr>
        </p:nvSpPr>
        <p:spPr>
          <a:xfrm>
            <a:off x="7512188" y="1922386"/>
            <a:ext cx="3841612" cy="947531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8" name="Symbol zastępczy obrazu 6"/>
          <p:cNvSpPr>
            <a:spLocks noGrp="1"/>
          </p:cNvSpPr>
          <p:nvPr>
            <p:ph type="pic" sz="quarter" idx="24"/>
          </p:nvPr>
        </p:nvSpPr>
        <p:spPr>
          <a:xfrm>
            <a:off x="7176394" y="3347466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7" name="Symbol zastępczy obrazu 6"/>
          <p:cNvSpPr>
            <a:spLocks noGrp="1"/>
          </p:cNvSpPr>
          <p:nvPr>
            <p:ph type="pic" sz="quarter" idx="23"/>
          </p:nvPr>
        </p:nvSpPr>
        <p:spPr>
          <a:xfrm>
            <a:off x="7176394" y="4791686"/>
            <a:ext cx="199072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9" name="Symbol zastępczy obrazu 6"/>
          <p:cNvSpPr>
            <a:spLocks noGrp="1"/>
          </p:cNvSpPr>
          <p:nvPr>
            <p:ph type="pic" sz="quarter" idx="25"/>
          </p:nvPr>
        </p:nvSpPr>
        <p:spPr>
          <a:xfrm>
            <a:off x="9621253" y="3846105"/>
            <a:ext cx="1990725" cy="873125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9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50110"/>
            <a:ext cx="1590209" cy="101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118690"/>
            <a:ext cx="2609939" cy="9484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8028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0" dirty="0">
                <a:solidFill>
                  <a:srgbClr val="002060"/>
                </a:solidFill>
              </a:rPr>
              <a:t>XVIII</a:t>
            </a:r>
            <a:r>
              <a:rPr lang="pl-PL" sz="2000" b="1" spc="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utilitia.pl" TargetMode="External"/><Relationship Id="rId2" Type="http://schemas.openxmlformats.org/officeDocument/2006/relationships/hyperlink" Target="mailto:biuro@firr.org.p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080" y="1201480"/>
            <a:ext cx="11308080" cy="27756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4000" b="1" dirty="0"/>
              <a:t>Dostępność podmiotów szkolnictwa wyższego – wrażenia z pierwszych naborów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92706"/>
          </a:xfrm>
        </p:spPr>
        <p:txBody>
          <a:bodyPr>
            <a:normAutofit/>
          </a:bodyPr>
          <a:lstStyle/>
          <a:p>
            <a:endParaRPr lang="pl-PL" dirty="0"/>
          </a:p>
          <a:p>
            <a:pPr>
              <a:lnSpc>
                <a:spcPct val="210000"/>
              </a:lnSpc>
            </a:pPr>
            <a:r>
              <a:rPr lang="pl-PL" sz="2000" dirty="0" smtClean="0"/>
              <a:t>Anna Marciniak, Narodowe Centrum Badań i Rozwoju</a:t>
            </a:r>
          </a:p>
          <a:p>
            <a:pPr>
              <a:lnSpc>
                <a:spcPct val="210000"/>
              </a:lnSpc>
            </a:pPr>
            <a:r>
              <a:rPr lang="pl-PL" sz="2000" dirty="0" smtClean="0"/>
              <a:t>4 </a:t>
            </a:r>
            <a:r>
              <a:rPr lang="pl-PL" sz="2000" dirty="0"/>
              <a:t>grudnia 2024 r.</a:t>
            </a:r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8" y="2255520"/>
            <a:ext cx="10659222" cy="39855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 smtClean="0"/>
              <a:t>Spójnik </a:t>
            </a:r>
            <a:r>
              <a:rPr lang="pl-PL" dirty="0"/>
              <a:t>„</a:t>
            </a:r>
            <a:r>
              <a:rPr lang="pl-PL" b="1" dirty="0"/>
              <a:t>lub</a:t>
            </a:r>
            <a:r>
              <a:rPr lang="pl-PL" dirty="0"/>
              <a:t>” rozumiany jest oczywiście </a:t>
            </a:r>
            <a:r>
              <a:rPr lang="pl-PL" dirty="0" smtClean="0"/>
              <a:t>jako „</a:t>
            </a:r>
            <a:r>
              <a:rPr lang="pl-PL" b="1" dirty="0" smtClean="0"/>
              <a:t>i / lub</a:t>
            </a:r>
            <a:r>
              <a:rPr lang="pl-PL" dirty="0" smtClean="0"/>
              <a:t>”. </a:t>
            </a:r>
            <a:r>
              <a:rPr lang="pl-PL" dirty="0"/>
              <a:t>A zatem można wykazać kombinację publikacji typu artykuły naukowe, </a:t>
            </a:r>
            <a:r>
              <a:rPr lang="pl-PL" dirty="0" smtClean="0"/>
              <a:t>prace </a:t>
            </a:r>
            <a:r>
              <a:rPr lang="pl-PL" dirty="0"/>
              <a:t>doktorskie, monografie itd., wraz z publikacjami popularyzującymi dostępność lub o charakterze poradników czy sylabusów lub rozwiązania </a:t>
            </a:r>
            <a:r>
              <a:rPr lang="pl-PL" dirty="0" smtClean="0"/>
              <a:t>z </a:t>
            </a:r>
            <a:r>
              <a:rPr lang="pl-PL" dirty="0"/>
              <a:t>zakresu dostępności – w sumie przy dwóch dziedzinach – co najmniej 10 elementów. 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8" y="929957"/>
            <a:ext cx="10515600" cy="1325563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(6)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595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1899" y="751840"/>
            <a:ext cx="10515600" cy="1253172"/>
          </a:xfrm>
        </p:spPr>
        <p:txBody>
          <a:bodyPr/>
          <a:lstStyle/>
          <a:p>
            <a:r>
              <a:rPr lang="pl-PL" dirty="0" smtClean="0"/>
              <a:t>Patroni honorowi i medialni</a:t>
            </a:r>
            <a:endParaRPr lang="pl-PL" dirty="0"/>
          </a:p>
        </p:txBody>
      </p:sp>
      <p:pic>
        <p:nvPicPr>
          <p:cNvPr id="5" name="Symbol zastępczy zawartości 4" descr="plansza z logotypami patronów, patroni honorowi wydarzenia: Rzecznik Praw Obywatelskich, Marszałek Województwa Małopolskiego Łukasz Smółka, Prezydent Miasta Krakowa Aleksander Miszalski, Narodowe Centrum Badań i Rozwoju.&#10;Patroni medialni wydarzenia: Radio Kraków, TVP3 Kraków, portal ngo.pl, portal niepelnosprawni.pl, Fundacja Integracja, portal Krakow.pl, Magazyn Informacyjny Osób Niepełnosprawnych Nasze Sprawy. 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99" y="1016000"/>
            <a:ext cx="11684000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58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330"/>
            <a:ext cx="10515600" cy="1325563"/>
          </a:xfrm>
        </p:spPr>
        <p:txBody>
          <a:bodyPr/>
          <a:lstStyle/>
          <a:p>
            <a:pPr algn="ctr"/>
            <a:r>
              <a:rPr lang="pl-PL" b="1" dirty="0"/>
              <a:t>Dziękuję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41179"/>
            <a:ext cx="5181600" cy="365704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Fundacja Instytut Rozwoju Regionalnego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Świętokrzyska 14, 30-015 Kraków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>
                <a:hlinkClick r:id="rId2"/>
              </a:rPr>
              <a:t>biuro@firr.org.pl</a:t>
            </a:r>
            <a:r>
              <a:rPr lang="pl-PL" dirty="0"/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Utilitia Sp. z o.o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Świętokrzyska 14, 30-015 Kraków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>
                <a:hlinkClick r:id="rId3"/>
              </a:rPr>
              <a:t>biuro@utilitia.pl</a:t>
            </a:r>
            <a:r>
              <a:rPr lang="pl-PL" dirty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6115" y="2541179"/>
            <a:ext cx="5330255" cy="365704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XVIII Konferencja Pełno(s)prawny Student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Centrum Konferencyjno-Hotelowe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Wybickiego 3b w Krakowie</a:t>
            </a:r>
          </a:p>
          <a:p>
            <a:pPr marL="0" indent="0">
              <a:lnSpc>
                <a:spcPct val="310000"/>
              </a:lnSpc>
              <a:buNone/>
            </a:pPr>
            <a:r>
              <a:rPr lang="pl-PL" dirty="0"/>
              <a:t>4 grudnia 2024 r.</a:t>
            </a:r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1886552"/>
            <a:ext cx="10515600" cy="4291999"/>
          </a:xfrm>
        </p:spPr>
        <p:txBody>
          <a:bodyPr>
            <a:normAutofit fontScale="92500"/>
          </a:bodyPr>
          <a:lstStyle/>
          <a:p>
            <a:r>
              <a:rPr lang="pl-PL" dirty="0"/>
              <a:t>Liczba złożonych wniosków: 110 na łączną wartość 456 mln zł, w tym:</a:t>
            </a:r>
          </a:p>
          <a:p>
            <a:pPr lvl="1"/>
            <a:r>
              <a:rPr lang="pl-PL" dirty="0"/>
              <a:t>39 wniosków uczelni publicznych (190 mln zł)</a:t>
            </a:r>
          </a:p>
          <a:p>
            <a:pPr lvl="1"/>
            <a:r>
              <a:rPr lang="pl-PL" dirty="0"/>
              <a:t>62 wnioski uczelni niepublicznych (245 mln zł)</a:t>
            </a:r>
          </a:p>
          <a:p>
            <a:pPr lvl="1"/>
            <a:r>
              <a:rPr lang="pl-PL" dirty="0"/>
              <a:t>9 wniosków innych podmiotów (21 mln zł)</a:t>
            </a:r>
          </a:p>
          <a:p>
            <a:r>
              <a:rPr lang="pl-PL" dirty="0"/>
              <a:t>Liczba wniosków z oceną pozytywną: 69 (318 mln zł)</a:t>
            </a:r>
          </a:p>
          <a:p>
            <a:r>
              <a:rPr lang="pl-PL" dirty="0"/>
              <a:t>Liczba projektów z dofinansowaniem: 48 (222,5 mln zł) </a:t>
            </a:r>
          </a:p>
          <a:p>
            <a:pPr marL="457200" lvl="1" indent="0">
              <a:buNone/>
            </a:pPr>
            <a:r>
              <a:rPr lang="pl-PL" dirty="0"/>
              <a:t>w tym: 22 uczelni publicznych, 25 – uczelni niepublicznych, 1 – podmiot inny.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07528" y="821689"/>
            <a:ext cx="10984341" cy="1325563"/>
          </a:xfrm>
        </p:spPr>
        <p:txBody>
          <a:bodyPr>
            <a:normAutofit/>
          </a:bodyPr>
          <a:lstStyle/>
          <a:p>
            <a:r>
              <a:rPr lang="pl-PL" sz="3000" dirty="0"/>
              <a:t>Dostępność podmiotów szkolnictwa wyższego – 200 mln zł</a:t>
            </a:r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1886552"/>
            <a:ext cx="10515600" cy="4291999"/>
          </a:xfrm>
        </p:spPr>
        <p:txBody>
          <a:bodyPr>
            <a:normAutofit/>
          </a:bodyPr>
          <a:lstStyle/>
          <a:p>
            <a:r>
              <a:rPr lang="pl-PL" dirty="0"/>
              <a:t>Liczba złożonych wniosków: 120 na łączną wartość 900 mln zł, w tym:</a:t>
            </a:r>
          </a:p>
          <a:p>
            <a:pPr lvl="1"/>
            <a:r>
              <a:rPr lang="pl-PL" dirty="0"/>
              <a:t>72 wniosków uczelni publicznych (557 mln zł)</a:t>
            </a:r>
          </a:p>
          <a:p>
            <a:pPr lvl="1"/>
            <a:r>
              <a:rPr lang="pl-PL" dirty="0"/>
              <a:t>48 wnioski uczelni niepublicznych (343 mln zł)</a:t>
            </a:r>
          </a:p>
          <a:p>
            <a:r>
              <a:rPr lang="pl-PL" dirty="0"/>
              <a:t>Liczba wniosków z oceną pozytywną: 95 (722 mln zł)</a:t>
            </a:r>
          </a:p>
          <a:p>
            <a:r>
              <a:rPr lang="pl-PL" dirty="0"/>
              <a:t>Liczba projektów z dofinansowaniem: 57 (442 mln zł) </a:t>
            </a:r>
          </a:p>
          <a:p>
            <a:pPr marL="457200" lvl="1" indent="0">
              <a:buNone/>
            </a:pPr>
            <a:r>
              <a:rPr lang="pl-PL" dirty="0"/>
              <a:t>w tym: 38 uczelni publicznych, 19 – uczelni niepublicznych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791209"/>
            <a:ext cx="10515600" cy="1325563"/>
          </a:xfrm>
        </p:spPr>
        <p:txBody>
          <a:bodyPr/>
          <a:lstStyle/>
          <a:p>
            <a:r>
              <a:rPr lang="pl-PL" dirty="0"/>
              <a:t>Uczelnie coraz bardziej dostępne – 400 mln zł</a:t>
            </a:r>
          </a:p>
        </p:txBody>
      </p:sp>
    </p:spTree>
    <p:extLst>
      <p:ext uri="{BB962C8B-B14F-4D97-AF65-F5344CB8AC3E}">
        <p14:creationId xmlns:p14="http://schemas.microsoft.com/office/powerpoint/2010/main" val="23615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2245360"/>
            <a:ext cx="10515600" cy="3933191"/>
          </a:xfrm>
        </p:spPr>
        <p:txBody>
          <a:bodyPr>
            <a:normAutofit/>
          </a:bodyPr>
          <a:lstStyle/>
          <a:p>
            <a:r>
              <a:rPr lang="pl-PL" dirty="0"/>
              <a:t>Dostępność podmiotów szkolnictwa wyższego: 24 złożone protesty</a:t>
            </a:r>
            <a:br>
              <a:rPr lang="pl-PL" dirty="0"/>
            </a:br>
            <a:r>
              <a:rPr lang="pl-PL" dirty="0"/>
              <a:t>(w tym 2 pozostawione bez rozpatrzenia)</a:t>
            </a:r>
          </a:p>
          <a:p>
            <a:r>
              <a:rPr lang="pl-PL" dirty="0"/>
              <a:t>Uczelnie coraz bardziej dostępne: 31 złożonych protestów </a:t>
            </a:r>
            <a:br>
              <a:rPr lang="pl-PL" dirty="0"/>
            </a:br>
            <a:r>
              <a:rPr lang="pl-PL" dirty="0"/>
              <a:t>(stan na koniec listopada)</a:t>
            </a:r>
          </a:p>
          <a:p>
            <a:pPr marL="0" indent="0">
              <a:buNone/>
            </a:pPr>
            <a:r>
              <a:rPr lang="pl-PL" dirty="0"/>
              <a:t>Żadne protesty nie zostały jeszcze rozpatrzone.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1219200"/>
            <a:ext cx="10515600" cy="836612"/>
          </a:xfrm>
        </p:spPr>
        <p:txBody>
          <a:bodyPr/>
          <a:lstStyle/>
          <a:p>
            <a:r>
              <a:rPr lang="pl-PL" dirty="0"/>
              <a:t>Protesty po III etapie oceny</a:t>
            </a:r>
          </a:p>
        </p:txBody>
      </p:sp>
    </p:spTree>
    <p:extLst>
      <p:ext uri="{BB962C8B-B14F-4D97-AF65-F5344CB8AC3E}">
        <p14:creationId xmlns:p14="http://schemas.microsoft.com/office/powerpoint/2010/main" val="273322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2120232"/>
            <a:ext cx="10515600" cy="4291999"/>
          </a:xfrm>
        </p:spPr>
        <p:txBody>
          <a:bodyPr>
            <a:normAutofit/>
          </a:bodyPr>
          <a:lstStyle/>
          <a:p>
            <a:r>
              <a:rPr lang="pl-PL" dirty="0"/>
              <a:t>nie ma ograniczeń, co do podmiotu, który może stać się partnerem </a:t>
            </a:r>
            <a:br>
              <a:rPr lang="pl-PL" dirty="0"/>
            </a:br>
            <a:r>
              <a:rPr lang="pl-PL" dirty="0"/>
              <a:t>w projekcie. Istotne jest, by był to podmiot posiadający osobowość prawną a intencją partnerstwa było budowanie i rozwijanie interdyscyplinarnego podejścia do projektowania uniwersalnego, a także wykorzystanie </a:t>
            </a:r>
            <a:br>
              <a:rPr lang="pl-PL" dirty="0"/>
            </a:br>
            <a:r>
              <a:rPr lang="pl-PL" dirty="0"/>
              <a:t>w działalności centrum wiedzy i praktycznego doświadczenia partnera,</a:t>
            </a:r>
          </a:p>
          <a:p>
            <a:r>
              <a:rPr lang="pl-PL" dirty="0"/>
              <a:t>partnerstwo </a:t>
            </a:r>
            <a:r>
              <a:rPr lang="pl-PL" dirty="0" err="1"/>
              <a:t>bezkosztowe</a:t>
            </a:r>
            <a:r>
              <a:rPr lang="pl-PL" dirty="0"/>
              <a:t> jest możliwe do uwzględnienia.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902969"/>
            <a:ext cx="10515600" cy="1325563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(1)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028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2174240"/>
            <a:ext cx="10384902" cy="4004311"/>
          </a:xfrm>
        </p:spPr>
        <p:txBody>
          <a:bodyPr>
            <a:normAutofit fontScale="92500"/>
          </a:bodyPr>
          <a:lstStyle/>
          <a:p>
            <a:r>
              <a:rPr lang="pl-PL" dirty="0"/>
              <a:t>dziedziny w założeniach projektu nie muszą być tożsame z dziedzinami nauki. Bardziej adekwatne wydają się być lista dyscyplin naukowych lub lista branż. </a:t>
            </a:r>
          </a:p>
          <a:p>
            <a:pPr marL="0" indent="0">
              <a:buNone/>
            </a:pPr>
            <a:r>
              <a:rPr lang="pl-PL" dirty="0"/>
              <a:t>Dla przykładu, w konkursie pilotażowym realizowanym w PO WER, wskazanych zostało pięć obszarów: Architektura, urbanistyka i budownictwo, Transport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mobilność, Cyfryzacja i komunikacja, Design i przedmioty codziennego użytku, Zdrowie, co nie odpowiadało stricte ani dyscyplinom naukowym ani branżom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1168400"/>
            <a:ext cx="10515600" cy="1005840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(2)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054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2065972"/>
            <a:ext cx="10679541" cy="4173540"/>
          </a:xfrm>
        </p:spPr>
        <p:txBody>
          <a:bodyPr>
            <a:normAutofit/>
          </a:bodyPr>
          <a:lstStyle/>
          <a:p>
            <a:r>
              <a:rPr lang="pl-PL" dirty="0"/>
              <a:t>jeśli uczelnia zamierza wskazać kilka różnych dziedzin (obszarów), nie powiązanych </a:t>
            </a:r>
            <a:r>
              <a:rPr lang="pl-PL" dirty="0" smtClean="0"/>
              <a:t>ze </a:t>
            </a:r>
            <a:r>
              <a:rPr lang="pl-PL" dirty="0"/>
              <a:t>sobą merytorycznie, musi wskazać 5 publikacji a także wykazać, że realizuje elementy projektowania uniwersalnego w ramach kształcenia na co najmniej 1 kierunku studiów </a:t>
            </a:r>
            <a:r>
              <a:rPr lang="pl-PL" dirty="0" smtClean="0"/>
              <a:t>I </a:t>
            </a:r>
            <a:r>
              <a:rPr lang="pl-PL" dirty="0"/>
              <a:t>lub II stopnia lub jednolitych studiach magisterskich lub studiach podyplomowych z każdej dziedziny,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której ma specjalizować się centrum dzięki realizacji projektu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1107440"/>
            <a:ext cx="10515600" cy="958532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(3)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857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2065972"/>
            <a:ext cx="10679541" cy="4173540"/>
          </a:xfrm>
        </p:spPr>
        <p:txBody>
          <a:bodyPr>
            <a:normAutofit/>
          </a:bodyPr>
          <a:lstStyle/>
          <a:p>
            <a:r>
              <a:rPr lang="pl-PL" dirty="0" smtClean="0"/>
              <a:t>jeśli </a:t>
            </a:r>
            <a:r>
              <a:rPr lang="pl-PL" dirty="0"/>
              <a:t>uczelnia planuje uruchomić centrum wiedzy o dostępności np. w dwóch dziedzinach, to musi wykazać się odpowiednim potencjałem w tych dwóch dziedzinach, a nie wykazując w jednej potencjał </a:t>
            </a:r>
            <a:r>
              <a:rPr lang="pl-PL" dirty="0" smtClean="0"/>
              <a:t>większy, </a:t>
            </a:r>
            <a:r>
              <a:rPr lang="pl-PL" dirty="0"/>
              <a:t>a w drugim minimalny. Centrum wiedzy ma bowiem prawo uruchomić ze środków unijnych ta uczelnia, która jest faktycznie w stanie szerzyć wiedzę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zakresie dostępności i projektowania uniwersalnego. 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923289"/>
            <a:ext cx="10515600" cy="1325563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(4)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7157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8" y="2092960"/>
            <a:ext cx="10649062" cy="4280236"/>
          </a:xfrm>
        </p:spPr>
        <p:txBody>
          <a:bodyPr>
            <a:noAutofit/>
          </a:bodyPr>
          <a:lstStyle/>
          <a:p>
            <a:r>
              <a:rPr lang="pl-PL" dirty="0"/>
              <a:t>uczelnia musi wykazać, że dysponuje kadrą posiadającą udokumentowane doświadczenie publikacyjne w zakresie tematyki związanej z dostępnością (w tym projektowaniem uniwersalnym) </a:t>
            </a:r>
            <a:r>
              <a:rPr lang="pl-PL" b="1" dirty="0"/>
              <a:t>lub</a:t>
            </a:r>
            <a:r>
              <a:rPr lang="pl-PL" dirty="0"/>
              <a:t> pracownikami, którzy są autorami publikacji popularyzujących dostępność lub poradników lub sylabusów </a:t>
            </a:r>
            <a:r>
              <a:rPr lang="pl-PL" b="1" dirty="0"/>
              <a:t>lub</a:t>
            </a:r>
            <a:r>
              <a:rPr lang="pl-PL" dirty="0"/>
              <a:t> są twórcami / autorami rozwiązań z zakresu dostępności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w tym z wykorzystaniem zasad projektowania uniwersalnego), które znalazły swoje praktyczne zastosowanie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8" y="958582"/>
            <a:ext cx="10515600" cy="1325563"/>
          </a:xfrm>
        </p:spPr>
        <p:txBody>
          <a:bodyPr/>
          <a:lstStyle/>
          <a:p>
            <a:r>
              <a:rPr lang="pl-PL" dirty="0"/>
              <a:t>Centra wiedzy o </a:t>
            </a:r>
            <a:r>
              <a:rPr lang="pl-PL" dirty="0" smtClean="0"/>
              <a:t>dostępności (5)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61469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703</Words>
  <Application>Microsoft Office PowerPoint</Application>
  <PresentationFormat>Panoramiczny</PresentationFormat>
  <Paragraphs>48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Motyw pakietu Office</vt:lpstr>
      <vt:lpstr>Dostępność podmiotów szkolnictwa wyższego – wrażenia z pierwszych naborów</vt:lpstr>
      <vt:lpstr>Dostępność podmiotów szkolnictwa wyższego – 200 mln zł</vt:lpstr>
      <vt:lpstr>Uczelnie coraz bardziej dostępne – 400 mln zł</vt:lpstr>
      <vt:lpstr>Protesty po III etapie oceny</vt:lpstr>
      <vt:lpstr>Centra wiedzy o dostępności (1)</vt:lpstr>
      <vt:lpstr>Centra wiedzy o dostępności (2)</vt:lpstr>
      <vt:lpstr>Centra wiedzy o dostępności (3)</vt:lpstr>
      <vt:lpstr>Centra wiedzy o dostępności (4)</vt:lpstr>
      <vt:lpstr>Centra wiedzy o dostępności (5)</vt:lpstr>
      <vt:lpstr>Centra wiedzy o dostępności (6)</vt:lpstr>
      <vt:lpstr>Patroni honorowi i medialni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 Konferencja Pełnosprawny Student_A. Marciniak</dc:title>
  <dc:creator>Joanna Mazurkiewicz</dc:creator>
  <cp:lastModifiedBy>Joanna Mazurkiewicz</cp:lastModifiedBy>
  <cp:revision>34</cp:revision>
  <dcterms:created xsi:type="dcterms:W3CDTF">2022-10-06T07:39:57Z</dcterms:created>
  <dcterms:modified xsi:type="dcterms:W3CDTF">2024-11-29T11:39:23Z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b72bd6a-5f70-4f6e-be10-f745206756ad_Enabled">
    <vt:lpwstr>true</vt:lpwstr>
  </property>
  <property fmtid="{D5CDD505-2E9C-101B-9397-08002B2CF9AE}" pid="3" name="MSIP_Label_8b72bd6a-5f70-4f6e-be10-f745206756ad_SetDate">
    <vt:lpwstr>2024-11-27T13:21:19Z</vt:lpwstr>
  </property>
  <property fmtid="{D5CDD505-2E9C-101B-9397-08002B2CF9AE}" pid="4" name="MSIP_Label_8b72bd6a-5f70-4f6e-be10-f745206756ad_Method">
    <vt:lpwstr>Standard</vt:lpwstr>
  </property>
  <property fmtid="{D5CDD505-2E9C-101B-9397-08002B2CF9AE}" pid="5" name="MSIP_Label_8b72bd6a-5f70-4f6e-be10-f745206756ad_Name">
    <vt:lpwstr>K2 - informacja wewnętrzna</vt:lpwstr>
  </property>
  <property fmtid="{D5CDD505-2E9C-101B-9397-08002B2CF9AE}" pid="6" name="MSIP_Label_8b72bd6a-5f70-4f6e-be10-f745206756ad_SiteId">
    <vt:lpwstr>114511be-be5b-44a7-b2ab-a51e832dea9d</vt:lpwstr>
  </property>
  <property fmtid="{D5CDD505-2E9C-101B-9397-08002B2CF9AE}" pid="7" name="MSIP_Label_8b72bd6a-5f70-4f6e-be10-f745206756ad_ActionId">
    <vt:lpwstr>3e4e1fbb-c584-4c25-9e4f-4ec4b0e4b3f2</vt:lpwstr>
  </property>
  <property fmtid="{D5CDD505-2E9C-101B-9397-08002B2CF9AE}" pid="8" name="MSIP_Label_8b72bd6a-5f70-4f6e-be10-f745206756ad_ContentBits">
    <vt:lpwstr>2</vt:lpwstr>
  </property>
  <property fmtid="{D5CDD505-2E9C-101B-9397-08002B2CF9AE}" pid="9" name="ClassificationContentMarkingFooterLocations">
    <vt:lpwstr>Motyw pakietu Office:8</vt:lpwstr>
  </property>
  <property fmtid="{D5CDD505-2E9C-101B-9397-08002B2CF9AE}" pid="10" name="ClassificationContentMarkingFooterText">
    <vt:lpwstr>K2 - Informacja wewnętrzna (Internal)</vt:lpwstr>
  </property>
</Properties>
</file>