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8" r:id="rId4"/>
    <p:sldId id="269" r:id="rId5"/>
    <p:sldId id="270" r:id="rId6"/>
    <p:sldId id="271" r:id="rId7"/>
    <p:sldId id="272" r:id="rId8"/>
    <p:sldId id="274" r:id="rId9"/>
    <p:sldId id="273" r:id="rId10"/>
    <p:sldId id="275" r:id="rId11"/>
    <p:sldId id="267" r:id="rId12"/>
    <p:sldId id="25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75" d="100"/>
          <a:sy n="75" d="100"/>
        </p:scale>
        <p:origin x="97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84DD200-D889-093F-BCB6-0CB8717A67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12B8E7-3FFC-9D08-1904-6522918DC5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6C6D4-2F72-4D3B-BAB0-386606736C8D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78C6B5-E22E-6C3A-D098-BBE955F83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EF8A20-236A-7F18-1A2D-5F20A634C7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C109-7E62-4748-913C-4E20A9335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95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4005C-7BB8-4016-BDFA-3FE12F729368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1BEEC-D377-43C2-B1F8-3B53184BD5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08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55740-D921-018E-88E1-F125C1A44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9F0654-83D4-EA0E-BECB-102C79114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B09E99-4FCD-6799-9DC9-699B219F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F9CA7-D715-D086-C15F-5C0701F2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4402-867B-F256-F688-D01FFAF5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7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1C1826-DBA9-1015-F45F-C728C295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86F852-252E-CCD5-B471-4B4F996F5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7D9560-593F-DF66-C2C3-6C796774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CE512A-DA33-39C6-4CE7-3C4D22B9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A24596-3295-5C53-8FC9-7314AD0C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50D917-CEA3-983B-AC33-E0C34759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33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455D5-A584-4C82-C1EB-2BEE81D8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F2E449-95CB-1281-8470-961F8C2E2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784BE9-C4E3-DB85-764E-DA4084F1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902B6-590F-0B1F-C380-48214B9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71D371-E71F-0CD6-EB09-C9B7D728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253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C2BA0A-C3EA-4423-610F-15C5528FC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040096-7E02-ACF5-734E-BF5AE5B19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7ABCA9-F41B-03F3-4369-54698E4A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E10B31-436A-747B-7091-C35CFD4C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007B24-1DE5-4C33-92DD-2FFA667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E9E460-8A55-2F11-CBEB-B263D138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49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100A48-406E-420C-F675-AE98237CE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A10DF3-459C-9C02-80B9-6F2F47FF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8A26DE-08D2-9505-B5CC-CC971B51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7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45872-1ACF-4FC2-B61F-607CBB3A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12B3FB-ABE6-7E7B-981E-8A197FE7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DE0745-FD6B-D013-950C-022DDF03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D59E2C-1C18-B206-8BC7-2BA439FD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59E33D-66B5-1E08-F96D-25B9B1EC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8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360972-273F-7A58-B124-C6F2E730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6BD60F-872C-E327-471F-095DD5291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5E8CD3-8D03-0BB6-1499-95BDC09B7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84C2AE-7618-43E9-5FE2-D94EE59F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8CBFA8D-6107-9D88-53F8-9E823687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E5F67-C303-4746-93EF-AF2AC269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08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14378-2CE3-DEAE-6D2B-B5181A9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63383-A808-B4FF-E52D-AB7A481D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975FB5-14C9-D22C-CCF8-3D82D9E5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BFC1C5-B4DA-50CC-B4DA-F0FDFB3A8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98C76A-6E92-E6A3-CE62-50A9A5FCE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2CEDD3F-34DF-4DE4-2264-9EF37B32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466189-E38F-0FBF-BBB9-6253F3E0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337750F-E410-F8B3-8212-4A511110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09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281B0-4482-A1EC-0DC6-C804E842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D8D2130-5D28-466F-A005-25D361B2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7F83E8-6370-D3FD-8E5E-B1A68510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456D3-160D-F50F-8377-9473C204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66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898AD5-BE1A-B69A-09D1-364086D6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F3DF51-D041-3F5E-098A-153A28CB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87B0AF-94AC-DC1C-4893-BE26661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3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element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77683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25" name="Symbol zastępczy zawartości 24"/>
          <p:cNvSpPr>
            <a:spLocks noGrp="1"/>
          </p:cNvSpPr>
          <p:nvPr>
            <p:ph sz="quarter" idx="27"/>
          </p:nvPr>
        </p:nvSpPr>
        <p:spPr>
          <a:xfrm>
            <a:off x="838199" y="1916693"/>
            <a:ext cx="3630793" cy="82650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obrazu 6"/>
          <p:cNvSpPr>
            <a:spLocks noGrp="1"/>
          </p:cNvSpPr>
          <p:nvPr>
            <p:ph type="pic" sz="quarter" idx="15"/>
          </p:nvPr>
        </p:nvSpPr>
        <p:spPr>
          <a:xfrm>
            <a:off x="838200" y="2315962"/>
            <a:ext cx="3630796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ymbol zastępczy obrazu 6"/>
          <p:cNvSpPr>
            <a:spLocks noGrp="1"/>
          </p:cNvSpPr>
          <p:nvPr>
            <p:ph type="pic" sz="quarter" idx="16"/>
          </p:nvPr>
        </p:nvSpPr>
        <p:spPr>
          <a:xfrm>
            <a:off x="838199" y="3694299"/>
            <a:ext cx="3630795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1" name="Symbol zastępczy obrazu 6"/>
          <p:cNvSpPr>
            <a:spLocks noGrp="1"/>
          </p:cNvSpPr>
          <p:nvPr>
            <p:ph type="pic" sz="quarter" idx="17"/>
          </p:nvPr>
        </p:nvSpPr>
        <p:spPr>
          <a:xfrm>
            <a:off x="838200" y="4981281"/>
            <a:ext cx="3630794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2" name="Symbol zastępczy obrazu 6"/>
          <p:cNvSpPr>
            <a:spLocks noGrp="1"/>
          </p:cNvSpPr>
          <p:nvPr>
            <p:ph type="pic" sz="quarter" idx="18"/>
          </p:nvPr>
        </p:nvSpPr>
        <p:spPr>
          <a:xfrm>
            <a:off x="4731536" y="2306638"/>
            <a:ext cx="1990725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23" name="Symbol zastępczy tekstu 22"/>
          <p:cNvSpPr>
            <a:spLocks noGrp="1"/>
          </p:cNvSpPr>
          <p:nvPr>
            <p:ph type="body" sz="quarter" idx="26"/>
          </p:nvPr>
        </p:nvSpPr>
        <p:spPr>
          <a:xfrm>
            <a:off x="4764873" y="3877575"/>
            <a:ext cx="1957388" cy="873125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26" name="Symbol zastępczy zawartości 24"/>
          <p:cNvSpPr>
            <a:spLocks noGrp="1"/>
          </p:cNvSpPr>
          <p:nvPr>
            <p:ph sz="quarter" idx="28"/>
          </p:nvPr>
        </p:nvSpPr>
        <p:spPr>
          <a:xfrm>
            <a:off x="7512188" y="1922386"/>
            <a:ext cx="3841612" cy="947531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8" name="Symbol zastępczy obrazu 6"/>
          <p:cNvSpPr>
            <a:spLocks noGrp="1"/>
          </p:cNvSpPr>
          <p:nvPr>
            <p:ph type="pic" sz="quarter" idx="24"/>
          </p:nvPr>
        </p:nvSpPr>
        <p:spPr>
          <a:xfrm>
            <a:off x="7176394" y="3347466"/>
            <a:ext cx="1990725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17" name="Symbol zastępczy obrazu 6"/>
          <p:cNvSpPr>
            <a:spLocks noGrp="1"/>
          </p:cNvSpPr>
          <p:nvPr>
            <p:ph type="pic" sz="quarter" idx="23"/>
          </p:nvPr>
        </p:nvSpPr>
        <p:spPr>
          <a:xfrm>
            <a:off x="7176394" y="4791686"/>
            <a:ext cx="1990725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9" name="Symbol zastępczy obrazu 6"/>
          <p:cNvSpPr>
            <a:spLocks noGrp="1"/>
          </p:cNvSpPr>
          <p:nvPr>
            <p:ph type="pic" sz="quarter" idx="25"/>
          </p:nvPr>
        </p:nvSpPr>
        <p:spPr>
          <a:xfrm>
            <a:off x="9621253" y="3846105"/>
            <a:ext cx="1990725" cy="873125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590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1C250-8452-75A2-3217-8CD07D92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B10FB-A431-F3A4-ECD8-7F9139EB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25E53A-23B7-9DCA-FF3F-85B018E60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3C668E-25C9-CC81-DE1B-37B1DF0A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5ED601-4B41-1194-5560-666234DE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DEE59-E3AF-D926-967D-BC4ED560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99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D77DAA-38F3-BA3C-0583-703FECCB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0ED855-30D7-3EB4-E66F-B6494647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01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B6EE94-E1C8-A463-BE98-2FE0B619F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B9A231-B8A9-3AA6-0940-F709AA86B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D590E3-4D38-605C-5FD6-DE03FE263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C2A5E54-DF93-1F81-0C34-6D9C6C2A385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0" t="15094" r="55276" b="16336"/>
          <a:stretch>
            <a:fillRect/>
          </a:stretch>
        </p:blipFill>
        <p:spPr bwMode="auto">
          <a:xfrm>
            <a:off x="4038600" y="50110"/>
            <a:ext cx="1590209" cy="101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F1F2134A-F920-EA81-4045-D4BC9E4467B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8" t="30643" r="10570" b="19687"/>
          <a:stretch>
            <a:fillRect/>
          </a:stretch>
        </p:blipFill>
        <p:spPr bwMode="auto">
          <a:xfrm>
            <a:off x="5821680" y="118690"/>
            <a:ext cx="2609939" cy="9484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8FE75AB-86FF-52F1-0504-FD7F08E24059}"/>
              </a:ext>
            </a:extLst>
          </p:cNvPr>
          <p:cNvSpPr txBox="1"/>
          <p:nvPr userDrawn="1"/>
        </p:nvSpPr>
        <p:spPr>
          <a:xfrm>
            <a:off x="2083202" y="6266704"/>
            <a:ext cx="8028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spc="0" dirty="0">
                <a:solidFill>
                  <a:srgbClr val="002060"/>
                </a:solidFill>
              </a:rPr>
              <a:t>XVIII</a:t>
            </a:r>
            <a:r>
              <a:rPr lang="pl-PL" sz="2000" b="1" spc="0" baseline="0" dirty="0">
                <a:solidFill>
                  <a:srgbClr val="002060"/>
                </a:solidFill>
              </a:rPr>
              <a:t> KONFERENCJA PEŁNO(S)PRAWNY STUDENT</a:t>
            </a:r>
            <a:endParaRPr lang="pl-PL" sz="2000" b="1" spc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7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utilitia.pl" TargetMode="External"/><Relationship Id="rId2" Type="http://schemas.openxmlformats.org/officeDocument/2006/relationships/hyperlink" Target="mailto:biuro@firr.org.p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1E6620-0674-A126-C386-A29744179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" y="1201480"/>
            <a:ext cx="11308080" cy="27756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4000" b="1" dirty="0"/>
              <a:t>Dostępność podmiotów szkolnictwa wyższego – wrażenia z pierwszych naborów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412FA2-136D-BBD2-A92D-11D3B38F0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92706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lnSpc>
                <a:spcPct val="210000"/>
              </a:lnSpc>
            </a:pPr>
            <a:r>
              <a:rPr lang="pl-PL" sz="2000" dirty="0" smtClean="0"/>
              <a:t>Anna Marciniak, Narodowe Centrum Badań i Rozwoju</a:t>
            </a:r>
          </a:p>
          <a:p>
            <a:pPr>
              <a:lnSpc>
                <a:spcPct val="210000"/>
              </a:lnSpc>
            </a:pPr>
            <a:r>
              <a:rPr lang="pl-PL" sz="2000" dirty="0" smtClean="0"/>
              <a:t>4 </a:t>
            </a:r>
            <a:r>
              <a:rPr lang="pl-PL" sz="2000" dirty="0"/>
              <a:t>grudnia 2024 r.</a:t>
            </a:r>
          </a:p>
        </p:txBody>
      </p:sp>
    </p:spTree>
    <p:extLst>
      <p:ext uri="{BB962C8B-B14F-4D97-AF65-F5344CB8AC3E}">
        <p14:creationId xmlns:p14="http://schemas.microsoft.com/office/powerpoint/2010/main" val="9401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8" y="2255520"/>
            <a:ext cx="10659222" cy="39855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smtClean="0"/>
              <a:t>Spójnik </a:t>
            </a:r>
            <a:r>
              <a:rPr lang="pl-PL" dirty="0"/>
              <a:t>„</a:t>
            </a:r>
            <a:r>
              <a:rPr lang="pl-PL" b="1" dirty="0"/>
              <a:t>lub</a:t>
            </a:r>
            <a:r>
              <a:rPr lang="pl-PL" dirty="0"/>
              <a:t>” rozumiany jest oczywiście </a:t>
            </a:r>
            <a:r>
              <a:rPr lang="pl-PL" dirty="0" smtClean="0"/>
              <a:t>jako „</a:t>
            </a:r>
            <a:r>
              <a:rPr lang="pl-PL" b="1" dirty="0" smtClean="0"/>
              <a:t>i / lub</a:t>
            </a:r>
            <a:r>
              <a:rPr lang="pl-PL" dirty="0" smtClean="0"/>
              <a:t>”. </a:t>
            </a:r>
            <a:r>
              <a:rPr lang="pl-PL" dirty="0"/>
              <a:t>A zatem można wykazać kombinację publikacji typu artykuły naukowe, </a:t>
            </a:r>
            <a:r>
              <a:rPr lang="pl-PL" dirty="0" smtClean="0"/>
              <a:t>prace </a:t>
            </a:r>
            <a:r>
              <a:rPr lang="pl-PL" dirty="0"/>
              <a:t>doktorskie, monografie itd., wraz z publikacjami popularyzującymi dostępność lub o charakterze poradników czy sylabusów lub rozwiązania </a:t>
            </a:r>
            <a:r>
              <a:rPr lang="pl-PL" dirty="0" smtClean="0"/>
              <a:t>z </a:t>
            </a:r>
            <a:r>
              <a:rPr lang="pl-PL" dirty="0"/>
              <a:t>zakresu dostępności – w sumie przy dwóch dziedzinach – co najmniej 10 elementów. 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41898" y="929957"/>
            <a:ext cx="10515600" cy="1325563"/>
          </a:xfrm>
        </p:spPr>
        <p:txBody>
          <a:bodyPr/>
          <a:lstStyle/>
          <a:p>
            <a:r>
              <a:rPr lang="pl-PL" dirty="0"/>
              <a:t>Centra wiedzy o </a:t>
            </a:r>
            <a:r>
              <a:rPr lang="pl-PL" dirty="0" smtClean="0"/>
              <a:t>dostępności (6)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595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899" y="751840"/>
            <a:ext cx="10515600" cy="1253172"/>
          </a:xfrm>
        </p:spPr>
        <p:txBody>
          <a:bodyPr/>
          <a:lstStyle/>
          <a:p>
            <a:r>
              <a:rPr lang="pl-PL" dirty="0" smtClean="0"/>
              <a:t>Patroni honorowi i medialni</a:t>
            </a:r>
            <a:endParaRPr lang="pl-PL" dirty="0"/>
          </a:p>
        </p:txBody>
      </p:sp>
      <p:pic>
        <p:nvPicPr>
          <p:cNvPr id="5" name="Symbol zastępczy zawartości 4" descr="plansza z logotypami patronów, patroni honorowi wydarzenia: Rzecznik Praw Obywatelskich, Marszałek Województwa Małopolskiego Łukasz Smółka, Prezydent Miasta Krakowa Aleksander Miszalski, Narodowe Centrum Badań i Rozwoju.&#10;Patroni medialni wydarzenia: Radio Kraków, TVP3 Kraków, portal ngo.pl, portal niepelnosprawni.pl, Fundacja Integracja, portal Krakow.pl, Magazyn Informacyjny Osób Niepełnosprawnych Nasze Sprawy. 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99" y="1016000"/>
            <a:ext cx="11684000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58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35F1-8ED2-D1FE-F8F6-2CBB7DD6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330"/>
            <a:ext cx="10515600" cy="1325563"/>
          </a:xfrm>
        </p:spPr>
        <p:txBody>
          <a:bodyPr/>
          <a:lstStyle/>
          <a:p>
            <a:pPr algn="ctr"/>
            <a:r>
              <a:rPr lang="pl-PL" b="1" dirty="0"/>
              <a:t>Dziękuję za uwagę!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3C2-3920-C5D7-1DDF-766B2B133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41179"/>
            <a:ext cx="5181600" cy="365704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Fundacja Instytut Rozwoju Regionalnego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Świętokrzyska 14, 30-015 Kraków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>
                <a:hlinkClick r:id="rId2"/>
              </a:rPr>
              <a:t>biuro@firr.org.pl</a:t>
            </a:r>
            <a:r>
              <a:rPr lang="pl-PL" dirty="0"/>
              <a:t>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Utilitia Sp. z o.o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Świętokrzyska 14, 30-015 Kraków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>
                <a:hlinkClick r:id="rId3"/>
              </a:rPr>
              <a:t>biuro@utilitia.pl</a:t>
            </a:r>
            <a:r>
              <a:rPr lang="pl-PL" dirty="0"/>
              <a:t>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406115" y="2541179"/>
            <a:ext cx="5330255" cy="365704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XVIII Konferencja Pełno(s)prawny Student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Centrum Konferencyjno-Hotelowe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Wybickiego 3b w Krakowie</a:t>
            </a:r>
          </a:p>
          <a:p>
            <a:pPr marL="0" indent="0">
              <a:lnSpc>
                <a:spcPct val="310000"/>
              </a:lnSpc>
              <a:buNone/>
            </a:pPr>
            <a:r>
              <a:rPr lang="pl-PL" dirty="0"/>
              <a:t>4 grudnia 2024 r.</a:t>
            </a:r>
          </a:p>
        </p:txBody>
      </p:sp>
    </p:spTree>
    <p:extLst>
      <p:ext uri="{BB962C8B-B14F-4D97-AF65-F5344CB8AC3E}">
        <p14:creationId xmlns:p14="http://schemas.microsoft.com/office/powerpoint/2010/main" val="71537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9" y="1886552"/>
            <a:ext cx="10515600" cy="4291999"/>
          </a:xfrm>
        </p:spPr>
        <p:txBody>
          <a:bodyPr>
            <a:normAutofit fontScale="92500"/>
          </a:bodyPr>
          <a:lstStyle/>
          <a:p>
            <a:r>
              <a:rPr lang="pl-PL" dirty="0"/>
              <a:t>Liczba złożonych wniosków: 110 na łączną wartość 456 mln zł, w tym:</a:t>
            </a:r>
          </a:p>
          <a:p>
            <a:pPr lvl="1"/>
            <a:r>
              <a:rPr lang="pl-PL" dirty="0"/>
              <a:t>39 wniosków uczelni publicznych (190 mln zł)</a:t>
            </a:r>
          </a:p>
          <a:p>
            <a:pPr lvl="1"/>
            <a:r>
              <a:rPr lang="pl-PL" dirty="0"/>
              <a:t>62 wnioski uczelni niepublicznych (245 mln zł)</a:t>
            </a:r>
          </a:p>
          <a:p>
            <a:pPr lvl="1"/>
            <a:r>
              <a:rPr lang="pl-PL" dirty="0"/>
              <a:t>9 wniosków innych podmiotów (21 mln zł)</a:t>
            </a:r>
          </a:p>
          <a:p>
            <a:r>
              <a:rPr lang="pl-PL" dirty="0"/>
              <a:t>Liczba wniosków z oceną pozytywną: 69 (318 mln zł)</a:t>
            </a:r>
          </a:p>
          <a:p>
            <a:r>
              <a:rPr lang="pl-PL" dirty="0"/>
              <a:t>Liczba projektów z dofinansowaniem: 48 (222,5 mln zł) </a:t>
            </a:r>
          </a:p>
          <a:p>
            <a:pPr marL="457200" lvl="1" indent="0">
              <a:buNone/>
            </a:pPr>
            <a:r>
              <a:rPr lang="pl-PL" dirty="0"/>
              <a:t>w tym: 22 uczelni publicznych, 25 – uczelni niepublicznych, 1 – podmiot inny.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07528" y="821689"/>
            <a:ext cx="10984341" cy="1325563"/>
          </a:xfrm>
        </p:spPr>
        <p:txBody>
          <a:bodyPr>
            <a:normAutofit/>
          </a:bodyPr>
          <a:lstStyle/>
          <a:p>
            <a:r>
              <a:rPr lang="pl-PL" sz="3000" dirty="0"/>
              <a:t>Dostępność podmiotów szkolnictwa wyższego – 200 mln zł</a:t>
            </a:r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9" y="1886552"/>
            <a:ext cx="10515600" cy="4291999"/>
          </a:xfrm>
        </p:spPr>
        <p:txBody>
          <a:bodyPr>
            <a:normAutofit/>
          </a:bodyPr>
          <a:lstStyle/>
          <a:p>
            <a:r>
              <a:rPr lang="pl-PL" dirty="0"/>
              <a:t>Liczba złożonych wniosków: 120 na łączną wartość 900 mln zł, w tym:</a:t>
            </a:r>
          </a:p>
          <a:p>
            <a:pPr lvl="1"/>
            <a:r>
              <a:rPr lang="pl-PL" dirty="0"/>
              <a:t>72 wniosków uczelni publicznych (557 mln zł)</a:t>
            </a:r>
          </a:p>
          <a:p>
            <a:pPr lvl="1"/>
            <a:r>
              <a:rPr lang="pl-PL" dirty="0"/>
              <a:t>48 wnioski uczelni niepublicznych (343 mln zł)</a:t>
            </a:r>
          </a:p>
          <a:p>
            <a:r>
              <a:rPr lang="pl-PL" dirty="0"/>
              <a:t>Liczba wniosków z oceną pozytywną: 95 (722 mln zł)</a:t>
            </a:r>
          </a:p>
          <a:p>
            <a:r>
              <a:rPr lang="pl-PL" dirty="0"/>
              <a:t>Liczba projektów z dofinansowaniem: 57 (442 mln zł) </a:t>
            </a:r>
          </a:p>
          <a:p>
            <a:pPr marL="457200" lvl="1" indent="0">
              <a:buNone/>
            </a:pPr>
            <a:r>
              <a:rPr lang="pl-PL" dirty="0"/>
              <a:t>w tym: 38 uczelni publicznych, 19 – uczelni niepublicznych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41899" y="791209"/>
            <a:ext cx="10515600" cy="1325563"/>
          </a:xfrm>
        </p:spPr>
        <p:txBody>
          <a:bodyPr/>
          <a:lstStyle/>
          <a:p>
            <a:r>
              <a:rPr lang="pl-PL" dirty="0"/>
              <a:t>Uczelnie coraz bardziej dostępne – 400 mln zł</a:t>
            </a:r>
          </a:p>
        </p:txBody>
      </p:sp>
    </p:spTree>
    <p:extLst>
      <p:ext uri="{BB962C8B-B14F-4D97-AF65-F5344CB8AC3E}">
        <p14:creationId xmlns:p14="http://schemas.microsoft.com/office/powerpoint/2010/main" val="23615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9" y="2245360"/>
            <a:ext cx="10515600" cy="3933191"/>
          </a:xfrm>
        </p:spPr>
        <p:txBody>
          <a:bodyPr>
            <a:normAutofit/>
          </a:bodyPr>
          <a:lstStyle/>
          <a:p>
            <a:r>
              <a:rPr lang="pl-PL" dirty="0"/>
              <a:t>Dostępność podmiotów szkolnictwa wyższego: 24 złożone protesty</a:t>
            </a:r>
            <a:br>
              <a:rPr lang="pl-PL" dirty="0"/>
            </a:br>
            <a:r>
              <a:rPr lang="pl-PL" dirty="0"/>
              <a:t>(w tym 2 pozostawione bez rozpatrzenia)</a:t>
            </a:r>
          </a:p>
          <a:p>
            <a:r>
              <a:rPr lang="pl-PL" dirty="0"/>
              <a:t>Uczelnie coraz bardziej dostępne: 31 złożonych protestów </a:t>
            </a:r>
            <a:br>
              <a:rPr lang="pl-PL" dirty="0"/>
            </a:br>
            <a:r>
              <a:rPr lang="pl-PL" dirty="0"/>
              <a:t>(stan na koniec listopada)</a:t>
            </a:r>
          </a:p>
          <a:p>
            <a:pPr marL="0" indent="0">
              <a:buNone/>
            </a:pPr>
            <a:r>
              <a:rPr lang="pl-PL" dirty="0"/>
              <a:t>Żadne protesty nie zostały jeszcze rozpatrzone.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41899" y="1219200"/>
            <a:ext cx="10515600" cy="836612"/>
          </a:xfrm>
        </p:spPr>
        <p:txBody>
          <a:bodyPr/>
          <a:lstStyle/>
          <a:p>
            <a:r>
              <a:rPr lang="pl-PL" dirty="0"/>
              <a:t>Protesty po III etapie oceny</a:t>
            </a:r>
          </a:p>
        </p:txBody>
      </p:sp>
    </p:spTree>
    <p:extLst>
      <p:ext uri="{BB962C8B-B14F-4D97-AF65-F5344CB8AC3E}">
        <p14:creationId xmlns:p14="http://schemas.microsoft.com/office/powerpoint/2010/main" val="273322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9" y="2120232"/>
            <a:ext cx="10515600" cy="4291999"/>
          </a:xfrm>
        </p:spPr>
        <p:txBody>
          <a:bodyPr>
            <a:normAutofit/>
          </a:bodyPr>
          <a:lstStyle/>
          <a:p>
            <a:r>
              <a:rPr lang="pl-PL" dirty="0"/>
              <a:t>nie ma ograniczeń, co do podmiotu, który może stać się partnerem </a:t>
            </a:r>
            <a:br>
              <a:rPr lang="pl-PL" dirty="0"/>
            </a:br>
            <a:r>
              <a:rPr lang="pl-PL" dirty="0"/>
              <a:t>w projekcie. Istotne jest, by był to podmiot posiadający osobowość prawną a intencją partnerstwa było budowanie i rozwijanie interdyscyplinarnego podejścia do projektowania uniwersalnego, a także wykorzystanie </a:t>
            </a:r>
            <a:br>
              <a:rPr lang="pl-PL" dirty="0"/>
            </a:br>
            <a:r>
              <a:rPr lang="pl-PL" dirty="0"/>
              <a:t>w działalności centrum wiedzy i praktycznego doświadczenia partnera,</a:t>
            </a:r>
          </a:p>
          <a:p>
            <a:r>
              <a:rPr lang="pl-PL" dirty="0"/>
              <a:t>partnerstwo </a:t>
            </a:r>
            <a:r>
              <a:rPr lang="pl-PL" dirty="0" err="1"/>
              <a:t>bezkosztowe</a:t>
            </a:r>
            <a:r>
              <a:rPr lang="pl-PL" dirty="0"/>
              <a:t> jest możliwe do uwzględnienia.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41899" y="902969"/>
            <a:ext cx="10515600" cy="1325563"/>
          </a:xfrm>
        </p:spPr>
        <p:txBody>
          <a:bodyPr/>
          <a:lstStyle/>
          <a:p>
            <a:r>
              <a:rPr lang="pl-PL" dirty="0"/>
              <a:t>Centra wiedzy o </a:t>
            </a:r>
            <a:r>
              <a:rPr lang="pl-PL" dirty="0" smtClean="0"/>
              <a:t>dostępności (1)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028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9" y="2174240"/>
            <a:ext cx="10384902" cy="4004311"/>
          </a:xfrm>
        </p:spPr>
        <p:txBody>
          <a:bodyPr>
            <a:normAutofit fontScale="92500"/>
          </a:bodyPr>
          <a:lstStyle/>
          <a:p>
            <a:r>
              <a:rPr lang="pl-PL" dirty="0"/>
              <a:t>dziedziny w założeniach projektu nie muszą być tożsame z dziedzinami nauki. Bardziej adekwatne wydają się być lista dyscyplin naukowych lub lista branż. </a:t>
            </a:r>
          </a:p>
          <a:p>
            <a:pPr marL="0" indent="0">
              <a:buNone/>
            </a:pPr>
            <a:r>
              <a:rPr lang="pl-PL" dirty="0"/>
              <a:t>Dla przykładu, w konkursie pilotażowym realizowanym w PO WER, wskazanych zostało pięć obszarów: Architektura, urbanistyka i budownictwo, Transport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mobilność, Cyfryzacja i komunikacja, Design i przedmioty codziennego użytku, Zdrowie, co nie odpowiadało stricte ani dyscyplinom naukowym ani branżom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41899" y="1168400"/>
            <a:ext cx="10515600" cy="1005840"/>
          </a:xfrm>
        </p:spPr>
        <p:txBody>
          <a:bodyPr/>
          <a:lstStyle/>
          <a:p>
            <a:r>
              <a:rPr lang="pl-PL" dirty="0"/>
              <a:t>Centra wiedzy o </a:t>
            </a:r>
            <a:r>
              <a:rPr lang="pl-PL" dirty="0" smtClean="0"/>
              <a:t>dostępności (2)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054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9" y="2065972"/>
            <a:ext cx="10679541" cy="4173540"/>
          </a:xfrm>
        </p:spPr>
        <p:txBody>
          <a:bodyPr>
            <a:normAutofit/>
          </a:bodyPr>
          <a:lstStyle/>
          <a:p>
            <a:r>
              <a:rPr lang="pl-PL" dirty="0"/>
              <a:t>jeśli uczelnia zamierza wskazać kilka różnych dziedzin (obszarów), nie powiązanych </a:t>
            </a:r>
            <a:r>
              <a:rPr lang="pl-PL" dirty="0" smtClean="0"/>
              <a:t>ze </a:t>
            </a:r>
            <a:r>
              <a:rPr lang="pl-PL" dirty="0"/>
              <a:t>sobą merytorycznie, musi wskazać 5 publikacji a także wykazać, że realizuje elementy projektowania uniwersalnego w ramach kształcenia na co najmniej 1 kierunku studiów </a:t>
            </a:r>
            <a:r>
              <a:rPr lang="pl-PL" dirty="0" smtClean="0"/>
              <a:t>I </a:t>
            </a:r>
            <a:r>
              <a:rPr lang="pl-PL" dirty="0"/>
              <a:t>lub II stopnia lub jednolitych studiach magisterskich lub studiach podyplomowych z każdej dziedziny,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której ma specjalizować się centrum dzięki realizacji projektu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41899" y="1107440"/>
            <a:ext cx="10515600" cy="958532"/>
          </a:xfrm>
        </p:spPr>
        <p:txBody>
          <a:bodyPr/>
          <a:lstStyle/>
          <a:p>
            <a:r>
              <a:rPr lang="pl-PL" dirty="0"/>
              <a:t>Centra wiedzy o </a:t>
            </a:r>
            <a:r>
              <a:rPr lang="pl-PL" dirty="0" smtClean="0"/>
              <a:t>dostępności (3)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857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9" y="2065972"/>
            <a:ext cx="10679541" cy="4173540"/>
          </a:xfrm>
        </p:spPr>
        <p:txBody>
          <a:bodyPr>
            <a:normAutofit/>
          </a:bodyPr>
          <a:lstStyle/>
          <a:p>
            <a:r>
              <a:rPr lang="pl-PL" dirty="0" smtClean="0"/>
              <a:t>jeśli </a:t>
            </a:r>
            <a:r>
              <a:rPr lang="pl-PL" dirty="0"/>
              <a:t>uczelnia planuje uruchomić centrum wiedzy o dostępności np. w dwóch dziedzinach, to musi wykazać się odpowiednim potencjałem w tych dwóch dziedzinach, a nie wykazując w jednej potencjał </a:t>
            </a:r>
            <a:r>
              <a:rPr lang="pl-PL" dirty="0" smtClean="0"/>
              <a:t>większy, </a:t>
            </a:r>
            <a:r>
              <a:rPr lang="pl-PL" dirty="0"/>
              <a:t>a w drugim minimalny. Centrum wiedzy ma bowiem prawo uruchomić ze środków unijnych ta uczelnia, która jest faktycznie w stanie szerzyć wiedzę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dostępności i projektowania uniwersalnego. 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41899" y="923289"/>
            <a:ext cx="10515600" cy="1325563"/>
          </a:xfrm>
        </p:spPr>
        <p:txBody>
          <a:bodyPr/>
          <a:lstStyle/>
          <a:p>
            <a:r>
              <a:rPr lang="pl-PL" dirty="0"/>
              <a:t>Centra wiedzy o </a:t>
            </a:r>
            <a:r>
              <a:rPr lang="pl-PL" dirty="0" smtClean="0"/>
              <a:t>dostępności (4)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715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8" y="2092960"/>
            <a:ext cx="10649062" cy="4280236"/>
          </a:xfrm>
        </p:spPr>
        <p:txBody>
          <a:bodyPr>
            <a:noAutofit/>
          </a:bodyPr>
          <a:lstStyle/>
          <a:p>
            <a:r>
              <a:rPr lang="pl-PL" dirty="0"/>
              <a:t>uczelnia musi wykazać, że dysponuje kadrą posiadającą udokumentowane doświadczenie publikacyjne w zakresie tematyki związanej z dostępnością (w tym projektowaniem uniwersalnym) </a:t>
            </a:r>
            <a:r>
              <a:rPr lang="pl-PL" b="1" dirty="0"/>
              <a:t>lub</a:t>
            </a:r>
            <a:r>
              <a:rPr lang="pl-PL" dirty="0"/>
              <a:t> pracownikami, którzy są autorami publikacji popularyzujących dostępność lub poradników lub sylabusów </a:t>
            </a:r>
            <a:r>
              <a:rPr lang="pl-PL" b="1" dirty="0"/>
              <a:t>lub</a:t>
            </a:r>
            <a:r>
              <a:rPr lang="pl-PL" dirty="0"/>
              <a:t> są twórcami / autorami rozwiązań z zakresu dostępności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w tym z wykorzystaniem zasad projektowania uniwersalnego), które znalazły swoje praktyczne zastosowanie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41898" y="958582"/>
            <a:ext cx="10515600" cy="1325563"/>
          </a:xfrm>
        </p:spPr>
        <p:txBody>
          <a:bodyPr/>
          <a:lstStyle/>
          <a:p>
            <a:r>
              <a:rPr lang="pl-PL" dirty="0"/>
              <a:t>Centra wiedzy o </a:t>
            </a:r>
            <a:r>
              <a:rPr lang="pl-PL" dirty="0" smtClean="0"/>
              <a:t>dostępności (5)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1469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703</Words>
  <Application>Microsoft Office PowerPoint</Application>
  <PresentationFormat>Panoramiczny</PresentationFormat>
  <Paragraphs>48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Motyw pakietu Office</vt:lpstr>
      <vt:lpstr>Dostępność podmiotów szkolnictwa wyższego – wrażenia z pierwszych naborów</vt:lpstr>
      <vt:lpstr>Dostępność podmiotów szkolnictwa wyższego – 200 mln zł</vt:lpstr>
      <vt:lpstr>Uczelnie coraz bardziej dostępne – 400 mln zł</vt:lpstr>
      <vt:lpstr>Protesty po III etapie oceny</vt:lpstr>
      <vt:lpstr>Centra wiedzy o dostępności (1)</vt:lpstr>
      <vt:lpstr>Centra wiedzy o dostępności (2)</vt:lpstr>
      <vt:lpstr>Centra wiedzy o dostępności (3)</vt:lpstr>
      <vt:lpstr>Centra wiedzy o dostępności (4)</vt:lpstr>
      <vt:lpstr>Centra wiedzy o dostępności (5)</vt:lpstr>
      <vt:lpstr>Centra wiedzy o dostępności (6)</vt:lpstr>
      <vt:lpstr>Patroni honorowi i medialni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XVIII Konferencja Pełnosprawny Student_A. Marciniak</dc:title>
  <dc:creator>Joanna Mazurkiewicz</dc:creator>
  <cp:lastModifiedBy>Joanna Mazurkiewicz</cp:lastModifiedBy>
  <cp:revision>34</cp:revision>
  <dcterms:created xsi:type="dcterms:W3CDTF">2022-10-06T07:39:57Z</dcterms:created>
  <dcterms:modified xsi:type="dcterms:W3CDTF">2024-11-29T11:39:23Z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b72bd6a-5f70-4f6e-be10-f745206756ad_Enabled">
    <vt:lpwstr>true</vt:lpwstr>
  </property>
  <property fmtid="{D5CDD505-2E9C-101B-9397-08002B2CF9AE}" pid="3" name="MSIP_Label_8b72bd6a-5f70-4f6e-be10-f745206756ad_SetDate">
    <vt:lpwstr>2024-11-27T13:21:19Z</vt:lpwstr>
  </property>
  <property fmtid="{D5CDD505-2E9C-101B-9397-08002B2CF9AE}" pid="4" name="MSIP_Label_8b72bd6a-5f70-4f6e-be10-f745206756ad_Method">
    <vt:lpwstr>Standard</vt:lpwstr>
  </property>
  <property fmtid="{D5CDD505-2E9C-101B-9397-08002B2CF9AE}" pid="5" name="MSIP_Label_8b72bd6a-5f70-4f6e-be10-f745206756ad_Name">
    <vt:lpwstr>K2 - informacja wewnętrzna</vt:lpwstr>
  </property>
  <property fmtid="{D5CDD505-2E9C-101B-9397-08002B2CF9AE}" pid="6" name="MSIP_Label_8b72bd6a-5f70-4f6e-be10-f745206756ad_SiteId">
    <vt:lpwstr>114511be-be5b-44a7-b2ab-a51e832dea9d</vt:lpwstr>
  </property>
  <property fmtid="{D5CDD505-2E9C-101B-9397-08002B2CF9AE}" pid="7" name="MSIP_Label_8b72bd6a-5f70-4f6e-be10-f745206756ad_ActionId">
    <vt:lpwstr>3e4e1fbb-c584-4c25-9e4f-4ec4b0e4b3f2</vt:lpwstr>
  </property>
  <property fmtid="{D5CDD505-2E9C-101B-9397-08002B2CF9AE}" pid="8" name="MSIP_Label_8b72bd6a-5f70-4f6e-be10-f745206756ad_ContentBits">
    <vt:lpwstr>2</vt:lpwstr>
  </property>
  <property fmtid="{D5CDD505-2E9C-101B-9397-08002B2CF9AE}" pid="9" name="ClassificationContentMarkingFooterLocations">
    <vt:lpwstr>Motyw pakietu Office:8</vt:lpwstr>
  </property>
  <property fmtid="{D5CDD505-2E9C-101B-9397-08002B2CF9AE}" pid="10" name="ClassificationContentMarkingFooterText">
    <vt:lpwstr>K2 - Informacja wewnętrzna (Internal)</vt:lpwstr>
  </property>
</Properties>
</file>