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5" r:id="rId4"/>
    <p:sldId id="270" r:id="rId5"/>
    <p:sldId id="276" r:id="rId6"/>
    <p:sldId id="268" r:id="rId7"/>
    <p:sldId id="269" r:id="rId8"/>
    <p:sldId id="271" r:id="rId9"/>
    <p:sldId id="272" r:id="rId10"/>
    <p:sldId id="273" r:id="rId11"/>
    <p:sldId id="274" r:id="rId12"/>
    <p:sldId id="277" r:id="rId13"/>
    <p:sldId id="279" r:id="rId14"/>
    <p:sldId id="280" r:id="rId15"/>
    <p:sldId id="278" r:id="rId16"/>
    <p:sldId id="281" r:id="rId17"/>
    <p:sldId id="282" r:id="rId18"/>
    <p:sldId id="267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1166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84DD200-D889-093F-BCB6-0CB8717A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A12B8E7-3FFC-9D08-1904-6522918DC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C6D4-2F72-4D3B-BAB0-386606736C8D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78C6B5-E22E-6C3A-D098-BBE955F83E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EF8A20-236A-7F18-1A2D-5F20A634C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C109-7E62-4748-913C-4E20A9335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95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005C-7BB8-4016-BDFA-3FE12F729368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1BEEC-D377-43C2-B1F8-3B53184BD5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8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55740-D921-018E-88E1-F125C1A44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9F0654-83D4-EA0E-BECB-102C79114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B09E99-4FCD-6799-9DC9-699B219F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1F9CA7-D715-D086-C15F-5C0701F2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EB4402-867B-F256-F688-D01FFAF5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7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C1826-DBA9-1015-F45F-C728C295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386F852-252E-CCD5-B471-4B4F996F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7D9560-593F-DF66-C2C3-6C7967740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CE512A-DA33-39C6-4CE7-3C4D22B9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A24596-3295-5C53-8FC9-7314AD0C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50D917-CEA3-983B-AC33-E0C34759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33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455D5-A584-4C82-C1EB-2BEE81D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F2E449-95CB-1281-8470-961F8C2E2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84BE9-C4E3-DB85-764E-DA4084F1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4902B6-590F-0B1F-C380-48214B96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1D371-E71F-0CD6-EB09-C9B7D728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25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DC2BA0A-C3EA-4423-610F-15C5528FC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040096-7E02-ACF5-734E-BF5AE5B1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7ABCA9-F41B-03F3-4369-54698E4A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10B31-436A-747B-7091-C35CFD4C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007B24-1DE5-4C33-92DD-2FFA667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4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55740-D921-018E-88E1-F125C1A44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9F0654-83D4-EA0E-BECB-102C79114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B09E99-4FCD-6799-9DC9-699B219F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1F9CA7-D715-D086-C15F-5C0701F2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EB4402-867B-F256-F688-D01FFAF5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38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9E460-8A55-2F11-CBEB-B263D13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679449"/>
            <a:ext cx="105156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00A48-406E-420C-F675-AE98237C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005012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10DF3-459C-9C02-80B9-6F2F47FF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9BFB4-3466-C0D5-41BA-FB95292B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8A26DE-08D2-9505-B5CC-CC971B51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8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45872-1ACF-4FC2-B61F-607CBB3A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12B3FB-ABE6-7E7B-981E-8A197FE7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DE0745-FD6B-D013-950C-022DDF03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D59E2C-1C18-B206-8BC7-2BA439FD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59E33D-66B5-1E08-F96D-25B9B1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57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60972-273F-7A58-B124-C6F2E730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BD60F-872C-E327-471F-095DD529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5E8CD3-8D03-0BB6-1499-95BDC09B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4C2AE-7618-43E9-5FE2-D94EE59F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FA8D-6107-9D88-53F8-9E823687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CE5F67-C303-4746-93EF-AF2AC269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76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4378-2CE3-DEAE-6D2B-B5181A9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BFC1C5-B4DA-50CC-B4DA-F0FDFB3A8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98C76A-6E92-E6A3-CE62-50A9A5FCE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EDD3F-34DF-4DE4-2264-9EF37B32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466189-E38F-0FBF-BBB9-6253F3E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37750F-E410-F8B3-8212-4A51111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23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281B0-4482-A1EC-0DC6-C804E84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8D2130-5D28-466F-A005-25D361B2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7F83E8-6370-D3FD-8E5E-B1A68510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0456D3-160D-F50F-8377-9473C204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59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898AD5-BE1A-B69A-09D1-364086D6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9F3DF51-D041-3F5E-098A-153A28C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87B0AF-94AC-DC1C-4893-BE266615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18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9E460-8A55-2F11-CBEB-B263D13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679449"/>
            <a:ext cx="105156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00A48-406E-420C-F675-AE98237C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005012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10DF3-459C-9C02-80B9-6F2F47FF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9BFB4-3466-C0D5-41BA-FB95292B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8A26DE-08D2-9505-B5CC-CC971B51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754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elemen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77683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quarter" idx="27"/>
          </p:nvPr>
        </p:nvSpPr>
        <p:spPr>
          <a:xfrm>
            <a:off x="838199" y="1916693"/>
            <a:ext cx="3630793" cy="8265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obrazu 6"/>
          <p:cNvSpPr>
            <a:spLocks noGrp="1"/>
          </p:cNvSpPr>
          <p:nvPr>
            <p:ph type="pic" sz="quarter" idx="15"/>
          </p:nvPr>
        </p:nvSpPr>
        <p:spPr>
          <a:xfrm>
            <a:off x="838200" y="2315962"/>
            <a:ext cx="3630796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obrazu 6"/>
          <p:cNvSpPr>
            <a:spLocks noGrp="1"/>
          </p:cNvSpPr>
          <p:nvPr>
            <p:ph type="pic" sz="quarter" idx="16"/>
          </p:nvPr>
        </p:nvSpPr>
        <p:spPr>
          <a:xfrm>
            <a:off x="838199" y="3694299"/>
            <a:ext cx="363079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838200" y="4981281"/>
            <a:ext cx="3630794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6"/>
          <p:cNvSpPr>
            <a:spLocks noGrp="1"/>
          </p:cNvSpPr>
          <p:nvPr>
            <p:ph type="pic" sz="quarter" idx="18"/>
          </p:nvPr>
        </p:nvSpPr>
        <p:spPr>
          <a:xfrm>
            <a:off x="4731536" y="2306638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26"/>
          </p:nvPr>
        </p:nvSpPr>
        <p:spPr>
          <a:xfrm>
            <a:off x="4764873" y="3877575"/>
            <a:ext cx="1957388" cy="87312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6" name="Symbol zastępczy zawartości 24"/>
          <p:cNvSpPr>
            <a:spLocks noGrp="1"/>
          </p:cNvSpPr>
          <p:nvPr>
            <p:ph sz="quarter" idx="28"/>
          </p:nvPr>
        </p:nvSpPr>
        <p:spPr>
          <a:xfrm>
            <a:off x="7512188" y="1922386"/>
            <a:ext cx="3841612" cy="94753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Symbol zastępczy obrazu 6"/>
          <p:cNvSpPr>
            <a:spLocks noGrp="1"/>
          </p:cNvSpPr>
          <p:nvPr>
            <p:ph type="pic" sz="quarter" idx="24"/>
          </p:nvPr>
        </p:nvSpPr>
        <p:spPr>
          <a:xfrm>
            <a:off x="7176394" y="3347466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obrazu 6"/>
          <p:cNvSpPr>
            <a:spLocks noGrp="1"/>
          </p:cNvSpPr>
          <p:nvPr>
            <p:ph type="pic" sz="quarter" idx="23"/>
          </p:nvPr>
        </p:nvSpPr>
        <p:spPr>
          <a:xfrm>
            <a:off x="7176394" y="4791686"/>
            <a:ext cx="199072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9" name="Symbol zastępczy obrazu 6"/>
          <p:cNvSpPr>
            <a:spLocks noGrp="1"/>
          </p:cNvSpPr>
          <p:nvPr>
            <p:ph type="pic" sz="quarter" idx="25"/>
          </p:nvPr>
        </p:nvSpPr>
        <p:spPr>
          <a:xfrm>
            <a:off x="9621253" y="3846105"/>
            <a:ext cx="1990725" cy="873125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66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1C250-8452-75A2-3217-8CD07D92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7B10FB-A431-F3A4-ECD8-7F9139EB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25E53A-23B7-9DCA-FF3F-85B018E60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3C668E-25C9-CC81-DE1B-37B1DF0A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5ED601-4B41-1194-5560-666234DE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CDEE59-E3AF-D926-967D-BC4ED560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27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C1826-DBA9-1015-F45F-C728C295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386F852-252E-CCD5-B471-4B4F996F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7D9560-593F-DF66-C2C3-6C7967740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CE512A-DA33-39C6-4CE7-3C4D22B9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A24596-3295-5C53-8FC9-7314AD0C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50D917-CEA3-983B-AC33-E0C34759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295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455D5-A584-4C82-C1EB-2BEE81D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F2E449-95CB-1281-8470-961F8C2E2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84BE9-C4E3-DB85-764E-DA4084F1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4902B6-590F-0B1F-C380-48214B96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1D371-E71F-0CD6-EB09-C9B7D728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345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DC2BA0A-C3EA-4423-610F-15C5528FC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040096-7E02-ACF5-734E-BF5AE5B1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7ABCA9-F41B-03F3-4369-54698E4A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10B31-436A-747B-7091-C35CFD4C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007B24-1DE5-4C33-92DD-2FFA667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12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45872-1ACF-4FC2-B61F-607CBB3A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12B3FB-ABE6-7E7B-981E-8A197FE7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DE0745-FD6B-D013-950C-022DDF03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D59E2C-1C18-B206-8BC7-2BA439FD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59E33D-66B5-1E08-F96D-25B9B1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60972-273F-7A58-B124-C6F2E730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BD60F-872C-E327-471F-095DD529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5E8CD3-8D03-0BB6-1499-95BDC09B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4C2AE-7618-43E9-5FE2-D94EE59F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FA8D-6107-9D88-53F8-9E823687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CE5F67-C303-4746-93EF-AF2AC269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8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4378-2CE3-DEAE-6D2B-B5181A9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BFC1C5-B4DA-50CC-B4DA-F0FDFB3A8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98C76A-6E92-E6A3-CE62-50A9A5FCE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EDD3F-34DF-4DE4-2264-9EF37B32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466189-E38F-0FBF-BBB9-6253F3E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37750F-E410-F8B3-8212-4A51111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09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281B0-4482-A1EC-0DC6-C804E84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8D2130-5D28-466F-A005-25D361B2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7F83E8-6370-D3FD-8E5E-B1A68510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0456D3-160D-F50F-8377-9473C204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6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898AD5-BE1A-B69A-09D1-364086D6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9F3DF51-D041-3F5E-098A-153A28C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87B0AF-94AC-DC1C-4893-BE266615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3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elemen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77683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quarter" idx="27"/>
          </p:nvPr>
        </p:nvSpPr>
        <p:spPr>
          <a:xfrm>
            <a:off x="838199" y="1916693"/>
            <a:ext cx="3630793" cy="8265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obrazu 6"/>
          <p:cNvSpPr>
            <a:spLocks noGrp="1"/>
          </p:cNvSpPr>
          <p:nvPr>
            <p:ph type="pic" sz="quarter" idx="15"/>
          </p:nvPr>
        </p:nvSpPr>
        <p:spPr>
          <a:xfrm>
            <a:off x="838200" y="2315962"/>
            <a:ext cx="3630796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obrazu 6"/>
          <p:cNvSpPr>
            <a:spLocks noGrp="1"/>
          </p:cNvSpPr>
          <p:nvPr>
            <p:ph type="pic" sz="quarter" idx="16"/>
          </p:nvPr>
        </p:nvSpPr>
        <p:spPr>
          <a:xfrm>
            <a:off x="838199" y="3694299"/>
            <a:ext cx="363079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838200" y="4981281"/>
            <a:ext cx="3630794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6"/>
          <p:cNvSpPr>
            <a:spLocks noGrp="1"/>
          </p:cNvSpPr>
          <p:nvPr>
            <p:ph type="pic" sz="quarter" idx="18"/>
          </p:nvPr>
        </p:nvSpPr>
        <p:spPr>
          <a:xfrm>
            <a:off x="4731536" y="2306638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26"/>
          </p:nvPr>
        </p:nvSpPr>
        <p:spPr>
          <a:xfrm>
            <a:off x="4764873" y="3877575"/>
            <a:ext cx="1957388" cy="87312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6" name="Symbol zastępczy zawartości 24"/>
          <p:cNvSpPr>
            <a:spLocks noGrp="1"/>
          </p:cNvSpPr>
          <p:nvPr>
            <p:ph sz="quarter" idx="28"/>
          </p:nvPr>
        </p:nvSpPr>
        <p:spPr>
          <a:xfrm>
            <a:off x="7512188" y="1922386"/>
            <a:ext cx="3841612" cy="94753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Symbol zastępczy obrazu 6"/>
          <p:cNvSpPr>
            <a:spLocks noGrp="1"/>
          </p:cNvSpPr>
          <p:nvPr>
            <p:ph type="pic" sz="quarter" idx="24"/>
          </p:nvPr>
        </p:nvSpPr>
        <p:spPr>
          <a:xfrm>
            <a:off x="7176394" y="3347466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obrazu 6"/>
          <p:cNvSpPr>
            <a:spLocks noGrp="1"/>
          </p:cNvSpPr>
          <p:nvPr>
            <p:ph type="pic" sz="quarter" idx="23"/>
          </p:nvPr>
        </p:nvSpPr>
        <p:spPr>
          <a:xfrm>
            <a:off x="7176394" y="4791686"/>
            <a:ext cx="199072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9" name="Symbol zastępczy obrazu 6"/>
          <p:cNvSpPr>
            <a:spLocks noGrp="1"/>
          </p:cNvSpPr>
          <p:nvPr>
            <p:ph type="pic" sz="quarter" idx="25"/>
          </p:nvPr>
        </p:nvSpPr>
        <p:spPr>
          <a:xfrm>
            <a:off x="9621253" y="3846105"/>
            <a:ext cx="1990725" cy="873125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90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1C250-8452-75A2-3217-8CD07D92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7B10FB-A431-F3A4-ECD8-7F9139EB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25E53A-23B7-9DCA-FF3F-85B018E60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3C668E-25C9-CC81-DE1B-37B1DF0A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5ED601-4B41-1194-5560-666234DE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CDEE59-E3AF-D926-967D-BC4ED560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9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D77DAA-38F3-BA3C-0583-703FECC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0ED855-30D7-3EB4-E66F-B6494647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0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B6EE94-E1C8-A463-BE98-2FE0B619F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B9A231-B8A9-3AA6-0940-F709AA86B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D590E3-4D38-605C-5FD6-DE03FE26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C2A5E54-DF93-1F81-0C34-6D9C6C2A38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15094" r="55276" b="16336"/>
          <a:stretch>
            <a:fillRect/>
          </a:stretch>
        </p:blipFill>
        <p:spPr bwMode="auto">
          <a:xfrm>
            <a:off x="4038600" y="50110"/>
            <a:ext cx="1590209" cy="10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1F2134A-F920-EA81-4045-D4BC9E4467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8" t="30643" r="10570" b="19687"/>
          <a:stretch>
            <a:fillRect/>
          </a:stretch>
        </p:blipFill>
        <p:spPr bwMode="auto">
          <a:xfrm>
            <a:off x="5821680" y="118690"/>
            <a:ext cx="2609939" cy="9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FE75AB-86FF-52F1-0504-FD7F08E24059}"/>
              </a:ext>
            </a:extLst>
          </p:cNvPr>
          <p:cNvSpPr txBox="1"/>
          <p:nvPr userDrawn="1"/>
        </p:nvSpPr>
        <p:spPr>
          <a:xfrm>
            <a:off x="2083202" y="6266704"/>
            <a:ext cx="802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spc="0" dirty="0">
                <a:solidFill>
                  <a:srgbClr val="002060"/>
                </a:solidFill>
              </a:rPr>
              <a:t>XVIII</a:t>
            </a:r>
            <a:r>
              <a:rPr lang="pl-PL" sz="2000" b="1" spc="0" baseline="0" dirty="0">
                <a:solidFill>
                  <a:srgbClr val="002060"/>
                </a:solidFill>
              </a:rPr>
              <a:t> KONFERENCJA PEŁNO(S)PRAWNY STUDENT</a:t>
            </a:r>
            <a:endParaRPr lang="pl-PL" sz="2000" b="1" spc="0" dirty="0">
              <a:solidFill>
                <a:srgbClr val="002060"/>
              </a:solidFill>
            </a:endParaRPr>
          </a:p>
        </p:txBody>
      </p:sp>
      <p:pic>
        <p:nvPicPr>
          <p:cNvPr id="12" name="Symbol zastępczy zawartości 5">
            <a:extLst>
              <a:ext uri="{FF2B5EF4-FFF2-40B4-BE49-F238E27FC236}">
                <a16:creationId xmlns:a16="http://schemas.microsoft.com/office/drawing/2014/main" id="{6987C88C-DEB9-484D-A032-C0642B44895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56" y="5140598"/>
            <a:ext cx="1868421" cy="15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D77DAA-38F3-BA3C-0583-703FECC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0ED855-30D7-3EB4-E66F-B6494647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0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B6EE94-E1C8-A463-BE98-2FE0B619F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C197-3CDA-4DE8-B3D2-7902A8A17F85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B9A231-B8A9-3AA6-0940-F709AA86B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D590E3-4D38-605C-5FD6-DE03FE26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C2A5E54-DF93-1F81-0C34-6D9C6C2A38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15094" r="55276" b="16336"/>
          <a:stretch>
            <a:fillRect/>
          </a:stretch>
        </p:blipFill>
        <p:spPr bwMode="auto">
          <a:xfrm>
            <a:off x="4038600" y="50110"/>
            <a:ext cx="1590209" cy="10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1F2134A-F920-EA81-4045-D4BC9E4467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8" t="30643" r="10570" b="19687"/>
          <a:stretch>
            <a:fillRect/>
          </a:stretch>
        </p:blipFill>
        <p:spPr bwMode="auto">
          <a:xfrm>
            <a:off x="5821680" y="118690"/>
            <a:ext cx="2609939" cy="9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FE75AB-86FF-52F1-0504-FD7F08E24059}"/>
              </a:ext>
            </a:extLst>
          </p:cNvPr>
          <p:cNvSpPr txBox="1"/>
          <p:nvPr userDrawn="1"/>
        </p:nvSpPr>
        <p:spPr>
          <a:xfrm>
            <a:off x="2083202" y="6266704"/>
            <a:ext cx="802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spc="0" dirty="0">
                <a:solidFill>
                  <a:srgbClr val="002060"/>
                </a:solidFill>
              </a:rPr>
              <a:t>XVIII</a:t>
            </a:r>
            <a:r>
              <a:rPr lang="pl-PL" sz="2000" b="1" spc="0" baseline="0" dirty="0">
                <a:solidFill>
                  <a:srgbClr val="002060"/>
                </a:solidFill>
              </a:rPr>
              <a:t> KONFERENCJA PEŁNO(S)PRAWNY STUDENT</a:t>
            </a:r>
            <a:endParaRPr lang="pl-PL" sz="2000" b="1" spc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mik.krakow.pl/wp-content/uploads/wspoltworzenie-w-instytucjach-kultury.-partnerstwo-samorzecznictwo-i-sojusznictwo.pd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firr.org.pl" TargetMode="External"/><Relationship Id="rId2" Type="http://schemas.openxmlformats.org/officeDocument/2006/relationships/hyperlink" Target="mailto:aduczmalewska@asp.krakow.pl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biuro@utilitia.p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E6620-0674-A126-C386-A29744179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4" y="1197428"/>
            <a:ext cx="9927771" cy="227398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l-PL" sz="3600" b="1" dirty="0"/>
              <a:t>Czy uczelnia przetrwa w próżni? </a:t>
            </a:r>
            <a:br>
              <a:rPr lang="pl-PL" sz="3600" b="1" dirty="0"/>
            </a:br>
            <a:r>
              <a:rPr lang="pl-PL" sz="3600" b="1" dirty="0"/>
              <a:t>Budowanie sieci szansą na rozwój uczelni.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412FA2-136D-BBD2-A92D-11D3B38F0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0886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pl-PL" dirty="0"/>
              <a:t>mgr Anna Duczmalewska</a:t>
            </a:r>
          </a:p>
          <a:p>
            <a:pPr algn="l"/>
            <a:r>
              <a:rPr lang="pl-PL" dirty="0"/>
              <a:t>Pełnomocniczka Rektora ds. Osób z </a:t>
            </a:r>
            <a:r>
              <a:rPr lang="pl-PL" dirty="0" smtClean="0"/>
              <a:t>Niepełnosprawnością ASP</a:t>
            </a:r>
            <a:endParaRPr lang="pl-PL" dirty="0"/>
          </a:p>
          <a:p>
            <a:pPr algn="l"/>
            <a:r>
              <a:rPr lang="pl-PL" dirty="0"/>
              <a:t>4 grudnia 2024 r.</a:t>
            </a:r>
          </a:p>
        </p:txBody>
      </p:sp>
    </p:spTree>
    <p:extLst>
      <p:ext uri="{BB962C8B-B14F-4D97-AF65-F5344CB8AC3E}">
        <p14:creationId xmlns:p14="http://schemas.microsoft.com/office/powerpoint/2010/main" val="94013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8" y="1016906"/>
            <a:ext cx="10805815" cy="1325563"/>
          </a:xfrm>
        </p:spPr>
        <p:txBody>
          <a:bodyPr/>
          <a:lstStyle/>
          <a:p>
            <a:r>
              <a:rPr lang="pl-PL" b="1" dirty="0"/>
              <a:t>Czy uczelnie mogą być „samotnymi wyspami”?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41898" y="2177143"/>
            <a:ext cx="10141787" cy="3917950"/>
          </a:xfrm>
        </p:spPr>
        <p:txBody>
          <a:bodyPr>
            <a:normAutofit/>
          </a:bodyPr>
          <a:lstStyle/>
          <a:p>
            <a:r>
              <a:rPr lang="pl-PL" dirty="0"/>
              <a:t>Zasadność współpracy</a:t>
            </a:r>
          </a:p>
          <a:p>
            <a:r>
              <a:rPr lang="pl-PL" dirty="0"/>
              <a:t>Zmiany </a:t>
            </a:r>
            <a:r>
              <a:rPr lang="pl-PL" dirty="0" smtClean="0"/>
              <a:t>globalne i lokalne</a:t>
            </a:r>
            <a:endParaRPr lang="pl-PL" dirty="0"/>
          </a:p>
          <a:p>
            <a:r>
              <a:rPr lang="pl-PL" dirty="0"/>
              <a:t>Zysk społeczny </a:t>
            </a:r>
          </a:p>
          <a:p>
            <a:r>
              <a:rPr lang="pl-PL" dirty="0"/>
              <a:t>Najbardziej pożądane kompetencje przyszłości: umiejętności związane z obszarami współdziałania i pracy w zmiennych warunkach</a:t>
            </a:r>
          </a:p>
        </p:txBody>
      </p:sp>
    </p:spTree>
    <p:extLst>
      <p:ext uri="{BB962C8B-B14F-4D97-AF65-F5344CB8AC3E}">
        <p14:creationId xmlns:p14="http://schemas.microsoft.com/office/powerpoint/2010/main" val="235229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875392"/>
            <a:ext cx="10515600" cy="1325563"/>
          </a:xfrm>
        </p:spPr>
        <p:txBody>
          <a:bodyPr/>
          <a:lstStyle/>
          <a:p>
            <a:r>
              <a:rPr lang="pl-PL" b="1" dirty="0"/>
              <a:t>Krakowska Sieć Dostępności </a:t>
            </a:r>
            <a:r>
              <a:rPr lang="pl-PL" b="1" dirty="0"/>
              <a:t>Kultury (</a:t>
            </a:r>
            <a:r>
              <a:rPr lang="pl-PL" b="1" dirty="0" smtClean="0"/>
              <a:t>KSDS)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„Matka chrzestna” – Anna Żórawska FKBB</a:t>
            </a:r>
          </a:p>
          <a:p>
            <a:r>
              <a:rPr lang="pl-PL" dirty="0"/>
              <a:t>Wystarczył impuls, byśmy się zawiązali</a:t>
            </a:r>
          </a:p>
          <a:p>
            <a:r>
              <a:rPr lang="pl-PL" dirty="0"/>
              <a:t>Obecnie około 77 osób (grupa FB) oraz 44 osoby w grupie mailingowej</a:t>
            </a:r>
          </a:p>
          <a:p>
            <a:r>
              <a:rPr lang="pl-PL" dirty="0"/>
              <a:t>Za nami 5 spotkań sieciujących</a:t>
            </a:r>
          </a:p>
          <a:p>
            <a:r>
              <a:rPr lang="pl-PL" dirty="0"/>
              <a:t>Jesteśmy w trakcie formalizacji współpracy</a:t>
            </a:r>
          </a:p>
          <a:p>
            <a:r>
              <a:rPr lang="pl-PL" dirty="0"/>
              <a:t>Wywieramy presję w Krakowie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584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864506"/>
            <a:ext cx="10515600" cy="1325563"/>
          </a:xfrm>
        </p:spPr>
        <p:txBody>
          <a:bodyPr/>
          <a:lstStyle/>
          <a:p>
            <a:r>
              <a:rPr lang="pl-PL" b="1" dirty="0"/>
              <a:t>KSDS – A po co Wam to</a:t>
            </a:r>
            <a:r>
              <a:rPr lang="pl-PL" b="1" dirty="0" smtClean="0"/>
              <a:t>? (1)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41899" y="200501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Wymiana wiedzy i doświadczeń</a:t>
            </a:r>
          </a:p>
          <a:p>
            <a:r>
              <a:rPr lang="pl-PL" dirty="0"/>
              <a:t>Wzajemne wzmocnienie</a:t>
            </a:r>
          </a:p>
          <a:p>
            <a:r>
              <a:rPr lang="pl-PL" dirty="0"/>
              <a:t>Dysproporcja w działaniach na rzecz zwiększania dostępności </a:t>
            </a:r>
          </a:p>
          <a:p>
            <a:r>
              <a:rPr lang="pl-PL" dirty="0"/>
              <a:t>Nie wywarzanie otwartych drzwi</a:t>
            </a:r>
          </a:p>
          <a:p>
            <a:r>
              <a:rPr lang="pl-PL" dirty="0"/>
              <a:t>Zwiększanie świadomości osób decyzyjnych w podmiotach</a:t>
            </a:r>
          </a:p>
          <a:p>
            <a:r>
              <a:rPr lang="pl-PL" dirty="0"/>
              <a:t>Przeciwdziałanie wypaleniu zawodowemu</a:t>
            </a:r>
          </a:p>
          <a:p>
            <a:r>
              <a:rPr lang="pl-PL" dirty="0"/>
              <a:t>Świeża krew, energia, zmiana perspektywy</a:t>
            </a:r>
          </a:p>
          <a:p>
            <a:r>
              <a:rPr lang="pl-PL" dirty="0"/>
              <a:t>Realny wpływ na </a:t>
            </a:r>
            <a:r>
              <a:rPr lang="pl-PL" dirty="0" smtClean="0"/>
              <a:t>postrzeganie </a:t>
            </a:r>
            <a:r>
              <a:rPr lang="pl-PL" dirty="0"/>
              <a:t>dostępności kultury w Krakowie (na razie…)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738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875392"/>
            <a:ext cx="10515600" cy="1325563"/>
          </a:xfrm>
        </p:spPr>
        <p:txBody>
          <a:bodyPr/>
          <a:lstStyle/>
          <a:p>
            <a:r>
              <a:rPr lang="pl-PL" b="1" dirty="0"/>
              <a:t>KSDS – A po co Wam to</a:t>
            </a:r>
            <a:r>
              <a:rPr lang="pl-PL" b="1" dirty="0" smtClean="0"/>
              <a:t>? (2)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dwa spotkania koordynatorów dostępności instytucji kultury w Krakowie, trzecie w drodze</a:t>
            </a:r>
          </a:p>
          <a:p>
            <a:r>
              <a:rPr lang="pl-PL" dirty="0"/>
              <a:t>wparcie pomiędzy jednostkami pomimo różnych „matek” (ministerialne, miejskie, wojewódzkie…)</a:t>
            </a:r>
          </a:p>
          <a:p>
            <a:r>
              <a:rPr lang="pl-PL" dirty="0"/>
              <a:t>Wywieranie wpływu na dostępność w instytucjach kultury</a:t>
            </a:r>
          </a:p>
          <a:p>
            <a:r>
              <a:rPr lang="pl-PL" dirty="0"/>
              <a:t>W „kupie” siła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68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75" y="679449"/>
            <a:ext cx="10515600" cy="1325563"/>
          </a:xfrm>
        </p:spPr>
        <p:txBody>
          <a:bodyPr/>
          <a:lstStyle/>
          <a:p>
            <a:r>
              <a:rPr lang="pl-PL" b="1" dirty="0"/>
              <a:t>KSDS – A po co Wam to? </a:t>
            </a:r>
            <a:r>
              <a:rPr lang="pl-PL" b="1" dirty="0" smtClean="0"/>
              <a:t>(3)</a:t>
            </a:r>
            <a:endParaRPr lang="pl-PL" b="1" dirty="0"/>
          </a:p>
        </p:txBody>
      </p:sp>
      <p:pic>
        <p:nvPicPr>
          <p:cNvPr id="7" name="Symbol zastępczy zawartości 6" descr="spotkanie koordynatorów dostępności instytucji kultury w Krakowie">
            <a:extLst>
              <a:ext uri="{FF2B5EF4-FFF2-40B4-BE49-F238E27FC236}">
                <a16:creationId xmlns:a16="http://schemas.microsoft.com/office/drawing/2014/main" id="{4F50AF3B-7AF3-4C7E-851E-0460C36FE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17167" r="119" b="-17167"/>
          <a:stretch/>
        </p:blipFill>
        <p:spPr>
          <a:xfrm>
            <a:off x="1458686" y="1815757"/>
            <a:ext cx="8107437" cy="60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92379" y="1792609"/>
            <a:ext cx="679509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/>
              <a:t>Bardzo polecam </a:t>
            </a:r>
            <a:r>
              <a:rPr lang="pl-PL" sz="2800" b="1" dirty="0" smtClean="0"/>
              <a:t>publikację MIK </a:t>
            </a:r>
            <a:r>
              <a:rPr lang="pl-PL" sz="2800" b="1" dirty="0"/>
              <a:t>„(</a:t>
            </a:r>
            <a:r>
              <a:rPr lang="pl-PL" sz="2800" b="1" dirty="0" err="1"/>
              <a:t>Współ</a:t>
            </a:r>
            <a:r>
              <a:rPr lang="pl-PL" sz="2800" b="1" dirty="0"/>
              <a:t>)tworzenie w instytucjach kultury”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92379" y="4029739"/>
            <a:ext cx="6332796" cy="1075661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hlinkClick r:id="rId2"/>
              </a:rPr>
              <a:t>Współtworzenie w instytucjach kultury. Partnerstwo, </a:t>
            </a:r>
            <a:r>
              <a:rPr lang="pl-PL" dirty="0" err="1" smtClean="0">
                <a:hlinkClick r:id="rId2"/>
              </a:rPr>
              <a:t>samorzecznictwo</a:t>
            </a:r>
            <a:r>
              <a:rPr lang="pl-PL" dirty="0" smtClean="0">
                <a:hlinkClick r:id="rId2"/>
              </a:rPr>
              <a:t> i </a:t>
            </a:r>
            <a:r>
              <a:rPr lang="pl-PL" dirty="0" err="1" smtClean="0">
                <a:hlinkClick r:id="rId2"/>
              </a:rPr>
              <a:t>sojusznictwo</a:t>
            </a:r>
            <a:endParaRPr lang="pl-PL" dirty="0"/>
          </a:p>
        </p:txBody>
      </p:sp>
      <p:pic>
        <p:nvPicPr>
          <p:cNvPr id="9" name="Symbol zastępczy zawartości 8" descr="Okładka książki pod tytułem &quot;Współtworzenie w instytucjach kultury&quot;">
            <a:extLst>
              <a:ext uri="{FF2B5EF4-FFF2-40B4-BE49-F238E27FC236}">
                <a16:creationId xmlns:a16="http://schemas.microsoft.com/office/drawing/2014/main" id="{9986FB2E-AC8A-4F64-A702-6E6A49588A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t="16263" r="32814" b="13897"/>
          <a:stretch/>
        </p:blipFill>
        <p:spPr>
          <a:xfrm>
            <a:off x="95249" y="733139"/>
            <a:ext cx="3990975" cy="54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F35F1-8ED2-D1FE-F8F6-2CBB7DD6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067"/>
            <a:ext cx="10885714" cy="97025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/>
              <a:t>Dziękuję za uwagę</a:t>
            </a:r>
            <a:r>
              <a:rPr lang="pl-PL" sz="3200" b="1" dirty="0" smtClean="0"/>
              <a:t>!</a:t>
            </a:r>
            <a:br>
              <a:rPr lang="pl-PL" sz="3200" b="1" dirty="0" smtClean="0"/>
            </a:br>
            <a:r>
              <a:rPr lang="pl-PL" sz="3200" b="1" dirty="0"/>
              <a:t>Anna </a:t>
            </a:r>
            <a:r>
              <a:rPr lang="pl-PL" sz="3200" b="1" dirty="0" smtClean="0"/>
              <a:t>Duczmalewska, </a:t>
            </a:r>
            <a:r>
              <a:rPr lang="pl-PL" sz="3200" b="1" dirty="0" smtClean="0">
                <a:hlinkClick r:id="rId2"/>
              </a:rPr>
              <a:t>aduczmalewska@asp.krakow.pl</a:t>
            </a: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4F3C2-3920-C5D7-1DDF-766B2B133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6743"/>
            <a:ext cx="5787228" cy="325729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2000" b="1" dirty="0"/>
              <a:t>Fundacja Instytut Rozwoju Regionalnego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ul. Świętokrzyska 14, 30-015 Kraków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>
                <a:hlinkClick r:id="rId3"/>
              </a:rPr>
              <a:t>biuro@firr.org.pl</a:t>
            </a:r>
            <a:r>
              <a:rPr lang="pl-PL" sz="2000" dirty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000" b="1" dirty="0" err="1"/>
              <a:t>Utilitia</a:t>
            </a:r>
            <a:r>
              <a:rPr lang="pl-PL" sz="2000" b="1" dirty="0"/>
              <a:t> Sp. z </a:t>
            </a:r>
            <a:r>
              <a:rPr lang="pl-PL" sz="2000" b="1" dirty="0" err="1"/>
              <a:t>o.o</a:t>
            </a:r>
            <a:endParaRPr lang="pl-PL" sz="2000" b="1" dirty="0"/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ul. Świętokrzyska 14, 30-015 Kraków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>
                <a:hlinkClick r:id="rId4"/>
              </a:rPr>
              <a:t>biuro@utilitia.pl</a:t>
            </a:r>
            <a:r>
              <a:rPr lang="pl-PL" sz="2000" dirty="0"/>
              <a:t> 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25428" y="2786743"/>
            <a:ext cx="5330255" cy="291288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2000" b="1" dirty="0"/>
              <a:t>XVIII Konferencja Pełno(s)prawny Student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Centrum Konferencyjno-Hotelowe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ul. Wybickiego 3b w Krakowie</a:t>
            </a:r>
          </a:p>
          <a:p>
            <a:pPr marL="0" indent="0">
              <a:lnSpc>
                <a:spcPct val="310000"/>
              </a:lnSpc>
              <a:buNone/>
            </a:pPr>
            <a:r>
              <a:rPr lang="pl-PL" sz="2000" dirty="0"/>
              <a:t>4 grudnia 2024 r.</a:t>
            </a:r>
          </a:p>
        </p:txBody>
      </p:sp>
    </p:spTree>
    <p:extLst>
      <p:ext uri="{BB962C8B-B14F-4D97-AF65-F5344CB8AC3E}">
        <p14:creationId xmlns:p14="http://schemas.microsoft.com/office/powerpoint/2010/main" val="391414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Patroni medialni i honorowi</a:t>
            </a:r>
            <a:endParaRPr lang="pl-PL" b="1" dirty="0"/>
          </a:p>
        </p:txBody>
      </p:sp>
      <p:pic>
        <p:nvPicPr>
          <p:cNvPr id="5" name="Symbol zastępczy zawartości 4" descr="plansza z logotypami patornów honorowych i medialnych wydarzenia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2" y="1100818"/>
            <a:ext cx="11514364" cy="57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5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5447" y="2830286"/>
            <a:ext cx="10515600" cy="21662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„Nie jesteśmy dla was inspiracją.</a:t>
            </a:r>
            <a:br>
              <a:rPr lang="pl-PL" sz="2800" dirty="0" smtClean="0"/>
            </a:br>
            <a:r>
              <a:rPr lang="pl-PL" sz="2800" dirty="0" smtClean="0"/>
              <a:t>Nie jesteśmy tu DLA WAS.</a:t>
            </a:r>
            <a:br>
              <a:rPr lang="pl-PL" sz="2800" dirty="0" smtClean="0"/>
            </a:br>
            <a:r>
              <a:rPr lang="pl-PL" sz="2800" dirty="0" smtClean="0"/>
              <a:t>Jesteśmy tu DLA NAS.</a:t>
            </a:r>
            <a:br>
              <a:rPr lang="pl-PL" sz="2800" dirty="0" smtClean="0"/>
            </a:br>
            <a:r>
              <a:rPr lang="pl-PL" sz="2800" dirty="0" smtClean="0"/>
              <a:t>Aby zająć przestrzeń, której nigdy nam nie dano.</a:t>
            </a:r>
            <a:br>
              <a:rPr lang="pl-PL" sz="2800" dirty="0" smtClean="0"/>
            </a:br>
            <a:r>
              <a:rPr lang="pl-PL" sz="2800" dirty="0" smtClean="0"/>
              <a:t>Aby budować wyobraźnię, a nie tylko ją karmić.</a:t>
            </a:r>
            <a:br>
              <a:rPr lang="pl-PL" sz="2800" dirty="0" smtClean="0"/>
            </a:br>
            <a:r>
              <a:rPr lang="pl-PL" sz="2800" dirty="0" smtClean="0"/>
              <a:t>Aby mówić pełnym głosem.”</a:t>
            </a:r>
            <a:br>
              <a:rPr lang="pl-PL" sz="2800" dirty="0" smtClean="0"/>
            </a:br>
            <a:r>
              <a:rPr lang="pl-PL" sz="2000" dirty="0" smtClean="0"/>
              <a:t>Manifest stowarzyszenia Al. Di. Qua (</a:t>
            </a:r>
            <a:r>
              <a:rPr lang="pl-PL" sz="2000" dirty="0" err="1" smtClean="0"/>
              <a:t>Alternative</a:t>
            </a:r>
            <a:r>
              <a:rPr lang="pl-PL" sz="2000" dirty="0" smtClean="0"/>
              <a:t> </a:t>
            </a:r>
            <a:r>
              <a:rPr lang="pl-PL" sz="2000" dirty="0" err="1" smtClean="0"/>
              <a:t>Disability</a:t>
            </a:r>
            <a:r>
              <a:rPr lang="pl-PL" sz="2000" dirty="0" smtClean="0"/>
              <a:t> </a:t>
            </a:r>
            <a:r>
              <a:rPr lang="pl-PL" sz="2000" dirty="0" err="1" smtClean="0"/>
              <a:t>Quality</a:t>
            </a:r>
            <a:r>
              <a:rPr lang="pl-PL" sz="2000" dirty="0" smtClean="0"/>
              <a:t> </a:t>
            </a:r>
            <a:r>
              <a:rPr lang="pl-PL" sz="2000" dirty="0" err="1" smtClean="0"/>
              <a:t>Artists</a:t>
            </a:r>
            <a:r>
              <a:rPr lang="pl-PL" sz="2000" dirty="0" smtClean="0"/>
              <a:t>),</a:t>
            </a:r>
            <a:br>
              <a:rPr lang="pl-PL" sz="2000" dirty="0" smtClean="0"/>
            </a:br>
            <a:r>
              <a:rPr lang="pl-PL" sz="2000" dirty="0" smtClean="0"/>
              <a:t>autorstwo tłumaczenia nieznane.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8075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936171"/>
            <a:ext cx="10515600" cy="1068841"/>
          </a:xfrm>
        </p:spPr>
        <p:txBody>
          <a:bodyPr/>
          <a:lstStyle/>
          <a:p>
            <a:r>
              <a:rPr lang="pl-PL" b="1" dirty="0"/>
              <a:t>Dostępność </a:t>
            </a:r>
            <a:r>
              <a:rPr lang="pl-PL" b="1" dirty="0" smtClean="0"/>
              <a:t>dzisiaj (1)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Coraz większa grupa odbiorców dostępności</a:t>
            </a:r>
          </a:p>
          <a:p>
            <a:r>
              <a:rPr lang="pl-PL" dirty="0"/>
              <a:t>Nie chcemy już tylko okazjonalnie robić dostępności</a:t>
            </a:r>
          </a:p>
          <a:p>
            <a:r>
              <a:rPr lang="pl-PL" dirty="0"/>
              <a:t>Uważamy, że dostępność powinna być integralną częścią, filozofią naszego działania</a:t>
            </a:r>
          </a:p>
          <a:p>
            <a:r>
              <a:rPr lang="pl-PL" dirty="0"/>
              <a:t>Ciągły proces, który wymaga od nas czujności, wrażliwości, otwartości na różnorodność ciał, języków i sposobów poznawania świata</a:t>
            </a:r>
          </a:p>
          <a:p>
            <a:r>
              <a:rPr lang="pl-PL" dirty="0"/>
              <a:t>Patrzymy na nią jak na wyzwanie i zmianę, która ekscytuje i wywołuje niepewność</a:t>
            </a:r>
          </a:p>
          <a:p>
            <a:r>
              <a:rPr lang="pl-PL" dirty="0"/>
              <a:t>Działamy i czujemy się w tych działaniach osamotnieni</a:t>
            </a:r>
          </a:p>
        </p:txBody>
      </p:sp>
    </p:spTree>
    <p:extLst>
      <p:ext uri="{BB962C8B-B14F-4D97-AF65-F5344CB8AC3E}">
        <p14:creationId xmlns:p14="http://schemas.microsoft.com/office/powerpoint/2010/main" val="341571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8" y="951592"/>
            <a:ext cx="10515600" cy="1325563"/>
          </a:xfrm>
        </p:spPr>
        <p:txBody>
          <a:bodyPr/>
          <a:lstStyle/>
          <a:p>
            <a:r>
              <a:rPr lang="pl-PL" b="1" dirty="0"/>
              <a:t>Dostępność </a:t>
            </a:r>
            <a:r>
              <a:rPr lang="pl-PL" b="1" dirty="0" smtClean="0"/>
              <a:t>dzisiaj (2)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41898" y="2005012"/>
            <a:ext cx="10740501" cy="4351338"/>
          </a:xfrm>
        </p:spPr>
        <p:txBody>
          <a:bodyPr>
            <a:normAutofit/>
          </a:bodyPr>
          <a:lstStyle/>
          <a:p>
            <a:r>
              <a:rPr lang="pl-PL" dirty="0"/>
              <a:t>Każdy ma inny poziom wiedzy i </a:t>
            </a:r>
            <a:r>
              <a:rPr lang="pl-PL" dirty="0" smtClean="0"/>
              <a:t>inne </a:t>
            </a:r>
            <a:r>
              <a:rPr lang="pl-PL" dirty="0"/>
              <a:t>wartości</a:t>
            </a:r>
          </a:p>
          <a:p>
            <a:r>
              <a:rPr lang="pl-PL" dirty="0"/>
              <a:t>Mało zwracamy uwagę na potrzeby współpracowników</a:t>
            </a:r>
          </a:p>
          <a:p>
            <a:r>
              <a:rPr lang="pl-PL" dirty="0"/>
              <a:t>Coraz częściej polegamy na głosach osób </a:t>
            </a:r>
            <a:r>
              <a:rPr lang="pl-PL" dirty="0" err="1" smtClean="0"/>
              <a:t>samorzeczniczych</a:t>
            </a:r>
            <a:r>
              <a:rPr lang="pl-PL" dirty="0" smtClean="0"/>
              <a:t> </a:t>
            </a:r>
            <a:r>
              <a:rPr lang="pl-PL" dirty="0"/>
              <a:t>jako głosach eksperckich</a:t>
            </a:r>
          </a:p>
          <a:p>
            <a:r>
              <a:rPr lang="pl-PL" dirty="0"/>
              <a:t>Osoby sojusznicze – potencjał, pomost z odbiorcami dostępności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7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755649"/>
            <a:ext cx="10515600" cy="1325563"/>
          </a:xfrm>
        </p:spPr>
        <p:txBody>
          <a:bodyPr/>
          <a:lstStyle/>
          <a:p>
            <a:r>
              <a:rPr lang="pl-PL" b="1" dirty="0"/>
              <a:t>Budowanie</a:t>
            </a:r>
            <a:r>
              <a:rPr lang="pl-PL" dirty="0"/>
              <a:t> </a:t>
            </a:r>
            <a:r>
              <a:rPr lang="pl-PL" b="1" dirty="0"/>
              <a:t>partnerstw</a:t>
            </a:r>
            <a:r>
              <a:rPr lang="pl-PL" dirty="0"/>
              <a:t>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41899" y="1839686"/>
            <a:ext cx="10228872" cy="43107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pl-PL" dirty="0"/>
              <a:t>Coraz większa świadomość dot. realizacji działań z myślą o potencjalnych odbiorcach i ich potrzebach – unikalne otoczenie kreowane przez różne grupy </a:t>
            </a:r>
            <a:r>
              <a:rPr lang="pl-PL" dirty="0" smtClean="0"/>
              <a:t>interesariuszy</a:t>
            </a:r>
            <a:endParaRPr lang="pl-PL" baseline="30000" dirty="0"/>
          </a:p>
          <a:p>
            <a:pPr>
              <a:lnSpc>
                <a:spcPct val="160000"/>
              </a:lnSpc>
            </a:pPr>
            <a:r>
              <a:rPr lang="pl-PL" dirty="0"/>
              <a:t>Coraz większa grupa interesariuszy = potrzeba otwierania się na współprace nie tylko sformalizowane</a:t>
            </a:r>
          </a:p>
          <a:p>
            <a:pPr>
              <a:lnSpc>
                <a:spcPct val="160000"/>
              </a:lnSpc>
            </a:pPr>
            <a:endParaRPr lang="pl-PL" dirty="0"/>
          </a:p>
          <a:p>
            <a:pPr marL="0" indent="0">
              <a:lnSpc>
                <a:spcPct val="160000"/>
              </a:lnSpc>
              <a:buNone/>
            </a:pPr>
            <a:r>
              <a:rPr lang="pl-PL" sz="1900" dirty="0" err="1" smtClean="0"/>
              <a:t>Źrodło</a:t>
            </a:r>
            <a:r>
              <a:rPr lang="pl-PL" sz="1900" dirty="0" smtClean="0"/>
              <a:t>: </a:t>
            </a:r>
            <a:r>
              <a:rPr lang="pl-PL" sz="1900" dirty="0" smtClean="0"/>
              <a:t>M</a:t>
            </a:r>
            <a:r>
              <a:rPr lang="pl-PL" sz="1900" dirty="0"/>
              <a:t>. Karwacka, „Siła współpracy. Relacje przedsiębiorstw z organizacjami pozarządowymi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w </a:t>
            </a:r>
            <a:r>
              <a:rPr lang="pl-PL" sz="1900" dirty="0"/>
              <a:t>kontekście społecznej odpowiedzialności biznesu”, </a:t>
            </a:r>
            <a:r>
              <a:rPr lang="pl-PL" sz="1900" dirty="0" smtClean="0"/>
              <a:t>Kraków </a:t>
            </a:r>
            <a:r>
              <a:rPr lang="pl-PL" sz="1900" dirty="0"/>
              <a:t>2016, s. 81.</a:t>
            </a:r>
          </a:p>
        </p:txBody>
      </p:sp>
    </p:spTree>
    <p:extLst>
      <p:ext uri="{BB962C8B-B14F-4D97-AF65-F5344CB8AC3E}">
        <p14:creationId xmlns:p14="http://schemas.microsoft.com/office/powerpoint/2010/main" val="120943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820963"/>
            <a:ext cx="10515600" cy="1325563"/>
          </a:xfrm>
        </p:spPr>
        <p:txBody>
          <a:bodyPr/>
          <a:lstStyle/>
          <a:p>
            <a:r>
              <a:rPr lang="pl-PL" b="1" dirty="0"/>
              <a:t>Partnerstwo (współpraca partnerska)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Dwa lub więcej podmiotów</a:t>
            </a:r>
          </a:p>
          <a:p>
            <a:r>
              <a:rPr lang="pl-PL" dirty="0"/>
              <a:t>Współpraca partnerów ukierunkowana na realizację wspólnego celu</a:t>
            </a:r>
          </a:p>
          <a:p>
            <a:r>
              <a:rPr lang="pl-PL" dirty="0"/>
              <a:t>Wspieranie wartości, które może prowadzić do rozwoju </a:t>
            </a:r>
          </a:p>
          <a:p>
            <a:r>
              <a:rPr lang="pl-PL" dirty="0"/>
              <a:t>Współpraca z unikalnym partnerem odpowiadającym potrzebom </a:t>
            </a:r>
          </a:p>
          <a:p>
            <a:r>
              <a:rPr lang="pl-PL" dirty="0"/>
              <a:t>Poszerzenie zasobów, wiedzy i kompetencji instytucji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327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820963"/>
            <a:ext cx="10515600" cy="1325563"/>
          </a:xfrm>
        </p:spPr>
        <p:txBody>
          <a:bodyPr/>
          <a:lstStyle/>
          <a:p>
            <a:r>
              <a:rPr lang="pl-PL" b="1" dirty="0"/>
              <a:t>Budowanie partnerstwa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ETAP 1: Diagnoza potrzeb, wyzwań/problemów (zbadanie zasobów, określenie realnych potrzeb)</a:t>
            </a:r>
          </a:p>
          <a:p>
            <a:r>
              <a:rPr lang="pl-PL" dirty="0"/>
              <a:t>ETAP 2: Przygotowanie do partnerstwa (określenie potrzeb podmiotów w partnerstwie, rewizja zasobów w odniesieniu do działania, analiza oczekiwań podmiotów)</a:t>
            </a:r>
          </a:p>
          <a:p>
            <a:r>
              <a:rPr lang="pl-PL" dirty="0"/>
              <a:t>ETAP 3: Zawiązanie partnerstwa (podział zadań według ich kompetencji, wyznaczenie osób koordynujących)</a:t>
            </a:r>
          </a:p>
          <a:p>
            <a:r>
              <a:rPr lang="pl-PL" dirty="0"/>
              <a:t>ETAP 4: Realizacja partnerstwa (działanie na podstawie harmonogramu)</a:t>
            </a:r>
          </a:p>
          <a:p>
            <a:r>
              <a:rPr lang="pl-PL" dirty="0"/>
              <a:t>ETAP 5: Finalizacja (zrealizowany cel?)</a:t>
            </a:r>
          </a:p>
        </p:txBody>
      </p:sp>
    </p:spTree>
    <p:extLst>
      <p:ext uri="{BB962C8B-B14F-4D97-AF65-F5344CB8AC3E}">
        <p14:creationId xmlns:p14="http://schemas.microsoft.com/office/powerpoint/2010/main" val="63476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9" y="831849"/>
            <a:ext cx="10515600" cy="1325563"/>
          </a:xfrm>
        </p:spPr>
        <p:txBody>
          <a:bodyPr/>
          <a:lstStyle/>
          <a:p>
            <a:r>
              <a:rPr lang="pl-PL" b="1" dirty="0"/>
              <a:t>Błędy w partnerstwie: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Używanie branżowego języka</a:t>
            </a:r>
          </a:p>
          <a:p>
            <a:r>
              <a:rPr lang="pl-PL" dirty="0"/>
              <a:t>Pozycjonowanie się względem partnera</a:t>
            </a:r>
          </a:p>
          <a:p>
            <a:r>
              <a:rPr lang="pl-PL" dirty="0"/>
              <a:t>Nieznajomość swojego potencjału</a:t>
            </a:r>
          </a:p>
          <a:p>
            <a:r>
              <a:rPr lang="pl-PL" dirty="0"/>
              <a:t>Ogólny, nieprecyzyjny cel</a:t>
            </a:r>
          </a:p>
          <a:p>
            <a:r>
              <a:rPr lang="pl-PL" dirty="0"/>
              <a:t>Brak sprawczości koordynatora</a:t>
            </a:r>
          </a:p>
          <a:p>
            <a:r>
              <a:rPr lang="pl-PL" dirty="0"/>
              <a:t>Podkreślanie różnic między podmiotami (konflikty)</a:t>
            </a:r>
          </a:p>
        </p:txBody>
      </p:sp>
    </p:spTree>
    <p:extLst>
      <p:ext uri="{BB962C8B-B14F-4D97-AF65-F5344CB8AC3E}">
        <p14:creationId xmlns:p14="http://schemas.microsoft.com/office/powerpoint/2010/main" val="205276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34143" y="810077"/>
            <a:ext cx="10323356" cy="1325563"/>
          </a:xfrm>
        </p:spPr>
        <p:txBody>
          <a:bodyPr/>
          <a:lstStyle/>
          <a:p>
            <a:r>
              <a:rPr lang="pl-PL" b="1" dirty="0"/>
              <a:t>Zalety partnerstwa: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34143" y="2005012"/>
            <a:ext cx="10323356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Wymiana wiedzy i doświadczeń</a:t>
            </a:r>
          </a:p>
          <a:p>
            <a:r>
              <a:rPr lang="pl-PL" dirty="0"/>
              <a:t>Wzajemna inspiracja</a:t>
            </a:r>
          </a:p>
          <a:p>
            <a:r>
              <a:rPr lang="pl-PL" dirty="0"/>
              <a:t>Wspólna koordynacja działań i zwiększenie efektywności</a:t>
            </a:r>
          </a:p>
          <a:p>
            <a:r>
              <a:rPr lang="pl-PL" dirty="0"/>
              <a:t>Współdzielenie sukcesów i ryzyka</a:t>
            </a:r>
          </a:p>
          <a:p>
            <a:r>
              <a:rPr lang="pl-PL" dirty="0"/>
              <a:t>Nawiązywanie nowych relacji</a:t>
            </a:r>
          </a:p>
          <a:p>
            <a:r>
              <a:rPr lang="pl-PL" dirty="0"/>
              <a:t>Promocja, budowanie pozytywnego wizerunku partnerów</a:t>
            </a:r>
          </a:p>
          <a:p>
            <a:r>
              <a:rPr lang="pl-PL" dirty="0" smtClean="0"/>
              <a:t>Pozyskanie </a:t>
            </a:r>
            <a:r>
              <a:rPr lang="pl-PL" dirty="0"/>
              <a:t>dotacji na wspólne cele </a:t>
            </a:r>
          </a:p>
        </p:txBody>
      </p:sp>
    </p:spTree>
    <p:extLst>
      <p:ext uri="{BB962C8B-B14F-4D97-AF65-F5344CB8AC3E}">
        <p14:creationId xmlns:p14="http://schemas.microsoft.com/office/powerpoint/2010/main" val="13993597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723</Words>
  <Application>Microsoft Office PowerPoint</Application>
  <PresentationFormat>Panoramiczny</PresentationFormat>
  <Paragraphs>89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Motyw pakietu Office</vt:lpstr>
      <vt:lpstr>1_Motyw pakietu Office</vt:lpstr>
      <vt:lpstr>Czy uczelnia przetrwa w próżni?  Budowanie sieci szansą na rozwój uczelni.</vt:lpstr>
      <vt:lpstr>„Nie jesteśmy dla was inspiracją. Nie jesteśmy tu DLA WAS. Jesteśmy tu DLA NAS. Aby zająć przestrzeń, której nigdy nam nie dano. Aby budować wyobraźnię, a nie tylko ją karmić. Aby mówić pełnym głosem.” Manifest stowarzyszenia Al. Di. Qua (Alternative Disability Quality Artists), autorstwo tłumaczenia nieznane. </vt:lpstr>
      <vt:lpstr>Dostępność dzisiaj (1)</vt:lpstr>
      <vt:lpstr>Dostępność dzisiaj (2)</vt:lpstr>
      <vt:lpstr>Budowanie partnerstw </vt:lpstr>
      <vt:lpstr>Partnerstwo (współpraca partnerska)</vt:lpstr>
      <vt:lpstr>Budowanie partnerstwa</vt:lpstr>
      <vt:lpstr>Błędy w partnerstwie:</vt:lpstr>
      <vt:lpstr>Zalety partnerstwa:</vt:lpstr>
      <vt:lpstr>Czy uczelnie mogą być „samotnymi wyspami”?</vt:lpstr>
      <vt:lpstr>Krakowska Sieć Dostępności Kultury (KSDS)</vt:lpstr>
      <vt:lpstr>KSDS – A po co Wam to? (1)</vt:lpstr>
      <vt:lpstr>KSDS – A po co Wam to? (2)</vt:lpstr>
      <vt:lpstr>KSDS – A po co Wam to? (3)</vt:lpstr>
      <vt:lpstr>Bardzo polecam publikację MIK „(Współ)tworzenie w instytucjach kultury”</vt:lpstr>
      <vt:lpstr>Dziękuję za uwagę! Anna Duczmalewska, aduczmalewska@asp.krakow.pl</vt:lpstr>
      <vt:lpstr>Patroni medialni i honorowi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XVIII Konferencja Pełnosprawny Student_A. Duczmalewska</dc:title>
  <dc:creator>Joanna Mazurkiewicz</dc:creator>
  <cp:lastModifiedBy>Joanna Mazurkiewicz</cp:lastModifiedBy>
  <cp:revision>45</cp:revision>
  <dcterms:created xsi:type="dcterms:W3CDTF">2022-10-06T07:39:57Z</dcterms:created>
  <dcterms:modified xsi:type="dcterms:W3CDTF">2024-12-02T13:03:22Z</dcterms:modified>
</cp:coreProperties>
</file>