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8"/>
  </p:notesMasterIdLst>
  <p:sldIdLst>
    <p:sldId id="442" r:id="rId5"/>
    <p:sldId id="398" r:id="rId6"/>
    <p:sldId id="400" r:id="rId7"/>
    <p:sldId id="399" r:id="rId8"/>
    <p:sldId id="415" r:id="rId9"/>
    <p:sldId id="422" r:id="rId10"/>
    <p:sldId id="433" r:id="rId11"/>
    <p:sldId id="439" r:id="rId12"/>
    <p:sldId id="435" r:id="rId13"/>
    <p:sldId id="407" r:id="rId14"/>
    <p:sldId id="438" r:id="rId15"/>
    <p:sldId id="440" r:id="rId16"/>
    <p:sldId id="441" r:id="rId17"/>
  </p:sldIdLst>
  <p:sldSz cx="12192000" cy="6858000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gata Szal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93883" autoAdjust="0"/>
  </p:normalViewPr>
  <p:slideViewPr>
    <p:cSldViewPr snapToGrid="0">
      <p:cViewPr varScale="1">
        <p:scale>
          <a:sx n="81" d="100"/>
          <a:sy n="81" d="100"/>
        </p:scale>
        <p:origin x="614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188641-9ABA-4C22-9050-AAAEC43C8E7E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noProof="0" smtClean="0"/>
              <a:t>Edytuj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0A9DB1B-DE94-4D09-8E6C-9E9E7B21375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3D820C-2CC3-4919-8368-EF668E53741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06845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302200-E595-4A0D-9258-50A18422E40A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423AB0-B4C4-4141-9DCA-3531727B233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294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36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045422-6704-4106-B137-B62217E7148A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95C51-A85F-4748-9455-63DCFFB16B1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3271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 dirty="0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413FA-B8B8-4A7A-BE18-11291565EF55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1D07FB-147F-481E-BD66-5E9E31D1139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319008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 elementó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77683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25" name="Symbol zastępczy zawartości 24"/>
          <p:cNvSpPr>
            <a:spLocks noGrp="1"/>
          </p:cNvSpPr>
          <p:nvPr>
            <p:ph sz="quarter" idx="27"/>
          </p:nvPr>
        </p:nvSpPr>
        <p:spPr>
          <a:xfrm>
            <a:off x="838199" y="1916693"/>
            <a:ext cx="3630793" cy="826508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9" name="Symbol zastępczy obrazu 6"/>
          <p:cNvSpPr>
            <a:spLocks noGrp="1"/>
          </p:cNvSpPr>
          <p:nvPr>
            <p:ph type="pic" sz="quarter" idx="15"/>
          </p:nvPr>
        </p:nvSpPr>
        <p:spPr>
          <a:xfrm>
            <a:off x="838200" y="2315962"/>
            <a:ext cx="3630796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ymbol zastępczy obrazu 6"/>
          <p:cNvSpPr>
            <a:spLocks noGrp="1"/>
          </p:cNvSpPr>
          <p:nvPr>
            <p:ph type="pic" sz="quarter" idx="16"/>
          </p:nvPr>
        </p:nvSpPr>
        <p:spPr>
          <a:xfrm>
            <a:off x="838199" y="3694299"/>
            <a:ext cx="363079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1" name="Symbol zastępczy obrazu 6"/>
          <p:cNvSpPr>
            <a:spLocks noGrp="1"/>
          </p:cNvSpPr>
          <p:nvPr>
            <p:ph type="pic" sz="quarter" idx="17"/>
          </p:nvPr>
        </p:nvSpPr>
        <p:spPr>
          <a:xfrm>
            <a:off x="838200" y="4981281"/>
            <a:ext cx="3630794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2" name="Symbol zastępczy obrazu 6"/>
          <p:cNvSpPr>
            <a:spLocks noGrp="1"/>
          </p:cNvSpPr>
          <p:nvPr>
            <p:ph type="pic" sz="quarter" idx="18"/>
          </p:nvPr>
        </p:nvSpPr>
        <p:spPr>
          <a:xfrm>
            <a:off x="4731536" y="2306638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23" name="Symbol zastępczy tekstu 22"/>
          <p:cNvSpPr>
            <a:spLocks noGrp="1"/>
          </p:cNvSpPr>
          <p:nvPr>
            <p:ph type="body" sz="quarter" idx="26"/>
          </p:nvPr>
        </p:nvSpPr>
        <p:spPr>
          <a:xfrm>
            <a:off x="4764873" y="3877575"/>
            <a:ext cx="1957388" cy="873125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6" name="Symbol zastępczy obrazu 5"/>
          <p:cNvSpPr>
            <a:spLocks noGrp="1"/>
          </p:cNvSpPr>
          <p:nvPr>
            <p:ph type="pic" sz="quarter" idx="30"/>
          </p:nvPr>
        </p:nvSpPr>
        <p:spPr>
          <a:xfrm>
            <a:off x="4730750" y="4981575"/>
            <a:ext cx="2162175" cy="952500"/>
          </a:xfrm>
        </p:spPr>
        <p:txBody>
          <a:bodyPr/>
          <a:lstStyle/>
          <a:p>
            <a:endParaRPr lang="pl-PL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1"/>
          </p:nvPr>
        </p:nvSpPr>
        <p:spPr>
          <a:xfrm>
            <a:off x="4730750" y="6057900"/>
            <a:ext cx="2171700" cy="238125"/>
          </a:xfrm>
        </p:spPr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26" name="Symbol zastępczy zawartości 24"/>
          <p:cNvSpPr>
            <a:spLocks noGrp="1"/>
          </p:cNvSpPr>
          <p:nvPr>
            <p:ph sz="quarter" idx="28"/>
          </p:nvPr>
        </p:nvSpPr>
        <p:spPr>
          <a:xfrm>
            <a:off x="7512188" y="1922386"/>
            <a:ext cx="3841612" cy="947531"/>
          </a:xfrm>
        </p:spPr>
        <p:txBody>
          <a:bodyPr/>
          <a:lstStyle/>
          <a:p>
            <a:pPr lvl="0"/>
            <a:r>
              <a:rPr lang="pl-PL" dirty="0" smtClean="0"/>
              <a:t>Edytuj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18" name="Symbol zastępczy obrazu 6"/>
          <p:cNvSpPr>
            <a:spLocks noGrp="1"/>
          </p:cNvSpPr>
          <p:nvPr>
            <p:ph type="pic" sz="quarter" idx="24"/>
          </p:nvPr>
        </p:nvSpPr>
        <p:spPr>
          <a:xfrm>
            <a:off x="7176394" y="3347466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17" name="Symbol zastępczy obrazu 6"/>
          <p:cNvSpPr>
            <a:spLocks noGrp="1"/>
          </p:cNvSpPr>
          <p:nvPr>
            <p:ph type="pic" sz="quarter" idx="23"/>
          </p:nvPr>
        </p:nvSpPr>
        <p:spPr>
          <a:xfrm>
            <a:off x="7176394" y="4791686"/>
            <a:ext cx="1990725" cy="873125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19" name="Symbol zastępczy obrazu 6"/>
          <p:cNvSpPr>
            <a:spLocks noGrp="1"/>
          </p:cNvSpPr>
          <p:nvPr>
            <p:ph type="pic" sz="quarter" idx="25"/>
          </p:nvPr>
        </p:nvSpPr>
        <p:spPr>
          <a:xfrm>
            <a:off x="9621253" y="3846105"/>
            <a:ext cx="1990725" cy="873125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obrazu 3"/>
          <p:cNvSpPr>
            <a:spLocks noGrp="1"/>
          </p:cNvSpPr>
          <p:nvPr>
            <p:ph type="pic" sz="quarter" idx="29"/>
          </p:nvPr>
        </p:nvSpPr>
        <p:spPr>
          <a:xfrm>
            <a:off x="9621838" y="4981575"/>
            <a:ext cx="2178050" cy="873125"/>
          </a:xfrm>
        </p:spPr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9486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588666"/>
            <a:ext cx="10515600" cy="1325563"/>
          </a:xfrm>
        </p:spPr>
        <p:txBody>
          <a:bodyPr/>
          <a:lstStyle>
            <a:lvl1pPr>
              <a:defRPr sz="3600" b="1">
                <a:solidFill>
                  <a:srgbClr val="002060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914229"/>
            <a:ext cx="10515600" cy="4351338"/>
          </a:xfrm>
        </p:spPr>
        <p:txBody>
          <a:bodyPr/>
          <a:lstStyle>
            <a:lvl1pPr algn="l">
              <a:defRPr sz="2200"/>
            </a:lvl1pPr>
            <a:lvl2pPr algn="l">
              <a:defRPr sz="2000"/>
            </a:lvl2pPr>
            <a:lvl3pPr algn="l">
              <a:defRPr sz="20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0" y="6538913"/>
            <a:ext cx="27432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E3F687-EE1C-4496-84FC-39A0E614EE3A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ECAF2F-6D5B-41C2-9AAD-B049E8A106B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6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20325-2600-4ECA-863A-DB20B568CCC2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A7F80-9B5F-4190-BB4A-42F619DF091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21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200" y="318943"/>
            <a:ext cx="10515600" cy="1325563"/>
          </a:xfrm>
        </p:spPr>
        <p:txBody>
          <a:bodyPr/>
          <a:lstStyle>
            <a:lvl1pPr>
              <a:defRPr sz="36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3C9C2D-708B-4EBB-8920-E3CA6C605041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838BD-50AE-47DE-8236-04152C44616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233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CDCE9-2BC2-45E5-9F05-2C52B551A45E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8634E-21E5-4564-981E-C89C7250F46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8014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EA278-AA86-42FD-9EEA-CBBC58CD248B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18DB7F-4BCD-46AE-9D27-ED52350CE66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1240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D72AF-9ACD-4C59-A203-DB3D44FD30F1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39A40-EC88-44CF-8603-5FDD76015D1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95963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9FE05-B698-44AD-A1FB-6444EF885D82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0A70B-2579-4389-9B9D-69953CD303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7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2400" b="1"/>
            </a:lvl1pPr>
          </a:lstStyle>
          <a:p>
            <a:r>
              <a:rPr lang="pl-PL" smtClean="0"/>
              <a:t>Kliknij, aby edytować styl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12DFB2-CEE2-4F19-97F4-1E16B45B7C84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5DC52-51B8-4BC7-A776-101282D04C2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8161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dirty="0" smtClean="0"/>
              <a:t>Edytuj style wzorca tekstu</a:t>
            </a:r>
          </a:p>
          <a:p>
            <a:pPr lvl="1"/>
            <a:r>
              <a:rPr lang="pl-PL" altLang="pl-PL" dirty="0" smtClean="0"/>
              <a:t>Drugi poziom</a:t>
            </a:r>
          </a:p>
          <a:p>
            <a:pPr lvl="2"/>
            <a:r>
              <a:rPr lang="pl-PL" altLang="pl-PL" dirty="0" smtClean="0"/>
              <a:t>Trzeci poziom</a:t>
            </a:r>
          </a:p>
          <a:p>
            <a:pPr lvl="3"/>
            <a:r>
              <a:rPr lang="pl-PL" altLang="pl-PL" dirty="0" smtClean="0"/>
              <a:t>Czwarty poziom</a:t>
            </a:r>
          </a:p>
          <a:p>
            <a:pPr lvl="4"/>
            <a:r>
              <a:rPr lang="pl-PL" altLang="pl-PL" dirty="0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BF63C89-0161-4837-86B1-59A2DE70DDD1}" type="datetimeFigureOut">
              <a:rPr lang="pl-PL"/>
              <a:pPr>
                <a:defRPr/>
              </a:pPr>
              <a:t>08.12.2023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42A751D-892C-4805-A50B-E949B7DDF58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EC2A5E54-DF93-1F81-0C34-6D9C6C2A385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80" t="15094" r="55276" b="16336"/>
          <a:stretch>
            <a:fillRect/>
          </a:stretch>
        </p:blipFill>
        <p:spPr bwMode="auto">
          <a:xfrm>
            <a:off x="4038600" y="50110"/>
            <a:ext cx="1590209" cy="101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az 7">
            <a:extLst>
              <a:ext uri="{FF2B5EF4-FFF2-40B4-BE49-F238E27FC236}">
                <a16:creationId xmlns:a16="http://schemas.microsoft.com/office/drawing/2014/main" id="{F1F2134A-F920-EA81-4045-D4BC9E4467B2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468" t="30643" r="10570" b="19687"/>
          <a:stretch>
            <a:fillRect/>
          </a:stretch>
        </p:blipFill>
        <p:spPr bwMode="auto">
          <a:xfrm>
            <a:off x="5821680" y="118690"/>
            <a:ext cx="2609939" cy="94842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D8FE75AB-86FF-52F1-0504-FD7F08E24059}"/>
              </a:ext>
            </a:extLst>
          </p:cNvPr>
          <p:cNvSpPr txBox="1"/>
          <p:nvPr userDrawn="1"/>
        </p:nvSpPr>
        <p:spPr>
          <a:xfrm>
            <a:off x="2083202" y="6266704"/>
            <a:ext cx="80283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spc="0" dirty="0" smtClean="0">
                <a:solidFill>
                  <a:srgbClr val="002060"/>
                </a:solidFill>
              </a:rPr>
              <a:t>XVII</a:t>
            </a:r>
            <a:r>
              <a:rPr lang="pl-PL" sz="2000" b="1" spc="0" baseline="0" dirty="0" smtClean="0">
                <a:solidFill>
                  <a:srgbClr val="002060"/>
                </a:solidFill>
              </a:rPr>
              <a:t> </a:t>
            </a:r>
            <a:r>
              <a:rPr lang="pl-PL" sz="2000" b="1" spc="0" baseline="0" dirty="0">
                <a:solidFill>
                  <a:srgbClr val="002060"/>
                </a:solidFill>
              </a:rPr>
              <a:t>KONFERENCJA PEŁNO(S)PRAWNY STUDENT</a:t>
            </a:r>
            <a:endParaRPr lang="pl-PL" sz="2000" b="1" spc="0" dirty="0">
              <a:solidFill>
                <a:srgbClr val="00206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52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54" r:id="rId13"/>
  </p:sldLayoutIdLst>
  <p:txStyles>
    <p:titleStyle>
      <a:lvl1pPr algn="l" rtl="0" eaLnBrk="0" fontAlgn="base" hangingPunct="0">
        <a:lnSpc>
          <a:spcPct val="150000"/>
        </a:lnSpc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228600" indent="-228600" algn="l" rtl="0" eaLnBrk="0" fontAlgn="base" hangingPunct="0">
        <a:lnSpc>
          <a:spcPct val="15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15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jpeg"/><Relationship Id="rId7" Type="http://schemas.openxmlformats.org/officeDocument/2006/relationships/image" Target="../media/image9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pe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jpeg"/><Relationship Id="rId9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biuro@utilitia.pl" TargetMode="External"/><Relationship Id="rId2" Type="http://schemas.openxmlformats.org/officeDocument/2006/relationships/hyperlink" Target="mailto:biuro@firr.org.pl" TargetMode="Externa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1E6620-0674-A126-C386-A29744179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51348"/>
            <a:ext cx="9144000" cy="1800781"/>
          </a:xfrm>
        </p:spPr>
        <p:txBody>
          <a:bodyPr>
            <a:noAutofit/>
          </a:bodyPr>
          <a:lstStyle/>
          <a:p>
            <a:r>
              <a:rPr lang="pl-PL" sz="3600" dirty="0"/>
              <a:t>Zakres wsparcia studentów </a:t>
            </a:r>
            <a:r>
              <a:rPr lang="pl-PL" sz="3600" dirty="0" err="1"/>
              <a:t>transpłciowych</a:t>
            </a:r>
            <a:r>
              <a:rPr lang="pl-PL" sz="3600" dirty="0"/>
              <a:t> na uczelniach wyższych</a:t>
            </a:r>
            <a:endParaRPr lang="pl-PL" sz="1800" dirty="0"/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9412FA2-136D-BBD2-A92D-11D3B38F0E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sz="2000" b="1" dirty="0" smtClean="0"/>
              <a:t>12 </a:t>
            </a:r>
            <a:r>
              <a:rPr lang="pl-PL" sz="2000" b="1" dirty="0"/>
              <a:t>grudnia 2023 r</a:t>
            </a:r>
            <a:r>
              <a:rPr lang="pl-PL" sz="2000" b="1" dirty="0" smtClean="0"/>
              <a:t>.</a:t>
            </a:r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30019554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079" y="777036"/>
            <a:ext cx="10515600" cy="1325563"/>
          </a:xfrm>
        </p:spPr>
        <p:txBody>
          <a:bodyPr/>
          <a:lstStyle/>
          <a:p>
            <a:r>
              <a:rPr lang="pl-PL" sz="3200" dirty="0" smtClean="0"/>
              <a:t>Osoby </a:t>
            </a:r>
            <a:r>
              <a:rPr lang="pl-PL" sz="3200" dirty="0" err="1" smtClean="0"/>
              <a:t>Transpłciowe</a:t>
            </a:r>
            <a:r>
              <a:rPr lang="pl-PL" sz="3200" dirty="0" smtClean="0"/>
              <a:t> na </a:t>
            </a:r>
            <a:r>
              <a:rPr lang="pl-PL" sz="3200" dirty="0" smtClean="0"/>
              <a:t>Uczelni (1)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080" y="1961085"/>
            <a:ext cx="8506948" cy="4351338"/>
          </a:xfrm>
        </p:spPr>
        <p:txBody>
          <a:bodyPr/>
          <a:lstStyle/>
          <a:p>
            <a:r>
              <a:rPr lang="pl-PL" sz="2000" dirty="0"/>
              <a:t>Spośród uczących się osób trans </a:t>
            </a:r>
            <a:r>
              <a:rPr lang="pl-PL" sz="2000" b="1" dirty="0"/>
              <a:t>73% nie ujawniło swojej tożsamości przed kadrą naukową, czy to akademicką czy </a:t>
            </a:r>
            <a:r>
              <a:rPr lang="pl-PL" sz="2000" b="1" dirty="0" smtClean="0"/>
              <a:t>szkolną.</a:t>
            </a:r>
            <a:endParaRPr lang="pl-PL" sz="2000" b="1" dirty="0"/>
          </a:p>
          <a:p>
            <a:r>
              <a:rPr lang="pl-PL" sz="2000" b="1" dirty="0" smtClean="0"/>
              <a:t>Konieczność </a:t>
            </a:r>
            <a:r>
              <a:rPr lang="pl-PL" sz="2000" b="1" dirty="0"/>
              <a:t>używania „starego” imienia </a:t>
            </a:r>
            <a:r>
              <a:rPr lang="pl-PL" sz="2000" dirty="0"/>
              <a:t>i nazwiska zamiast „nowych” </a:t>
            </a:r>
            <a:r>
              <a:rPr lang="pl-PL" sz="2000" dirty="0" smtClean="0"/>
              <a:t>danych przed </a:t>
            </a:r>
            <a:r>
              <a:rPr lang="pl-PL" sz="2000" dirty="0"/>
              <a:t>oficjalną zmianą </a:t>
            </a:r>
            <a:r>
              <a:rPr lang="pl-PL" sz="2000" dirty="0" smtClean="0"/>
              <a:t>dokumentów.</a:t>
            </a:r>
            <a:endParaRPr lang="pl-PL" sz="2000" dirty="0"/>
          </a:p>
          <a:p>
            <a:r>
              <a:rPr lang="pl-PL" sz="2000" dirty="0" smtClean="0"/>
              <a:t>Problemy z formalną stroną funkcjonowania na </a:t>
            </a:r>
            <a:r>
              <a:rPr lang="pl-PL" sz="2000" dirty="0" smtClean="0"/>
              <a:t>uczelni.</a:t>
            </a:r>
          </a:p>
          <a:p>
            <a:r>
              <a:rPr lang="pl-PL" sz="2000" dirty="0" smtClean="0"/>
              <a:t>Trudności z </a:t>
            </a:r>
            <a:r>
              <a:rPr lang="pl-PL" sz="2000" b="1" dirty="0"/>
              <a:t>korzystaniem z toalet i szatni oraz </a:t>
            </a:r>
            <a:r>
              <a:rPr lang="pl-PL" sz="2000" b="1" dirty="0" smtClean="0"/>
              <a:t>uczestnictwem </a:t>
            </a:r>
            <a:br>
              <a:rPr lang="pl-PL" sz="2000" b="1" dirty="0" smtClean="0"/>
            </a:br>
            <a:r>
              <a:rPr lang="pl-PL" sz="2000" b="1" dirty="0" smtClean="0"/>
              <a:t>w </a:t>
            </a:r>
            <a:r>
              <a:rPr lang="pl-PL" sz="2000" b="1" dirty="0"/>
              <a:t>zajęciach </a:t>
            </a:r>
            <a:r>
              <a:rPr lang="pl-PL" sz="2000" b="1" dirty="0" smtClean="0"/>
              <a:t>wychowania fizycznego </a:t>
            </a:r>
            <a:r>
              <a:rPr lang="pl-PL" sz="2000" dirty="0" smtClean="0"/>
              <a:t>(Wydział Anglistyki </a:t>
            </a:r>
            <a:r>
              <a:rPr lang="pl-PL" sz="2000" dirty="0"/>
              <a:t>Uniwersytetu </a:t>
            </a:r>
            <a:r>
              <a:rPr lang="pl-PL" sz="2000" dirty="0" smtClean="0"/>
              <a:t>im</a:t>
            </a:r>
            <a:r>
              <a:rPr lang="pl-PL" sz="2000" dirty="0" smtClean="0"/>
              <a:t>. A</a:t>
            </a:r>
            <a:r>
              <a:rPr lang="pl-PL" sz="2000" dirty="0"/>
              <a:t>.</a:t>
            </a:r>
            <a:r>
              <a:rPr lang="pl-PL" sz="2000" dirty="0" smtClean="0"/>
              <a:t> </a:t>
            </a:r>
            <a:r>
              <a:rPr lang="pl-PL" sz="2000" dirty="0"/>
              <a:t>Mickiewicza w </a:t>
            </a:r>
            <a:r>
              <a:rPr lang="pl-PL" sz="2000" dirty="0" smtClean="0"/>
              <a:t>Poznaniu</a:t>
            </a:r>
            <a:r>
              <a:rPr lang="pl-PL" sz="2000" dirty="0" smtClean="0"/>
              <a:t>).</a:t>
            </a:r>
            <a:endParaRPr lang="pl-PL" sz="2000" dirty="0"/>
          </a:p>
        </p:txBody>
      </p:sp>
      <p:pic>
        <p:nvPicPr>
          <p:cNvPr id="4" name="Obraz 3" descr="symbol niepełnosprawności i neuralności płciowej w oznaczeniu toalet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6027" y="3698085"/>
            <a:ext cx="2823355" cy="2113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0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33252" y="781617"/>
            <a:ext cx="10515600" cy="1325563"/>
          </a:xfrm>
        </p:spPr>
        <p:txBody>
          <a:bodyPr/>
          <a:lstStyle/>
          <a:p>
            <a:r>
              <a:rPr lang="pl-PL" sz="3200" dirty="0"/>
              <a:t>Osoby </a:t>
            </a:r>
            <a:r>
              <a:rPr lang="pl-PL" sz="3200" dirty="0" err="1"/>
              <a:t>Transpłciowe</a:t>
            </a:r>
            <a:r>
              <a:rPr lang="pl-PL" sz="3200" dirty="0"/>
              <a:t> na </a:t>
            </a:r>
            <a:r>
              <a:rPr lang="pl-PL" sz="3200" dirty="0" smtClean="0"/>
              <a:t>Uczelni </a:t>
            </a:r>
            <a:r>
              <a:rPr lang="pl-PL" sz="3200" dirty="0" smtClean="0"/>
              <a:t>(2)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33252" y="1994057"/>
            <a:ext cx="11377748" cy="4146431"/>
          </a:xfrm>
        </p:spPr>
        <p:txBody>
          <a:bodyPr/>
          <a:lstStyle/>
          <a:p>
            <a:r>
              <a:rPr lang="pl-PL" dirty="0" smtClean="0"/>
              <a:t>aż </a:t>
            </a:r>
            <a:r>
              <a:rPr lang="pl-PL" dirty="0"/>
              <a:t>32 proc. studentek i studentów Uniwersytetu Warszawskiego stwierdziło</a:t>
            </a:r>
            <a:r>
              <a:rPr lang="pl-PL" dirty="0" smtClean="0"/>
              <a:t>, że </a:t>
            </a:r>
            <a:r>
              <a:rPr lang="pl-PL" dirty="0"/>
              <a:t>ujawnienie swojej tożsamości płciowej lub orientacji seksualnej na uczelni </a:t>
            </a:r>
            <a:r>
              <a:rPr lang="pl-PL" dirty="0" smtClean="0"/>
              <a:t>może powodować </a:t>
            </a:r>
            <a:r>
              <a:rPr lang="pl-PL" dirty="0"/>
              <a:t>poczucie </a:t>
            </a:r>
            <a:r>
              <a:rPr lang="pl-PL" dirty="0" smtClean="0"/>
              <a:t>dyskomfortu,</a:t>
            </a:r>
          </a:p>
          <a:p>
            <a:r>
              <a:rPr lang="pl-PL" dirty="0" smtClean="0"/>
              <a:t>40 </a:t>
            </a:r>
            <a:r>
              <a:rPr lang="pl-PL" dirty="0"/>
              <a:t>proc. zaś było świadkiem lub ofiarą </a:t>
            </a:r>
            <a:r>
              <a:rPr lang="pl-PL" dirty="0" err="1" smtClean="0"/>
              <a:t>zachowań</a:t>
            </a:r>
            <a:r>
              <a:rPr lang="pl-PL" dirty="0"/>
              <a:t> </a:t>
            </a:r>
            <a:r>
              <a:rPr lang="pl-PL" dirty="0" smtClean="0"/>
              <a:t>dyskryminacyjnych </a:t>
            </a:r>
            <a:r>
              <a:rPr lang="pl-PL" dirty="0"/>
              <a:t>motywowanych tymi </a:t>
            </a:r>
            <a:r>
              <a:rPr lang="pl-PL" dirty="0" smtClean="0"/>
              <a:t>czynnikami,</a:t>
            </a:r>
          </a:p>
          <a:p>
            <a:r>
              <a:rPr lang="pl-PL" dirty="0" smtClean="0"/>
              <a:t>aż </a:t>
            </a:r>
            <a:r>
              <a:rPr lang="pl-PL" dirty="0"/>
              <a:t>3 proc. osób </a:t>
            </a:r>
            <a:r>
              <a:rPr lang="pl-PL" dirty="0" smtClean="0"/>
              <a:t>badanych było </a:t>
            </a:r>
            <a:r>
              <a:rPr lang="pl-PL" dirty="0"/>
              <a:t>ofiarą lub świadkiem pobicia motywowanego orientacją seksualną </a:t>
            </a:r>
            <a:r>
              <a:rPr lang="pl-PL" dirty="0" smtClean="0"/>
              <a:t>lub tożsamością </a:t>
            </a:r>
            <a:r>
              <a:rPr lang="pl-PL" dirty="0" smtClean="0"/>
              <a:t>płciową.</a:t>
            </a:r>
          </a:p>
        </p:txBody>
      </p:sp>
    </p:spTree>
    <p:extLst>
      <p:ext uri="{BB962C8B-B14F-4D97-AF65-F5344CB8AC3E}">
        <p14:creationId xmlns:p14="http://schemas.microsoft.com/office/powerpoint/2010/main" val="269497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8199" y="469296"/>
            <a:ext cx="10515600" cy="1325563"/>
          </a:xfrm>
        </p:spPr>
        <p:txBody>
          <a:bodyPr/>
          <a:lstStyle/>
          <a:p>
            <a:r>
              <a:rPr lang="pl-PL" sz="4000" b="1" dirty="0" smtClean="0"/>
              <a:t>Patroni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20" name="Symbol zastępczy zawartości 19"/>
          <p:cNvSpPr>
            <a:spLocks noGrp="1"/>
          </p:cNvSpPr>
          <p:nvPr>
            <p:ph sz="quarter" idx="27"/>
          </p:nvPr>
        </p:nvSpPr>
        <p:spPr>
          <a:xfrm>
            <a:off x="838199" y="1515098"/>
            <a:ext cx="3630793" cy="826508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Patroni honorowi:</a:t>
            </a:r>
            <a:endParaRPr lang="pl-PL" b="1" dirty="0"/>
          </a:p>
        </p:txBody>
      </p:sp>
      <p:pic>
        <p:nvPicPr>
          <p:cNvPr id="8" name="Symbol zastępczy obrazu 7" descr="Logotyp RPO: napis 35 lat Rzecznik Praw Obywatelskich 1988-2023"/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7652" r="-17652"/>
          <a:stretch/>
        </p:blipFill>
        <p:spPr>
          <a:xfrm>
            <a:off x="310814" y="2318900"/>
            <a:ext cx="3630796" cy="873125"/>
          </a:xfrm>
        </p:spPr>
      </p:pic>
      <p:pic>
        <p:nvPicPr>
          <p:cNvPr id="42" name="Symbol zastępczy obrazu 38" descr="Logotyp Biura Pelnomocnika Rządu ds. Osób Niepełnosprawnych"/>
          <p:cNvPicPr>
            <a:picLocks noGrp="1" noChangeAspect="1"/>
          </p:cNvPicPr>
          <p:nvPr>
            <p:ph type="pic" sz="quarter" idx="17"/>
          </p:nvPr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967" b="33967"/>
          <a:stretch/>
        </p:blipFill>
        <p:spPr>
          <a:xfrm>
            <a:off x="495300" y="3241744"/>
            <a:ext cx="3630794" cy="873125"/>
          </a:xfrm>
          <a:prstGeom prst="rect">
            <a:avLst/>
          </a:prstGeom>
        </p:spPr>
      </p:pic>
      <p:pic>
        <p:nvPicPr>
          <p:cNvPr id="44" name="Symbol zastępczy obrazu 33" descr="Logotyp Miasta Kraków"/>
          <p:cNvPicPr>
            <a:picLocks noGrp="1" noChangeAspect="1"/>
          </p:cNvPicPr>
          <p:nvPr>
            <p:ph type="pic" sz="quarter" idx="16"/>
          </p:nvPr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844" r="-13844"/>
          <a:stretch/>
        </p:blipFill>
        <p:spPr>
          <a:xfrm>
            <a:off x="310814" y="4164589"/>
            <a:ext cx="3630795" cy="873125"/>
          </a:xfrm>
          <a:prstGeom prst="rect">
            <a:avLst/>
          </a:prstGeom>
        </p:spPr>
      </p:pic>
      <p:sp>
        <p:nvSpPr>
          <p:cNvPr id="16" name="Symbol zastępczy tekstu 15"/>
          <p:cNvSpPr>
            <a:spLocks noGrp="1"/>
          </p:cNvSpPr>
          <p:nvPr>
            <p:ph type="body" sz="quarter" idx="26"/>
          </p:nvPr>
        </p:nvSpPr>
        <p:spPr>
          <a:xfrm>
            <a:off x="899745" y="5095600"/>
            <a:ext cx="2698414" cy="87312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Patronat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honorowy: </a:t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Jacek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Majchrowski </a:t>
            </a: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1" dirty="0" smtClean="0">
                <a:latin typeface="Arial" panose="020B0604020202020204" pitchFamily="34" charset="0"/>
                <a:cs typeface="Arial" panose="020B0604020202020204" pitchFamily="34" charset="0"/>
              </a:rPr>
              <a:t>Prezydent 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Miasta Krakowa </a:t>
            </a:r>
          </a:p>
        </p:txBody>
      </p:sp>
      <p:pic>
        <p:nvPicPr>
          <p:cNvPr id="9" name="Symbol zastępczy obrazu 8" descr="Logotyp województwa małopolskiego"/>
          <p:cNvPicPr>
            <a:picLocks noGrp="1" noChangeAspect="1"/>
          </p:cNvPicPr>
          <p:nvPr>
            <p:ph type="pic" sz="quarter" idx="30"/>
          </p:nvPr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20" r="-9020"/>
          <a:stretch/>
        </p:blipFill>
        <p:spPr>
          <a:xfrm>
            <a:off x="3975552" y="2103812"/>
            <a:ext cx="2162175" cy="952500"/>
          </a:xfrm>
        </p:spPr>
      </p:pic>
      <p:sp>
        <p:nvSpPr>
          <p:cNvPr id="5" name="Symbol zastępczy tekstu 4"/>
          <p:cNvSpPr>
            <a:spLocks noGrp="1"/>
          </p:cNvSpPr>
          <p:nvPr>
            <p:ph type="body" sz="quarter" idx="31"/>
          </p:nvPr>
        </p:nvSpPr>
        <p:spPr>
          <a:xfrm>
            <a:off x="4074402" y="3224557"/>
            <a:ext cx="2404015" cy="2814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300" b="1" dirty="0"/>
              <a:t>Patronat </a:t>
            </a:r>
            <a:r>
              <a:rPr lang="pl-PL" sz="1300" b="1" dirty="0" smtClean="0"/>
              <a:t>honorowy</a:t>
            </a:r>
            <a:r>
              <a:rPr lang="pl-PL" sz="1300" b="1" dirty="0"/>
              <a:t>: </a:t>
            </a:r>
            <a:r>
              <a:rPr lang="pl-PL" sz="1300" b="1" dirty="0" smtClean="0"/>
              <a:t/>
            </a:r>
            <a:br>
              <a:rPr lang="pl-PL" sz="1300" b="1" dirty="0" smtClean="0"/>
            </a:br>
            <a:r>
              <a:rPr lang="pl-PL" sz="1300" b="1" dirty="0" smtClean="0"/>
              <a:t>Witold Kozłowski</a:t>
            </a:r>
            <a:br>
              <a:rPr lang="pl-PL" sz="1300" b="1" dirty="0" smtClean="0"/>
            </a:br>
            <a:r>
              <a:rPr lang="pl-PL" sz="1300" b="1" dirty="0" smtClean="0"/>
              <a:t>Marszałek </a:t>
            </a:r>
            <a:r>
              <a:rPr lang="pl-PL" sz="1300" b="1" dirty="0"/>
              <a:t>Województwa Małopolskiego</a:t>
            </a:r>
          </a:p>
        </p:txBody>
      </p:sp>
      <p:sp>
        <p:nvSpPr>
          <p:cNvPr id="21" name="Symbol zastępczy zawartości 20"/>
          <p:cNvSpPr>
            <a:spLocks noGrp="1"/>
          </p:cNvSpPr>
          <p:nvPr>
            <p:ph sz="quarter" idx="28"/>
          </p:nvPr>
        </p:nvSpPr>
        <p:spPr>
          <a:xfrm>
            <a:off x="7512187" y="1454586"/>
            <a:ext cx="3841612" cy="947531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Patroni medialni:</a:t>
            </a:r>
            <a:endParaRPr lang="pl-PL" b="1" dirty="0"/>
          </a:p>
        </p:txBody>
      </p:sp>
      <p:pic>
        <p:nvPicPr>
          <p:cNvPr id="13" name="Symbol zastępczy obrazu 12" descr="Logotyp TVP Kraków"/>
          <p:cNvPicPr>
            <a:picLocks noGrp="1" noChangeAspect="1"/>
          </p:cNvPicPr>
          <p:nvPr>
            <p:ph type="pic" sz="quarter" idx="18"/>
          </p:nvPr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653" r="-18653"/>
          <a:stretch/>
        </p:blipFill>
        <p:spPr>
          <a:xfrm>
            <a:off x="7098130" y="2277192"/>
            <a:ext cx="1990725" cy="873125"/>
          </a:xfrm>
        </p:spPr>
      </p:pic>
      <p:pic>
        <p:nvPicPr>
          <p:cNvPr id="36" name="Symbol zastępczy obrazu 35" descr="Logotyp strony niepełnosprawni.pl"/>
          <p:cNvPicPr>
            <a:picLocks noGrp="1" noChangeAspect="1"/>
          </p:cNvPicPr>
          <p:nvPr>
            <p:ph type="pic" sz="quarter" idx="24"/>
          </p:nvPr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0064" b="-20064"/>
          <a:stretch/>
        </p:blipFill>
        <p:spPr>
          <a:xfrm>
            <a:off x="7197907" y="3347465"/>
            <a:ext cx="1990725" cy="873125"/>
          </a:xfrm>
          <a:prstGeom prst="rect">
            <a:avLst/>
          </a:prstGeom>
        </p:spPr>
      </p:pic>
      <p:pic>
        <p:nvPicPr>
          <p:cNvPr id="25" name="Symbol zastępczy obrazu 34" descr="Logotyp czasopisma INTEGRACJA"/>
          <p:cNvPicPr>
            <a:picLocks noGrp="1" noChangeAspect="1"/>
          </p:cNvPicPr>
          <p:nvPr>
            <p:ph type="pic" sz="quarter" idx="23"/>
          </p:nvPr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62" r="-362"/>
          <a:stretch/>
        </p:blipFill>
        <p:spPr>
          <a:xfrm>
            <a:off x="7421486" y="4417738"/>
            <a:ext cx="1344012" cy="1334366"/>
          </a:xfrm>
          <a:prstGeom prst="rect">
            <a:avLst/>
          </a:prstGeom>
        </p:spPr>
      </p:pic>
      <p:pic>
        <p:nvPicPr>
          <p:cNvPr id="33" name="Symbol zastępczy obrazu 32" descr="Logotyp serwisu kraków.pl "/>
          <p:cNvPicPr>
            <a:picLocks noGrp="1" noChangeAspect="1"/>
          </p:cNvPicPr>
          <p:nvPr>
            <p:ph type="pic" sz="quarter" idx="25"/>
          </p:nvPr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2645" b="-32645"/>
          <a:stretch/>
        </p:blipFill>
        <p:spPr>
          <a:xfrm>
            <a:off x="9432993" y="2183187"/>
            <a:ext cx="1990725" cy="873125"/>
          </a:xfrm>
          <a:prstGeom prst="rect">
            <a:avLst/>
          </a:prstGeom>
        </p:spPr>
      </p:pic>
      <p:pic>
        <p:nvPicPr>
          <p:cNvPr id="10" name="Symbol zastępczy obrazu 9" descr="Logotyp portalu ngo.pl"/>
          <p:cNvPicPr>
            <a:picLocks noGrp="1" noChangeAspect="1"/>
          </p:cNvPicPr>
          <p:nvPr>
            <p:ph type="pic" sz="quarter" idx="29"/>
          </p:nvPr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1047" b="-11047"/>
          <a:stretch/>
        </p:blipFill>
        <p:spPr>
          <a:xfrm>
            <a:off x="9432993" y="3235325"/>
            <a:ext cx="1990725" cy="798031"/>
          </a:xfrm>
        </p:spPr>
      </p:pic>
    </p:spTree>
    <p:extLst>
      <p:ext uri="{BB962C8B-B14F-4D97-AF65-F5344CB8AC3E}">
        <p14:creationId xmlns:p14="http://schemas.microsoft.com/office/powerpoint/2010/main" val="4623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F35F1-8ED2-D1FE-F8F6-2CBB7DD6A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48330"/>
            <a:ext cx="10515600" cy="1325563"/>
          </a:xfrm>
        </p:spPr>
        <p:txBody>
          <a:bodyPr/>
          <a:lstStyle/>
          <a:p>
            <a:pPr algn="ctr"/>
            <a:r>
              <a:rPr lang="pl-PL" b="1" dirty="0"/>
              <a:t>Dziękuję za </a:t>
            </a:r>
            <a:r>
              <a:rPr lang="pl-PL" b="1" dirty="0" smtClean="0"/>
              <a:t>uwagę!</a:t>
            </a:r>
            <a:endParaRPr lang="pl-PL" b="1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B4F3C2-3920-C5D7-1DDF-766B2B1336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541179"/>
            <a:ext cx="5181600" cy="3657047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Fundacja Instytut Rozwoju Regionalnego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2"/>
              </a:rPr>
              <a:t>biuro@firr.org.pl</a:t>
            </a:r>
            <a:r>
              <a:rPr lang="pl-PL" dirty="0"/>
              <a:t>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Utilitia Sp. z o.o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Świętokrzyska 14, 30-015 Kraków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>
                <a:hlinkClick r:id="rId3"/>
              </a:rPr>
              <a:t>biuro@utilitia.pl</a:t>
            </a:r>
            <a:r>
              <a:rPr lang="pl-PL" dirty="0"/>
              <a:t> 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406116" y="2541179"/>
            <a:ext cx="5181600" cy="365704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pl-PL" b="1" dirty="0"/>
              <a:t>XVII </a:t>
            </a:r>
            <a:r>
              <a:rPr lang="pl-PL" b="1" dirty="0" smtClean="0"/>
              <a:t>Konferencja Pełno(s)prawny Student</a:t>
            </a:r>
            <a:r>
              <a:rPr lang="pl-PL" dirty="0"/>
              <a:t/>
            </a:r>
            <a:br>
              <a:rPr lang="pl-PL" dirty="0"/>
            </a:br>
            <a:r>
              <a:rPr lang="pl-PL" dirty="0"/>
              <a:t>Centrum Konferencyjno-Hotelowe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pl-PL" dirty="0"/>
              <a:t>ul. Wybickiego 3b w Krakowie</a:t>
            </a:r>
          </a:p>
          <a:p>
            <a:pPr marL="0" indent="0">
              <a:lnSpc>
                <a:spcPct val="310000"/>
              </a:lnSpc>
              <a:buNone/>
            </a:pPr>
            <a:r>
              <a:rPr lang="pl-PL" dirty="0" smtClean="0"/>
              <a:t>12 </a:t>
            </a:r>
            <a:r>
              <a:rPr lang="pl-PL" dirty="0"/>
              <a:t>grudnia 2023 r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300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>
          <a:xfrm>
            <a:off x="451031" y="675752"/>
            <a:ext cx="10515600" cy="1325563"/>
          </a:xfrm>
        </p:spPr>
        <p:txBody>
          <a:bodyPr/>
          <a:lstStyle/>
          <a:p>
            <a:r>
              <a:rPr lang="pl-PL" altLang="pl-PL" dirty="0" smtClean="0"/>
              <a:t>Czym jest </a:t>
            </a:r>
            <a:r>
              <a:rPr lang="pl-PL" altLang="pl-PL" dirty="0" err="1" smtClean="0"/>
              <a:t>Transpłciowość</a:t>
            </a:r>
            <a:r>
              <a:rPr lang="pl-PL" altLang="pl-PL" dirty="0" smtClean="0"/>
              <a:t>?</a:t>
            </a:r>
            <a:endParaRPr lang="pl-PL" altLang="pl-PL" dirty="0" smtClean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367374" y="2111829"/>
            <a:ext cx="7154656" cy="4153738"/>
          </a:xfrm>
        </p:spPr>
        <p:txBody>
          <a:bodyPr/>
          <a:lstStyle/>
          <a:p>
            <a:r>
              <a:rPr lang="pl-PL" sz="2500" b="1" dirty="0" err="1"/>
              <a:t>Transpłciowość</a:t>
            </a:r>
            <a:r>
              <a:rPr lang="pl-PL" sz="2500" dirty="0"/>
              <a:t> (ang. </a:t>
            </a:r>
            <a:r>
              <a:rPr lang="pl-PL" sz="2500" dirty="0" err="1"/>
              <a:t>transgender</a:t>
            </a:r>
            <a:r>
              <a:rPr lang="pl-PL" sz="2500" dirty="0"/>
              <a:t>, od łac. trans- „przez, poza, poprzez” oraz ang. -</a:t>
            </a:r>
            <a:r>
              <a:rPr lang="pl-PL" sz="2500" dirty="0" err="1"/>
              <a:t>gender</a:t>
            </a:r>
            <a:r>
              <a:rPr lang="pl-PL" sz="2500" dirty="0"/>
              <a:t> „rodzaj, płeć”) – określenie zbiorcze na osoby, których tożsamość płciowa, ekspresja płciowa i/lub zachowania różnią się od tych kulturowo związanych z płcią, do której zostały przypisane w momencie </a:t>
            </a:r>
            <a:r>
              <a:rPr lang="pl-PL" sz="2500" dirty="0" smtClean="0"/>
              <a:t>urodzenia.</a:t>
            </a:r>
            <a:endParaRPr lang="pl-PL" sz="2500" dirty="0"/>
          </a:p>
        </p:txBody>
      </p:sp>
      <p:pic>
        <p:nvPicPr>
          <p:cNvPr id="3" name="Obraz 2" descr="osoba trzymająca rozdartą tabliczkę z napisami &quot;Fe&quot;, &quot;Male&quot; (ang. kobieta/ męzczyzna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3892" y="2390360"/>
            <a:ext cx="4323347" cy="24291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6443" y="597895"/>
            <a:ext cx="10515600" cy="1325563"/>
          </a:xfrm>
        </p:spPr>
        <p:txBody>
          <a:bodyPr/>
          <a:lstStyle/>
          <a:p>
            <a:r>
              <a:rPr lang="pl-PL" dirty="0" smtClean="0"/>
              <a:t>Proces </a:t>
            </a:r>
            <a:r>
              <a:rPr lang="pl-PL" dirty="0" err="1" smtClean="0"/>
              <a:t>tranzycji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86443" y="1783601"/>
            <a:ext cx="11419114" cy="4351338"/>
          </a:xfrm>
        </p:spPr>
        <p:txBody>
          <a:bodyPr/>
          <a:lstStyle/>
          <a:p>
            <a:r>
              <a:rPr lang="pl-PL" sz="2500" b="1" dirty="0" smtClean="0"/>
              <a:t>Korekta</a:t>
            </a:r>
            <a:r>
              <a:rPr lang="pl-PL" sz="2500" b="1" dirty="0"/>
              <a:t>, uzgodnienie lub ustalenie płci/</a:t>
            </a:r>
            <a:r>
              <a:rPr lang="pl-PL" sz="2500" b="1" dirty="0" err="1"/>
              <a:t>tranzycja</a:t>
            </a:r>
            <a:r>
              <a:rPr lang="pl-PL" sz="2500" dirty="0"/>
              <a:t>: Proces dopasowania odbioru społecznego, danych metrykalnych i cech fizycznych do tożsamości płciowej. "Uzgodnienie" i "ustalenie" są używane przede wszystkim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w </a:t>
            </a:r>
            <a:r>
              <a:rPr lang="pl-PL" sz="2500" dirty="0"/>
              <a:t>kontekście danych, "</a:t>
            </a:r>
            <a:r>
              <a:rPr lang="pl-PL" sz="2500" dirty="0" err="1"/>
              <a:t>tranzycja</a:t>
            </a:r>
            <a:r>
              <a:rPr lang="pl-PL" sz="2500" dirty="0"/>
              <a:t>" jako nazwa ogółu procesu</a:t>
            </a:r>
            <a:r>
              <a:rPr lang="pl-PL" sz="2500" dirty="0" smtClean="0"/>
              <a:t>.</a:t>
            </a:r>
          </a:p>
          <a:p>
            <a:r>
              <a:rPr lang="pl-PL" sz="2500" dirty="0"/>
              <a:t>Określenie diagnostyczne zaburzenie tożsamości płciowej było używane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w </a:t>
            </a:r>
            <a:r>
              <a:rPr lang="pl-PL" sz="2500" dirty="0"/>
              <a:t>DSM do czasu jego zmiany na dysforię płciową w 2013 roku wraz </a:t>
            </a:r>
            <a:r>
              <a:rPr lang="pl-PL" sz="2500" dirty="0" smtClean="0"/>
              <a:t/>
            </a:r>
            <a:br>
              <a:rPr lang="pl-PL" sz="2500" dirty="0" smtClean="0"/>
            </a:br>
            <a:r>
              <a:rPr lang="pl-PL" sz="2500" dirty="0" smtClean="0"/>
              <a:t>z </a:t>
            </a:r>
            <a:r>
              <a:rPr lang="pl-PL" sz="2500" dirty="0"/>
              <a:t>pojawieniem się DSM-5. </a:t>
            </a:r>
          </a:p>
        </p:txBody>
      </p:sp>
    </p:spTree>
    <p:extLst>
      <p:ext uri="{BB962C8B-B14F-4D97-AF65-F5344CB8AC3E}">
        <p14:creationId xmlns:p14="http://schemas.microsoft.com/office/powerpoint/2010/main" val="4822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89857" y="697524"/>
            <a:ext cx="10515600" cy="1325563"/>
          </a:xfrm>
        </p:spPr>
        <p:txBody>
          <a:bodyPr/>
          <a:lstStyle/>
          <a:p>
            <a:r>
              <a:rPr lang="pl-PL" dirty="0"/>
              <a:t>Dysforia płciowa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89857" y="2023087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pl-PL" sz="3200" b="1" dirty="0" smtClean="0"/>
              <a:t>Dysforia płciowa </a:t>
            </a:r>
            <a:r>
              <a:rPr lang="pl-PL" sz="3200" b="1" dirty="0"/>
              <a:t>(ang. </a:t>
            </a:r>
            <a:r>
              <a:rPr lang="pl-PL" sz="3200" b="1" dirty="0" err="1"/>
              <a:t>gender</a:t>
            </a:r>
            <a:r>
              <a:rPr lang="pl-PL" sz="3200" b="1" dirty="0"/>
              <a:t> </a:t>
            </a:r>
            <a:r>
              <a:rPr lang="pl-PL" sz="3200" b="1" dirty="0" err="1"/>
              <a:t>dysphoria</a:t>
            </a:r>
            <a:r>
              <a:rPr lang="pl-PL" sz="3200" b="1" dirty="0" smtClean="0"/>
              <a:t>) </a:t>
            </a:r>
            <a:r>
              <a:rPr lang="pl-PL" sz="3200" dirty="0" smtClean="0"/>
              <a:t>–</a:t>
            </a:r>
            <a:r>
              <a:rPr lang="pl-PL" sz="3200" b="1" dirty="0" smtClean="0"/>
              <a:t> </a:t>
            </a:r>
            <a:r>
              <a:rPr lang="pl-PL" sz="3200" dirty="0"/>
              <a:t>cierpienie odczuwane przez daną osobę z powodu niedopasowania jej tożsamości płciowej do płci przypisanej w chwili </a:t>
            </a:r>
            <a:r>
              <a:rPr lang="pl-PL" sz="3200" dirty="0" smtClean="0"/>
              <a:t>urodzenia. </a:t>
            </a:r>
          </a:p>
        </p:txBody>
      </p:sp>
    </p:spTree>
    <p:extLst>
      <p:ext uri="{BB962C8B-B14F-4D97-AF65-F5344CB8AC3E}">
        <p14:creationId xmlns:p14="http://schemas.microsoft.com/office/powerpoint/2010/main" val="138724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675743" y="1944279"/>
            <a:ext cx="4749801" cy="2812778"/>
          </a:xfrm>
        </p:spPr>
        <p:txBody>
          <a:bodyPr/>
          <a:lstStyle/>
          <a:p>
            <a:r>
              <a:rPr lang="pl-PL" sz="6600" dirty="0" smtClean="0"/>
              <a:t>Mity i fakty</a:t>
            </a:r>
            <a:endParaRPr lang="pl-PL" sz="6600" dirty="0"/>
          </a:p>
        </p:txBody>
      </p:sp>
    </p:spTree>
    <p:extLst>
      <p:ext uri="{BB962C8B-B14F-4D97-AF65-F5344CB8AC3E}">
        <p14:creationId xmlns:p14="http://schemas.microsoft.com/office/powerpoint/2010/main" val="2647655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7166" y="691275"/>
            <a:ext cx="10515600" cy="1325563"/>
          </a:xfrm>
        </p:spPr>
        <p:txBody>
          <a:bodyPr/>
          <a:lstStyle/>
          <a:p>
            <a:r>
              <a:rPr lang="pl-PL" sz="3200" dirty="0"/>
              <a:t>Mit: </a:t>
            </a:r>
            <a:r>
              <a:rPr lang="pl-PL" sz="3200" dirty="0" smtClean="0"/>
              <a:t>osoby </a:t>
            </a:r>
            <a:r>
              <a:rPr lang="pl-PL" sz="3200" dirty="0" err="1" smtClean="0"/>
              <a:t>transpłciowe</a:t>
            </a:r>
            <a:r>
              <a:rPr lang="pl-PL" sz="3200" dirty="0" smtClean="0"/>
              <a:t> </a:t>
            </a:r>
            <a:r>
              <a:rPr lang="pl-PL" sz="3200" dirty="0"/>
              <a:t>są </a:t>
            </a:r>
            <a:r>
              <a:rPr lang="pl-PL" sz="3200" dirty="0" smtClean="0"/>
              <a:t>zaburzone?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30966" y="1785258"/>
            <a:ext cx="11961034" cy="4365172"/>
          </a:xfrm>
        </p:spPr>
        <p:txBody>
          <a:bodyPr/>
          <a:lstStyle/>
          <a:p>
            <a:pPr marL="0" indent="0">
              <a:buNone/>
            </a:pPr>
            <a:r>
              <a:rPr lang="pl-PL" sz="1900" dirty="0" smtClean="0"/>
              <a:t>Termin ten </a:t>
            </a:r>
            <a:r>
              <a:rPr lang="pl-PL" sz="1900" dirty="0"/>
              <a:t>pozwala określić się osobom, których tożsamość płciowa jest odmienna od </a:t>
            </a:r>
            <a:r>
              <a:rPr lang="pl-PL" sz="1900" dirty="0" smtClean="0"/>
              <a:t>biologii i </a:t>
            </a:r>
            <a:r>
              <a:rPr lang="pl-PL" sz="1900" dirty="0"/>
              <a:t>metryki urodzenia. Od roku 2018 WHO w swojej Międzynarodowej Klasyfikacji </a:t>
            </a:r>
            <a:r>
              <a:rPr lang="pl-PL" sz="1900" dirty="0" smtClean="0"/>
              <a:t>Chorób i </a:t>
            </a:r>
            <a:r>
              <a:rPr lang="pl-PL" sz="1900" dirty="0"/>
              <a:t>Problemów Zdrowotnych nie uznaje </a:t>
            </a:r>
            <a:r>
              <a:rPr lang="pl-PL" sz="1900" dirty="0" err="1"/>
              <a:t>transpłciowości</a:t>
            </a:r>
            <a:r>
              <a:rPr lang="pl-PL" sz="1900" dirty="0"/>
              <a:t> za zaburzenie</a:t>
            </a:r>
            <a:r>
              <a:rPr lang="pl-PL" sz="1900" dirty="0" smtClean="0"/>
              <a:t>.</a:t>
            </a:r>
          </a:p>
          <a:p>
            <a:pPr marL="0" indent="0">
              <a:buNone/>
            </a:pPr>
            <a:r>
              <a:rPr lang="pl-PL" sz="1900" dirty="0"/>
              <a:t>Zmiany są widoczne w kolejnych edycjach systemów diagnostycznych takich jak DSM–5 pochodzącym </a:t>
            </a:r>
            <a:r>
              <a:rPr lang="pl-PL" sz="1900" dirty="0" smtClean="0"/>
              <a:t>z </a:t>
            </a:r>
            <a:r>
              <a:rPr lang="pl-PL" sz="1900" b="1" dirty="0"/>
              <a:t>2013 roku</a:t>
            </a:r>
            <a:r>
              <a:rPr lang="pl-PL" sz="1900" dirty="0"/>
              <a:t>, </a:t>
            </a:r>
            <a:r>
              <a:rPr lang="pl-PL" sz="1900" b="1" dirty="0" err="1"/>
              <a:t>transpłciowa</a:t>
            </a:r>
            <a:r>
              <a:rPr lang="pl-PL" sz="1900" b="1" dirty="0"/>
              <a:t> tożsamość traci znaczenie psychopatologiczne</a:t>
            </a:r>
            <a:r>
              <a:rPr lang="pl-PL" sz="1900" dirty="0"/>
              <a:t>, a uwaga klinicystów kierowana jest na rodzący chroniczne cierpienie stan rozbieżności pomiędzy doświadczaną tożsamością i wyrażaną ekspresją płciową a społeczną i/lub cielesną charakterystyką danej osoby, czyli na dysforię płciową [1]. </a:t>
            </a:r>
          </a:p>
          <a:p>
            <a:r>
              <a:rPr lang="pl-PL" sz="1800" dirty="0"/>
              <a:t>Klasyfikacja ICD–11 proponuje </a:t>
            </a:r>
            <a:r>
              <a:rPr lang="pl-PL" sz="1800" dirty="0" smtClean="0"/>
              <a:t>nową </a:t>
            </a:r>
            <a:r>
              <a:rPr lang="pl-PL" sz="1800" dirty="0"/>
              <a:t>jednostkę diagnostyczną – niezgodność płciową, która przyporządkowana zostaje nowej </a:t>
            </a:r>
            <a:r>
              <a:rPr lang="pl-PL" sz="1800" dirty="0" smtClean="0"/>
              <a:t>klasie, mianowicie </a:t>
            </a:r>
            <a:r>
              <a:rPr lang="pl-PL" sz="1800" dirty="0"/>
              <a:t>problemom związanym ze zdrowiem seksualnym</a:t>
            </a:r>
            <a:r>
              <a:rPr lang="pl-PL" sz="1800" dirty="0" smtClean="0"/>
              <a:t>.</a:t>
            </a:r>
            <a:endParaRPr lang="pl-PL" sz="1800" dirty="0"/>
          </a:p>
        </p:txBody>
      </p:sp>
    </p:spTree>
    <p:extLst>
      <p:ext uri="{BB962C8B-B14F-4D97-AF65-F5344CB8AC3E}">
        <p14:creationId xmlns:p14="http://schemas.microsoft.com/office/powerpoint/2010/main" val="3036342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6104" y="1167344"/>
            <a:ext cx="11230776" cy="1325563"/>
          </a:xfrm>
        </p:spPr>
        <p:txBody>
          <a:bodyPr/>
          <a:lstStyle/>
          <a:p>
            <a:r>
              <a:rPr lang="pl-PL" sz="2800" dirty="0"/>
              <a:t>Mit:</a:t>
            </a:r>
            <a:r>
              <a:rPr lang="pl-PL" sz="2800" dirty="0" smtClean="0"/>
              <a:t> </a:t>
            </a:r>
            <a:r>
              <a:rPr lang="pl-PL" sz="2800" dirty="0"/>
              <a:t>osoby </a:t>
            </a:r>
            <a:r>
              <a:rPr lang="pl-PL" sz="2800" dirty="0" err="1"/>
              <a:t>transpłciowe</a:t>
            </a:r>
            <a:r>
              <a:rPr lang="pl-PL" sz="2800" dirty="0"/>
              <a:t> widać na pierwszy rzut oka?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36104" y="2665627"/>
            <a:ext cx="11230776" cy="2809887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Nie</a:t>
            </a:r>
            <a:r>
              <a:rPr lang="pl-PL" sz="2400" b="1" dirty="0"/>
              <a:t>. Osoby </a:t>
            </a:r>
            <a:r>
              <a:rPr lang="pl-PL" sz="2400" b="1" dirty="0" err="1"/>
              <a:t>transpłciowe</a:t>
            </a:r>
            <a:r>
              <a:rPr lang="pl-PL" sz="2400" b="1" dirty="0"/>
              <a:t>, tak jak osoby </a:t>
            </a:r>
            <a:r>
              <a:rPr lang="pl-PL" sz="2400" b="1" dirty="0" err="1"/>
              <a:t>cispłciowe</a:t>
            </a:r>
            <a:r>
              <a:rPr lang="pl-PL" sz="2400" b="1" dirty="0"/>
              <a:t> nie wyróżniają się </a:t>
            </a:r>
            <a:r>
              <a:rPr lang="pl-PL" sz="2400" b="1" dirty="0" smtClean="0"/>
              <a:t>niczym szczególnym</a:t>
            </a:r>
            <a:r>
              <a:rPr lang="pl-PL" sz="2400" b="1" dirty="0"/>
              <a:t>. </a:t>
            </a:r>
            <a:r>
              <a:rPr lang="pl-PL" sz="2400" dirty="0"/>
              <a:t>Niektóre osoby transseksualne po </a:t>
            </a:r>
            <a:r>
              <a:rPr lang="pl-PL" sz="2400" dirty="0" err="1"/>
              <a:t>tranzycji</a:t>
            </a:r>
            <a:r>
              <a:rPr lang="pl-PL" sz="2400" dirty="0"/>
              <a:t> w ogóle nie identyfikują </a:t>
            </a:r>
            <a:r>
              <a:rPr lang="pl-PL" sz="2400" dirty="0" smtClean="0"/>
              <a:t>się już </a:t>
            </a:r>
            <a:r>
              <a:rPr lang="pl-PL" sz="2400" dirty="0"/>
              <a:t>jako osoby trans* i unikają wspominania o swojej przeszłości. Inne przez całe </a:t>
            </a:r>
            <a:r>
              <a:rPr lang="pl-PL" sz="2400" dirty="0" smtClean="0"/>
              <a:t>życie podkreślają </a:t>
            </a:r>
            <a:r>
              <a:rPr lang="pl-PL" sz="2400" dirty="0"/>
              <a:t>swoją trans* tożsamość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230958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4144" y="903605"/>
            <a:ext cx="10254216" cy="1325563"/>
          </a:xfrm>
        </p:spPr>
        <p:txBody>
          <a:bodyPr/>
          <a:lstStyle/>
          <a:p>
            <a:r>
              <a:rPr lang="pl-PL" sz="2800" dirty="0"/>
              <a:t>Mit:</a:t>
            </a:r>
            <a:r>
              <a:rPr lang="pl-PL" sz="2800" dirty="0" smtClean="0"/>
              <a:t> </a:t>
            </a:r>
            <a:r>
              <a:rPr lang="pl-PL" sz="2800" dirty="0"/>
              <a:t>wszystkie osoby </a:t>
            </a:r>
            <a:r>
              <a:rPr lang="pl-PL" sz="2800" dirty="0" err="1"/>
              <a:t>transpłciowe</a:t>
            </a:r>
            <a:r>
              <a:rPr lang="pl-PL" sz="2800" dirty="0"/>
              <a:t> chcą przejść </a:t>
            </a:r>
            <a:r>
              <a:rPr lang="pl-PL" sz="2800" dirty="0" err="1"/>
              <a:t>tranzycję</a:t>
            </a:r>
            <a:r>
              <a:rPr lang="pl-PL" sz="2800" dirty="0"/>
              <a:t>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54144" y="2229168"/>
            <a:ext cx="11294512" cy="3899489"/>
          </a:xfrm>
        </p:spPr>
        <p:txBody>
          <a:bodyPr/>
          <a:lstStyle/>
          <a:p>
            <a:pPr marL="0" indent="0">
              <a:buNone/>
            </a:pPr>
            <a:r>
              <a:rPr lang="pl-PL" b="1" dirty="0" smtClean="0"/>
              <a:t>Nie</a:t>
            </a:r>
            <a:r>
              <a:rPr lang="pl-PL" b="1" dirty="0"/>
              <a:t>. Niektóre osoby – w szczególności transseksualne – dążą do tego, by ich</a:t>
            </a:r>
          </a:p>
          <a:p>
            <a:pPr marL="0" indent="0">
              <a:buNone/>
            </a:pPr>
            <a:r>
              <a:rPr lang="pl-PL" b="1" dirty="0"/>
              <a:t>wygląd, odbiór społeczny i ciało odpowiadały płci odczuwanej i w związku z tym</a:t>
            </a:r>
          </a:p>
          <a:p>
            <a:pPr marL="0" indent="0">
              <a:buNone/>
            </a:pPr>
            <a:r>
              <a:rPr lang="pl-PL" b="1" dirty="0"/>
              <a:t>przechodzą </a:t>
            </a:r>
            <a:r>
              <a:rPr lang="pl-PL" b="1" dirty="0" err="1"/>
              <a:t>tranzycję</a:t>
            </a:r>
            <a:r>
              <a:rPr lang="pl-PL" dirty="0"/>
              <a:t>, na którą składać się mogą m.in. zabiegi hormonalne, terapia</a:t>
            </a:r>
          </a:p>
          <a:p>
            <a:pPr marL="0" indent="0">
              <a:buNone/>
            </a:pPr>
            <a:r>
              <a:rPr lang="pl-PL" dirty="0"/>
              <a:t>lub zabiegi chirurgiczne. Niektóre osoby trans* nie chcą, nie czują potrzeby bądź</a:t>
            </a:r>
          </a:p>
          <a:p>
            <a:pPr marL="0" indent="0">
              <a:buNone/>
            </a:pPr>
            <a:r>
              <a:rPr lang="pl-PL" dirty="0"/>
              <a:t>z różnych powodów nie mogą przejść </a:t>
            </a:r>
            <a:r>
              <a:rPr lang="pl-PL" dirty="0" err="1"/>
              <a:t>tranzycji</a:t>
            </a:r>
            <a:r>
              <a:rPr lang="pl-PL" dirty="0"/>
              <a:t>. Nie oznacza to jednak, że nie są</a:t>
            </a:r>
          </a:p>
          <a:p>
            <a:pPr marL="0" indent="0">
              <a:buNone/>
            </a:pPr>
            <a:r>
              <a:rPr lang="pl-PL" dirty="0"/>
              <a:t>osobami trans* tak samo jak osoby, które </a:t>
            </a:r>
            <a:r>
              <a:rPr lang="pl-PL" dirty="0" err="1"/>
              <a:t>tranzycję</a:t>
            </a:r>
            <a:r>
              <a:rPr lang="pl-PL" dirty="0"/>
              <a:t> przeszły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363428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2169" y="886187"/>
            <a:ext cx="10211482" cy="1325563"/>
          </a:xfrm>
        </p:spPr>
        <p:txBody>
          <a:bodyPr/>
          <a:lstStyle/>
          <a:p>
            <a:r>
              <a:rPr lang="pl-PL" sz="2800" dirty="0" smtClean="0"/>
              <a:t>Mit: łatwo </a:t>
            </a:r>
            <a:r>
              <a:rPr lang="pl-PL" sz="2800" dirty="0"/>
              <a:t>rozpoznać osobę </a:t>
            </a:r>
            <a:r>
              <a:rPr lang="pl-PL" sz="2800" dirty="0" err="1"/>
              <a:t>transpłciową</a:t>
            </a:r>
            <a:r>
              <a:rPr lang="pl-PL" sz="2800" dirty="0" smtClean="0"/>
              <a:t>?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22169" y="2083073"/>
            <a:ext cx="11112631" cy="4089128"/>
          </a:xfrm>
        </p:spPr>
        <p:txBody>
          <a:bodyPr/>
          <a:lstStyle/>
          <a:p>
            <a:pPr marL="0" indent="0">
              <a:buNone/>
            </a:pPr>
            <a:r>
              <a:rPr lang="pl-PL" sz="2400" b="1" dirty="0" smtClean="0"/>
              <a:t>Nie </a:t>
            </a:r>
            <a:r>
              <a:rPr lang="pl-PL" sz="2400" b="1" dirty="0"/>
              <a:t>da się rozpoznać osób </a:t>
            </a:r>
            <a:r>
              <a:rPr lang="pl-PL" sz="2400" b="1" dirty="0" err="1"/>
              <a:t>transpłciowych</a:t>
            </a:r>
            <a:r>
              <a:rPr lang="pl-PL" sz="2400" dirty="0"/>
              <a:t>. Dopiero, gdy ktoś zdecyduje </a:t>
            </a:r>
            <a:r>
              <a:rPr lang="pl-PL" sz="2400" dirty="0" smtClean="0"/>
              <a:t>się otworzyć </a:t>
            </a:r>
            <a:r>
              <a:rPr lang="pl-PL" sz="2400" dirty="0"/>
              <a:t>na Ciebie i poinformuje Cię o swojej </a:t>
            </a:r>
            <a:r>
              <a:rPr lang="pl-PL" sz="2400" dirty="0" err="1"/>
              <a:t>transpłciowości</a:t>
            </a:r>
            <a:r>
              <a:rPr lang="pl-PL" sz="2400" dirty="0"/>
              <a:t>, możesz mieć pewność</a:t>
            </a:r>
            <a:r>
              <a:rPr lang="pl-PL" sz="2400" dirty="0" smtClean="0"/>
              <a:t>, że </a:t>
            </a:r>
            <a:r>
              <a:rPr lang="pl-PL" sz="2400" dirty="0"/>
              <a:t>trafiłeś na osobę trans*. Nigdy nie zakładaj i nie uprzedzaj się do kogoś, </a:t>
            </a:r>
            <a:r>
              <a:rPr lang="pl-PL" sz="2400" dirty="0" smtClean="0"/>
              <a:t>kogo podejrzewasz </a:t>
            </a:r>
            <a:r>
              <a:rPr lang="pl-PL" sz="2400" dirty="0"/>
              <a:t>o </a:t>
            </a:r>
            <a:r>
              <a:rPr lang="pl-PL" sz="2400" dirty="0" err="1"/>
              <a:t>transpłciowość</a:t>
            </a:r>
            <a:r>
              <a:rPr lang="pl-PL" sz="2400" dirty="0"/>
              <a:t>. Nie ufaj też informacjom przekazywanym od </a:t>
            </a:r>
            <a:r>
              <a:rPr lang="pl-PL" sz="2400" dirty="0" smtClean="0"/>
              <a:t>innych ludzi</a:t>
            </a:r>
            <a:r>
              <a:rPr lang="pl-PL" sz="2400" dirty="0"/>
              <a:t>. Mówienie o </a:t>
            </a:r>
            <a:r>
              <a:rPr lang="pl-PL" sz="2400" dirty="0" err="1"/>
              <a:t>transpłciowości</a:t>
            </a:r>
            <a:r>
              <a:rPr lang="pl-PL" sz="2400" dirty="0"/>
              <a:t> osób trzecich,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gdy </a:t>
            </a:r>
            <a:r>
              <a:rPr lang="pl-PL" sz="2400" dirty="0"/>
              <a:t>one same nie informują </a:t>
            </a:r>
            <a:r>
              <a:rPr lang="pl-PL" sz="2400" dirty="0" smtClean="0"/>
              <a:t>Cię o </a:t>
            </a:r>
            <a:r>
              <a:rPr lang="pl-PL" sz="2400" dirty="0"/>
              <a:t>tym, jest uważane za bardzo niewłaściwe, raniące i łamiące prawo </a:t>
            </a:r>
            <a:r>
              <a:rPr lang="pl-PL" sz="2400" dirty="0" smtClean="0"/>
              <a:t>osób do </a:t>
            </a:r>
            <a:r>
              <a:rPr lang="pl-PL" sz="2400" dirty="0"/>
              <a:t>prywatności</a:t>
            </a:r>
            <a:r>
              <a:rPr lang="pl-PL" sz="2400" dirty="0" smtClean="0"/>
              <a:t>.</a:t>
            </a:r>
          </a:p>
          <a:p>
            <a:pPr marL="0" indent="0"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166196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formatka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aaa19f5-bb27-416a-b4fe-dc5ff0ef88dd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012B63BFE9A14E964E4FD035062DE0" ma:contentTypeVersion="16" ma:contentTypeDescription="Utwórz nowy dokument." ma:contentTypeScope="" ma:versionID="1c453bcc7c9963b4671f5d0db9cf5a1d">
  <xsd:schema xmlns:xsd="http://www.w3.org/2001/XMLSchema" xmlns:xs="http://www.w3.org/2001/XMLSchema" xmlns:p="http://schemas.microsoft.com/office/2006/metadata/properties" xmlns:ns3="baaa19f5-bb27-416a-b4fe-dc5ff0ef88dd" xmlns:ns4="022bede8-9b33-42d0-acae-342ebdc693e4" targetNamespace="http://schemas.microsoft.com/office/2006/metadata/properties" ma:root="true" ma:fieldsID="bfe0e77a171aa5e5b6e73888dd925ff5" ns3:_="" ns4:_="">
    <xsd:import namespace="baaa19f5-bb27-416a-b4fe-dc5ff0ef88dd"/>
    <xsd:import namespace="022bede8-9b33-42d0-acae-342ebdc693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aa19f5-bb27-416a-b4fe-dc5ff0ef88d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2bede8-9b33-42d0-acae-342ebdc693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A66DC29-4746-4F7E-90CB-97E10DF7167D}">
  <ds:schemaRefs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22bede8-9b33-42d0-acae-342ebdc693e4"/>
    <ds:schemaRef ds:uri="baaa19f5-bb27-416a-b4fe-dc5ff0ef88d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19D4C5B-98AC-4E9B-8B6F-B7858B9B4FA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aaa19f5-bb27-416a-b4fe-dc5ff0ef88dd"/>
    <ds:schemaRef ds:uri="022bede8-9b33-42d0-acae-342ebdc693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8A1B9B-E07F-4D02-AB21-F300FE40C84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Dostępna administracja 2</Template>
  <TotalTime>7065</TotalTime>
  <Words>766</Words>
  <Application>Microsoft Office PowerPoint</Application>
  <PresentationFormat>Panoramiczny</PresentationFormat>
  <Paragraphs>50</Paragraphs>
  <Slides>13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6" baseType="lpstr">
      <vt:lpstr>Arial</vt:lpstr>
      <vt:lpstr>Calibri</vt:lpstr>
      <vt:lpstr>1_formatka</vt:lpstr>
      <vt:lpstr>Zakres wsparcia studentów transpłciowych na uczelniach wyższych</vt:lpstr>
      <vt:lpstr>Czym jest Transpłciowość?</vt:lpstr>
      <vt:lpstr>Proces tranzycji</vt:lpstr>
      <vt:lpstr>Dysforia płciowa</vt:lpstr>
      <vt:lpstr>Mity i fakty</vt:lpstr>
      <vt:lpstr>Mit: osoby transpłciowe są zaburzone?</vt:lpstr>
      <vt:lpstr>Mit: osoby transpłciowe widać na pierwszy rzut oka?</vt:lpstr>
      <vt:lpstr>Mit: wszystkie osoby transpłciowe chcą przejść tranzycję?</vt:lpstr>
      <vt:lpstr>Mit: łatwo rozpoznać osobę transpłciową?</vt:lpstr>
      <vt:lpstr>Osoby Transpłciowe na Uczelni (1)</vt:lpstr>
      <vt:lpstr>Osoby Transpłciowe na Uczelni (2)</vt:lpstr>
      <vt:lpstr>Patroni </vt:lpstr>
      <vt:lpstr>Dziękuję za uwagę!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Zakres wsparcia studentów transpłciowych na uczelniach wyższych</dc:title>
  <dc:creator>Justyna Polak</dc:creator>
  <cp:lastModifiedBy>Joanna Mazurkiewicz</cp:lastModifiedBy>
  <cp:revision>288</cp:revision>
  <dcterms:created xsi:type="dcterms:W3CDTF">2020-01-15T14:43:46Z</dcterms:created>
  <dcterms:modified xsi:type="dcterms:W3CDTF">2023-12-08T15:51:00Z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0x01010095012B63BFE9A14E964E4FD035062DE0</vt:lpwstr>
  </property>
</Properties>
</file>