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3" autoAdjust="0"/>
    <p:restoredTop sz="86358" autoAdjust="0"/>
  </p:normalViewPr>
  <p:slideViewPr>
    <p:cSldViewPr snapToGrid="0">
      <p:cViewPr varScale="1">
        <p:scale>
          <a:sx n="59" d="100"/>
          <a:sy n="59" d="100"/>
        </p:scale>
        <p:origin x="212" y="60"/>
      </p:cViewPr>
      <p:guideLst/>
    </p:cSldViewPr>
  </p:slideViewPr>
  <p:outlineViewPr>
    <p:cViewPr>
      <p:scale>
        <a:sx n="33" d="100"/>
        <a:sy n="33" d="100"/>
      </p:scale>
      <p:origin x="0" y="-491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0B6B3-1B92-4C51-9B3B-8F9A578AF88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19639-0C5C-4AB9-9B86-3C757324F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311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Co to jest FMU</a:t>
            </a:r>
            <a:r>
              <a:rPr lang="pl-PL" baseline="0" dirty="0"/>
              <a:t> i co zawiera?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19639-0C5C-4AB9-9B86-3C757324F27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20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Jakie</a:t>
            </a:r>
            <a:r>
              <a:rPr lang="pl-PL" baseline="0" dirty="0"/>
              <a:t> są kluczowe zasady w procesie monitorowania uczestników?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19639-0C5C-4AB9-9B86-3C757324F27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003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19639-0C5C-4AB9-9B86-3C757324F27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75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Środowisko osób z niepełnosprawnościami rozumiane jest przede wszystkim jako:</a:t>
            </a:r>
          </a:p>
          <a:p>
            <a:r>
              <a:rPr lang="pl-PL" dirty="0"/>
              <a:t>- organizacja pozarządowa lub </a:t>
            </a:r>
          </a:p>
          <a:p>
            <a:r>
              <a:rPr lang="pl-PL" dirty="0"/>
              <a:t>- podmiot reprezentujący osoby z niepełnosprawnościami działające na rzecz likwidacji barier dla osób z niepełnosprawnościami oraz zapewnienia ułatwienia tym osobom dostępu do kształcenia, </a:t>
            </a:r>
          </a:p>
          <a:p>
            <a:r>
              <a:rPr lang="pl-PL" dirty="0"/>
              <a:t>- osoby z niepełnosprawnościami zajmujące się aktywnie tematyką dostępności.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19639-0C5C-4AB9-9B86-3C757324F27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347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Nieprzewidziany w budżetach projektów wzrost cen – w szczególności dotyczący kosztów związanych z pracami remontowo-budowlanymi: 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Beneficjenci</a:t>
            </a:r>
            <a:r>
              <a:rPr lang="pl-PL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bardzo często ponawiają ogłoszenia o zamówieniach z uwagi na brak ofert lub znaczne przekroczenie planowanego budżetu, problemy z zachowaniem limitów w kategoriach podlegających limitom CF i ŚT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Opóźnienia w realizacji projektów związane m.in. z przedłużającymi się rozstrzygnięciami postępowań </a:t>
            </a:r>
            <a:r>
              <a:rPr lang="pl-PL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Pzp</a:t>
            </a: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/procedur konkurencyjnych, oczekiwaniem na urzędowe pozwolenia (dot. remontów)</a:t>
            </a:r>
            <a:r>
              <a:rPr lang="pl-PL" sz="1200" b="0" baseline="0" dirty="0">
                <a:latin typeface="Calibri" panose="020F0502020204030204" pitchFamily="34" charset="0"/>
                <a:cs typeface="Calibri" panose="020F0502020204030204" pitchFamily="34" charset="0"/>
              </a:rPr>
              <a:t> jak również zmiany w koncepcji wynikające z nieprzewidzianych sytuacji – brak możliwości technicznych, pozyskanie środków na remont z innego źródła</a:t>
            </a:r>
            <a:endParaRPr lang="pl-PL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Problemy z rekrutacją uczestników oraz ich monitorowaniem (braki w dokumentacji): </a:t>
            </a:r>
            <a:r>
              <a:rPr lang="pl-PL" sz="1200" b="0" dirty="0">
                <a:latin typeface="Calibri" panose="020F0502020204030204" pitchFamily="34" charset="0"/>
                <a:cs typeface="Calibri" panose="020F0502020204030204" pitchFamily="34" charset="0"/>
              </a:rPr>
              <a:t>Bardzo wysokie założenia dotyczące wartości wskaźników</a:t>
            </a:r>
            <a:r>
              <a:rPr lang="pl-PL" sz="1200" b="0" baseline="0" dirty="0">
                <a:latin typeface="Calibri" panose="020F0502020204030204" pitchFamily="34" charset="0"/>
                <a:cs typeface="Calibri" panose="020F0502020204030204" pitchFamily="34" charset="0"/>
              </a:rPr>
              <a:t> (np. 100% pracowników uczelni podniesie swoje kompetencje), niechęć pracowników do brania udziału w szkoleniach (szkolenia on-line tylko w jakiejś części są w stanie przybliżyć problem osób z niepełnosprawnością), z uwagi na częściowo zdalną/hybrydową pracę, problem z prowadzeniem dokumentacji projektowej</a:t>
            </a:r>
            <a:endParaRPr lang="pl-PL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19639-0C5C-4AB9-9B86-3C757324F27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815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Brak współpracy/problemy w określeniu zasad współpracy z organizacjami/środowiskiem działającym na rzecz osób niepełnosprawnych na etapie realizacji projektów: </a:t>
            </a:r>
            <a:r>
              <a:rPr lang="pl-PL" sz="1200" b="0" dirty="0">
                <a:latin typeface="Calibri" panose="020F0502020204030204" pitchFamily="34" charset="0"/>
                <a:cs typeface="Calibri" panose="020F0502020204030204" pitchFamily="34" charset="0"/>
              </a:rPr>
              <a:t>„małe uczelnie” często mają problem z pojęciem współpracy z organizacjami działającymi na rzecz</a:t>
            </a:r>
            <a:r>
              <a:rPr lang="pl-PL" sz="1200" b="0" baseline="0" dirty="0">
                <a:latin typeface="Calibri" panose="020F0502020204030204" pitchFamily="34" charset="0"/>
                <a:cs typeface="Calibri" panose="020F0502020204030204" pitchFamily="34" charset="0"/>
              </a:rPr>
              <a:t> osób z niepełnosprawnością, zmiany nie są konsultowane ze środowiskiem osób z niepełnosprawnością – to nie musi być organizacja, wystarczy grupa studentów z niepełnosprawnością</a:t>
            </a:r>
          </a:p>
          <a:p>
            <a:pPr>
              <a:lnSpc>
                <a:spcPct val="150000"/>
              </a:lnSpc>
            </a:pP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Brak urozmaicenia tematyki szkoleń realizowanych w projektach „Uczelnia dostępna”: </a:t>
            </a:r>
            <a:r>
              <a:rPr lang="pl-PL" sz="1200" b="0" dirty="0">
                <a:latin typeface="Calibri" panose="020F0502020204030204" pitchFamily="34" charset="0"/>
                <a:cs typeface="Calibri" panose="020F0502020204030204" pitchFamily="34" charset="0"/>
              </a:rPr>
              <a:t>zazwyczaj szkolenia</a:t>
            </a:r>
            <a:r>
              <a:rPr lang="pl-PL" sz="1200" b="0" baseline="0" dirty="0">
                <a:latin typeface="Calibri" panose="020F0502020204030204" pitchFamily="34" charset="0"/>
                <a:cs typeface="Calibri" panose="020F0502020204030204" pitchFamily="34" charset="0"/>
              </a:rPr>
              <a:t> mają nazwę „podniesienie wiedzy z zakresu niepełnosprawności” – Beneficjenci nie kładą też nacisku na to, jak ważne są to tematy (działania uświadamiające) i udział w takich szkoleniach jest często tratowane jak „kara/przykry obowiązek” lub tematyka jest na tyle ogólna, że nie wzbudza zainteresowania</a:t>
            </a:r>
          </a:p>
          <a:p>
            <a:pPr>
              <a:lnSpc>
                <a:spcPct val="150000"/>
              </a:lnSpc>
            </a:pP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Problem ze zrealizowaniem wszystkich przewidzianych działań, w zaplanowanym we wniosku o dofinansowanie czasie: </a:t>
            </a:r>
            <a:r>
              <a:rPr lang="pl-PL" sz="1200" b="0" dirty="0">
                <a:latin typeface="Calibri" panose="020F0502020204030204" pitchFamily="34" charset="0"/>
                <a:cs typeface="Calibri" panose="020F0502020204030204" pitchFamily="34" charset="0"/>
              </a:rPr>
              <a:t>Beneficjenci przewidują bardzo dużo działań, w krótkim</a:t>
            </a:r>
            <a:r>
              <a:rPr lang="pl-PL" sz="1200" b="0" baseline="0" dirty="0">
                <a:latin typeface="Calibri" panose="020F0502020204030204" pitchFamily="34" charset="0"/>
                <a:cs typeface="Calibri" panose="020F0502020204030204" pitchFamily="34" charset="0"/>
              </a:rPr>
              <a:t> czasie, nie biorąc pod uwagę ewentualnych problemów czy przesunięć w harmonogramie realizacji projektu</a:t>
            </a:r>
          </a:p>
          <a:p>
            <a:pPr>
              <a:lnSpc>
                <a:spcPct val="150000"/>
              </a:lnSpc>
            </a:pPr>
            <a:r>
              <a:rPr lang="pl-PL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Problemy z zaproponowaniem działań alternatywnych w przypadku braku możliwości realizacji działań przewidzianych we wniosku o dofinansowanie:</a:t>
            </a:r>
            <a:r>
              <a:rPr lang="pl-PL" sz="12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b="0" baseline="0" dirty="0">
                <a:latin typeface="Calibri" panose="020F0502020204030204" pitchFamily="34" charset="0"/>
                <a:cs typeface="Calibri" panose="020F0502020204030204" pitchFamily="34" charset="0"/>
              </a:rPr>
              <a:t>Beneficjenci proszą OP o wskazanie dobrych praktyk, sugestii jakie mogą podejmować działania alternatywne, istnieje potrzeba wymiany doświadczeń i przekazywania dobrych praktyk</a:t>
            </a:r>
            <a:endParaRPr lang="pl-PL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pl-PL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pl-PL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19639-0C5C-4AB9-9B86-3C757324F27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7640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Samo opisanie we wniosku o płatność pojawiających się problemów i wskazanie „podejmowane są działania naprawcze” jest niewystarczające. Trzeba wskazać </a:t>
            </a:r>
            <a:r>
              <a:rPr lang="pl-PL" u="sng" dirty="0"/>
              <a:t>konkretne </a:t>
            </a:r>
            <a:r>
              <a:rPr lang="pl-PL" dirty="0"/>
              <a:t>rozwiązania. Kontakt</a:t>
            </a:r>
            <a:r>
              <a:rPr lang="pl-PL" baseline="0" dirty="0"/>
              <a:t> z opiekunem powinien odbywać się na zasadzie partnerskiej – wspólnie realizujemy projekt i obu stronom powinno zależeć na sukcesie projektu, jednakże nie można zapominać, że to na Beneficjencie ciąży odpowiedzialność za prawidłową realizację projektu (to on zna szczegóły i specyfikę uczelni – OP może tylko coś doradzać, na pewno nie będzie podejmował decyzji za Beneficjenta)</a:t>
            </a:r>
          </a:p>
          <a:p>
            <a:endParaRPr lang="pl-PL" baseline="0" dirty="0"/>
          </a:p>
          <a:p>
            <a:r>
              <a:rPr lang="pl-PL" baseline="0" dirty="0"/>
              <a:t>Beneficjenci mają możliwość przedyskutowania swoich problemów z OP – telefonicznie, mailowo, on-line, po takiej rozmowie często jest dużo łatwiej sporządzić taki formularz zmian</a:t>
            </a:r>
          </a:p>
          <a:p>
            <a:endParaRPr lang="pl-PL" baseline="0" dirty="0"/>
          </a:p>
          <a:p>
            <a:r>
              <a:rPr lang="pl-PL" baseline="0" dirty="0"/>
              <a:t>Należy pamiętać o uwzględnieniu wszystkich miejsc, które będą modyfikowane, aby zapisy w WND były spójne.</a:t>
            </a:r>
          </a:p>
          <a:p>
            <a:endParaRPr lang="pl-PL" baseline="0" dirty="0"/>
          </a:p>
          <a:p>
            <a:r>
              <a:rPr lang="pl-PL" baseline="0" dirty="0"/>
              <a:t>Podczas zgłaszania zmian bardzo istotne jest, aby odwoływać się do analizy potrzeb (powstałe oszczędności nie mogą być jedynym argumentem za wprowadzeniem zmian!), zmiany powinny być też oceniane „z lotu ptaka” – Beneficjent powinien przewidywać, z jakimi konsekwencjami będą się wiązały</a:t>
            </a:r>
          </a:p>
          <a:p>
            <a:endParaRPr lang="pl-PL" baseline="0" dirty="0"/>
          </a:p>
          <a:p>
            <a:endParaRPr lang="pl-PL" baseline="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19639-0C5C-4AB9-9B86-3C757324F27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037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Czy zaproponowane zmiany pozwolą na osiągnięcie zakładanego celu, z czego wynikają zmiany, czy zaproponowane zmiany są wykonalne – zarówno zakres jak i czas</a:t>
            </a:r>
          </a:p>
          <a:p>
            <a:endParaRPr lang="pl-PL" baseline="0" dirty="0"/>
          </a:p>
          <a:p>
            <a:r>
              <a:rPr lang="pl-PL" baseline="0" dirty="0"/>
              <a:t>Czy zaproponowane zmiany są zgodne z kryteriami dostępu, itd.</a:t>
            </a:r>
          </a:p>
          <a:p>
            <a:endParaRPr lang="pl-PL" baseline="0" dirty="0"/>
          </a:p>
          <a:p>
            <a:r>
              <a:rPr lang="pl-PL" baseline="0" dirty="0"/>
              <a:t>Czy zaproponowane zmiany wpływają na wskaźniki, czy zmienia się wielkość grupy docelowej</a:t>
            </a:r>
          </a:p>
          <a:p>
            <a:endParaRPr lang="pl-PL" baseline="0" dirty="0"/>
          </a:p>
          <a:p>
            <a:r>
              <a:rPr lang="pl-PL" baseline="0" dirty="0"/>
              <a:t>Jeśli zmiany w budżecie wiążą się z pozycjami, które podlegają limitom (np. coś wcześniej nie podlegało limitowi ŚT, a będzie podlegać ze względu na wzrost wartości – uwaga na CF)</a:t>
            </a:r>
          </a:p>
          <a:p>
            <a:endParaRPr lang="pl-PL" baseline="0" dirty="0"/>
          </a:p>
          <a:p>
            <a:r>
              <a:rPr lang="pl-PL" baseline="0" dirty="0"/>
              <a:t>Czy zaproponowane zmiany będą wiązały się ze zmniejszeniem budżetu (bardzo istotne wskazywanie kwot zmniejszeń/zwiększeń w pozycjach)</a:t>
            </a:r>
          </a:p>
          <a:p>
            <a:endParaRPr lang="pl-PL" baseline="0" dirty="0"/>
          </a:p>
          <a:p>
            <a:r>
              <a:rPr lang="pl-PL" baseline="0" dirty="0"/>
              <a:t>Podczas wprowadzania zmian należy pamiętać, że aby uniknąć problemów z eksportem zmienionych danych z SOWA do SL, nie może być złożony WNP, ani „w przygotowaniu”</a:t>
            </a:r>
          </a:p>
          <a:p>
            <a:endParaRPr lang="pl-PL" baseline="0" dirty="0"/>
          </a:p>
          <a:p>
            <a:r>
              <a:rPr lang="pl-PL" baseline="0" dirty="0"/>
              <a:t>Dopiero, kiedy wszystkie zmiany zostaną zaakceptowane na formularzu, IP odblokowuje WND w SOWA w celu naniesienia zmian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19639-0C5C-4AB9-9B86-3C757324F27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131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pl-PL" sz="800" b="1" dirty="0"/>
          </a:p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Narodowe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Centrum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Badań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Rozwoju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 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ul.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Nowogrodzka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47a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00-695, Warszawa</a:t>
            </a:r>
          </a:p>
          <a:p>
            <a:pPr algn="ctr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ncbr.gov.pl</a:t>
            </a:r>
          </a:p>
          <a:p>
            <a:pPr algn="ctr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Obserwuj nas: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19639-0C5C-4AB9-9B86-3C757324F27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31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B181BD-240D-4EF5-BB23-037048A9D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EC8A7F1-3285-4492-884A-DC5ADF1A6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80AB793-C158-47F5-B5B1-0C541FDC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AF1-0C5B-42B9-B15A-DDCA0AF65D83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3D24CDC-C936-499C-AA5B-F9A63D492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F145B8C-25EC-4709-8671-EFBD29BA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B15-D322-4E03-AF23-3715C6B73F9E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2" descr="PRZOD I TYL PANORAMA v1.psd">
            <a:extLst>
              <a:ext uri="{FF2B5EF4-FFF2-40B4-BE49-F238E27FC236}">
                <a16:creationId xmlns:a16="http://schemas.microsoft.com/office/drawing/2014/main" id="{17F1F859-4814-41F4-ACFA-EED31B169C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4" cy="685800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180312C-EF31-4738-BBB0-A64608CADA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4287"/>
            <a:ext cx="12192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8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5AE796-91F4-4677-A267-791F36ED9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F057882-B1BA-45FD-93C1-D80EADB6D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8DED078-3274-4011-9C65-DB284AD89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AF1-0C5B-42B9-B15A-DDCA0AF65D83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D9A934-1FBC-49CA-9FCB-72C46F05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799B6C-657A-4FAA-80AD-8AFE1242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B15-D322-4E03-AF23-3715C6B73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94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C7B82D7-3270-484C-BF63-8F7D307A8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3B12430-B95C-4447-B3AD-21F91C861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2A1BC9-A730-4289-9C2C-223DD897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AF1-0C5B-42B9-B15A-DDCA0AF65D83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4B4A90A-E491-442A-9FC9-EBCD1788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7FAEC86-E546-46AC-AC7C-B812B436F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B15-D322-4E03-AF23-3715C6B73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705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FAB757-B6C4-4BB6-B6B0-0B419C8C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1335E7-BB14-4025-AD07-A8EC86A59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87C594-F241-4D13-944B-963DDB820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AF1-0C5B-42B9-B15A-DDCA0AF65D83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87FD3F-5A9A-4EEB-832B-22DAFC7E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16126D-6161-473F-B88D-00DAA3DE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B15-D322-4E03-AF23-3715C6B73F9E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F428200-2BCC-442B-9B11-9C2214735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90" y="6058000"/>
            <a:ext cx="10599635" cy="7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3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3983CA-579C-404F-A6E4-47625ADD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C047EF-7293-4D7C-95A9-C96711F4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E0FF72-16DC-48C9-8EE0-120C20C17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AF1-0C5B-42B9-B15A-DDCA0AF65D83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6E2C240-7840-4A01-845C-A83AAC72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0CACC4-8A3B-4681-9349-6A56B159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B15-D322-4E03-AF23-3715C6B73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447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17852E-35E2-4A7C-BD3B-BAB77AA6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3B5B54-74E4-4F71-A88D-147B9ABEA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6A68796-27FF-483A-9C6A-67A34D121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CE9532C-4071-48E7-AE20-8A3BE8C8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AF1-0C5B-42B9-B15A-DDCA0AF65D83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FF99B63-ABEE-401D-830F-7A0EF0B5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A6355CC-81FA-4801-81DE-3D4EC794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B15-D322-4E03-AF23-3715C6B73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68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92585E-C0BD-4A36-B5DE-8778629D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9782275-71D1-44DA-9473-428BE22FA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22111C-82E2-451E-8B2F-C2B7D5D1F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0F6ED89-84F9-45D1-85A8-4D741685C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AC1F6CF-204B-48FA-874A-2B043E64A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4CBA386-8257-468A-9BE0-C9C88DF82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AF1-0C5B-42B9-B15A-DDCA0AF65D83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637C587-2A94-44DE-95B6-7EEA4FF5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5F52024-7281-4E38-88D8-F2B59C2A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B15-D322-4E03-AF23-3715C6B73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39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6DAB64-03D2-4F9C-BE8D-7253BB48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F67D899-2DEA-4948-AC25-2098347E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AF1-0C5B-42B9-B15A-DDCA0AF65D83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8EA2385-3A53-488E-A566-2931B3C6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038B6B0-82FC-4005-BF78-82015EE0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B15-D322-4E03-AF23-3715C6B73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849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EDA193B-D651-400D-BCF9-83758AB3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AF1-0C5B-42B9-B15A-DDCA0AF65D83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3A6647C-9503-40BA-9903-3562CCE34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5B64E14-39FC-46C8-B0C0-0ED1DC24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B15-D322-4E03-AF23-3715C6B73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464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687199-2D23-4EAF-8ED5-691E67DC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9FA67D-6DCA-471A-BA79-F1D38FA94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2222B14-53C2-4F05-A0F8-9700DF5D7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B8BED98-0C94-4F3C-803E-8A227EC6E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AF1-0C5B-42B9-B15A-DDCA0AF65D83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5CBFD17-BEEB-4421-B1B4-A60090E9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F7B4CE8-4492-4A9A-8C1A-0E1842F1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B15-D322-4E03-AF23-3715C6B73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56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A59471-9AB0-4BC6-8532-FBBD81E57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DE3DB71-BCDC-474C-85E7-F9C3E78BC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2C2B563-8413-4FCE-8AF1-D26B7949B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5EE2324-18ED-4B1E-8E78-FCE9C9E9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AF1-0C5B-42B9-B15A-DDCA0AF65D83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A9F43E9-3C7B-4E90-BFB9-F5B4D7DE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9858E83-8D50-4DB6-8B70-0697920C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B15-D322-4E03-AF23-3715C6B73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35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38BC924-6130-4C0E-A0CE-2DB9D11A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D8135A-48F1-4CCD-B60F-E24672FDC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6A52A7-6C19-49EB-B2E6-4A06190232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3FAF1-0C5B-42B9-B15A-DDCA0AF65D83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B20D35-51E6-4625-B920-2EC47772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E36985C-C529-42EF-B11D-21B70745B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83B15-D322-4E03-AF23-3715C6B73F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215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NCBRnews" TargetMode="External"/><Relationship Id="rId3" Type="http://schemas.openxmlformats.org/officeDocument/2006/relationships/hyperlink" Target="https://www.gov.pl/web/ncbr" TargetMode="External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CBR_pl" TargetMode="External"/><Relationship Id="rId5" Type="http://schemas.openxmlformats.org/officeDocument/2006/relationships/image" Target="../media/image5.emf"/><Relationship Id="rId4" Type="http://schemas.openxmlformats.org/officeDocument/2006/relationships/hyperlink" Target="https://www.facebook.com/NCBiR" TargetMode="External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E1C17D-C3F9-4312-9DBE-4BFBBE474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8545" y="1486911"/>
            <a:ext cx="4294908" cy="1655762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chemeClr val="bg1"/>
                </a:solidFill>
                <a:latin typeface="+mn-lt"/>
              </a:rPr>
              <a:t>Uczelnia dostępna</a:t>
            </a:r>
            <a:r>
              <a:rPr lang="pl-PL" sz="3000" dirty="0">
                <a:solidFill>
                  <a:schemeClr val="bg1"/>
                </a:solidFill>
                <a:latin typeface="+mn-lt"/>
              </a:rPr>
              <a:t/>
            </a:r>
            <a:br>
              <a:rPr lang="pl-PL" sz="3000" dirty="0">
                <a:solidFill>
                  <a:schemeClr val="bg1"/>
                </a:solidFill>
                <a:latin typeface="+mn-lt"/>
              </a:rPr>
            </a:br>
            <a:r>
              <a:rPr lang="pl-PL" sz="2800" dirty="0">
                <a:solidFill>
                  <a:schemeClr val="bg1"/>
                </a:solidFill>
                <a:latin typeface="+mn-lt"/>
              </a:rPr>
              <a:t>Podsumowanie trzech edycji</a:t>
            </a:r>
            <a:endParaRPr lang="pl-PL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6B61CA1-CBD0-4DA0-990C-6923E7A91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99201"/>
            <a:ext cx="9144000" cy="1655762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Pełno(s)prawny Student</a:t>
            </a:r>
            <a:endParaRPr lang="pl-PL" sz="2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grudnia 2021 r.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Obraz 3" descr="Logotypy: Fundusze Europejskie Wiedza Edukacja Rozwój, Rzeczpospolita Polska, Narodowe Centrum Badań i Rozwoju, Unia Europejska Europejski Fundusz Społeczny">
            <a:extLst>
              <a:ext uri="{FF2B5EF4-FFF2-40B4-BE49-F238E27FC236}">
                <a16:creationId xmlns:a16="http://schemas.microsoft.com/office/drawing/2014/main" id="{6B5E8DB1-C18C-4865-B081-F9069B7C32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8" y="6065982"/>
            <a:ext cx="10730663" cy="79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4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683E0C31-0859-42F5-A9AD-70D45032E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Dziękujemy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A2B167-3AD8-4218-88F4-2FFAAF52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Narodowe Centrum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Badań i Rozwoju</a:t>
            </a:r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ul. Nowogrodzka 47a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00-695, Warszawa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ncbr.gov.pl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Obserwuj nas:</a:t>
            </a:r>
          </a:p>
          <a:p>
            <a:endParaRPr lang="pl-PL" dirty="0"/>
          </a:p>
        </p:txBody>
      </p:sp>
      <p:pic>
        <p:nvPicPr>
          <p:cNvPr id="4" name="Picture 20" descr="Strona Facebook: https://www.facebook.com/NCBiR">
            <a:hlinkClick r:id="rId4"/>
            <a:extLst>
              <a:ext uri="{FF2B5EF4-FFF2-40B4-BE49-F238E27FC236}">
                <a16:creationId xmlns:a16="http://schemas.microsoft.com/office/drawing/2014/main" id="{6DC6E92C-1878-4C96-997A-C4C5234BF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149" y="4579579"/>
            <a:ext cx="516052" cy="516052"/>
          </a:xfrm>
          <a:prstGeom prst="rect">
            <a:avLst/>
          </a:prstGeom>
        </p:spPr>
      </p:pic>
      <p:pic>
        <p:nvPicPr>
          <p:cNvPr id="5" name="Picture 21" descr="Strona Twitter: https://twitter.com/NCBR_pl">
            <a:hlinkClick r:id="rId6"/>
            <a:extLst>
              <a:ext uri="{FF2B5EF4-FFF2-40B4-BE49-F238E27FC236}">
                <a16:creationId xmlns:a16="http://schemas.microsoft.com/office/drawing/2014/main" id="{270E9B89-FE07-404F-952B-641E23F905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3527" y="4579579"/>
            <a:ext cx="514800" cy="514800"/>
          </a:xfrm>
          <a:prstGeom prst="rect">
            <a:avLst/>
          </a:prstGeom>
        </p:spPr>
      </p:pic>
      <p:pic>
        <p:nvPicPr>
          <p:cNvPr id="6" name="Picture 22" descr="Strona YouTube: https://www.youtube.com/user/NCBRnews">
            <a:hlinkClick r:id="rId8"/>
            <a:extLst>
              <a:ext uri="{FF2B5EF4-FFF2-40B4-BE49-F238E27FC236}">
                <a16:creationId xmlns:a16="http://schemas.microsoft.com/office/drawing/2014/main" id="{8A75F6B2-82D0-4D83-8FC0-AF9B380621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7653" y="4579579"/>
            <a:ext cx="514800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5631D8-EB5B-4CC7-80CF-2ACB9C79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26730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Co to jest FMU</a:t>
            </a:r>
            <a:r>
              <a:rPr lang="pl-PL" baseline="0" dirty="0"/>
              <a:t> i co zawiera?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7CE212B-BDCF-40D8-A7EC-7C2688022E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754775"/>
              </p:ext>
            </p:extLst>
          </p:nvPr>
        </p:nvGraphicFramePr>
        <p:xfrm>
          <a:off x="788555" y="726497"/>
          <a:ext cx="10614890" cy="4381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642">
                  <a:extLst>
                    <a:ext uri="{9D8B030D-6E8A-4147-A177-3AD203B41FA5}">
                      <a16:colId xmlns:a16="http://schemas.microsoft.com/office/drawing/2014/main" val="1937611082"/>
                    </a:ext>
                  </a:extLst>
                </a:gridCol>
                <a:gridCol w="2749392">
                  <a:extLst>
                    <a:ext uri="{9D8B030D-6E8A-4147-A177-3AD203B41FA5}">
                      <a16:colId xmlns:a16="http://schemas.microsoft.com/office/drawing/2014/main" val="3502727694"/>
                    </a:ext>
                  </a:extLst>
                </a:gridCol>
                <a:gridCol w="2804428">
                  <a:extLst>
                    <a:ext uri="{9D8B030D-6E8A-4147-A177-3AD203B41FA5}">
                      <a16:colId xmlns:a16="http://schemas.microsoft.com/office/drawing/2014/main" val="3183909070"/>
                    </a:ext>
                  </a:extLst>
                </a:gridCol>
                <a:gridCol w="2804428">
                  <a:extLst>
                    <a:ext uri="{9D8B030D-6E8A-4147-A177-3AD203B41FA5}">
                      <a16:colId xmlns:a16="http://schemas.microsoft.com/office/drawing/2014/main" val="1330592549"/>
                    </a:ext>
                  </a:extLst>
                </a:gridCol>
              </a:tblGrid>
              <a:tr h="486801">
                <a:tc>
                  <a:txBody>
                    <a:bodyPr/>
                    <a:lstStyle/>
                    <a:p>
                      <a:pPr algn="ctr"/>
                      <a:endParaRPr lang="pl-P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/>
                          </a:solidFill>
                        </a:rPr>
                        <a:t>Uczelnia dostępna</a:t>
                      </a:r>
                      <a:r>
                        <a:rPr lang="pl-PL" sz="2000" baseline="0" dirty="0">
                          <a:solidFill>
                            <a:schemeClr val="tx1"/>
                          </a:solidFill>
                        </a:rPr>
                        <a:t> I</a:t>
                      </a:r>
                      <a:endParaRPr lang="pl-P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/>
                          </a:solidFill>
                        </a:rPr>
                        <a:t>Uczelnia dostępna</a:t>
                      </a:r>
                      <a:r>
                        <a:rPr lang="pl-PL" sz="2000" baseline="0" dirty="0">
                          <a:solidFill>
                            <a:schemeClr val="tx1"/>
                          </a:solidFill>
                        </a:rPr>
                        <a:t> II</a:t>
                      </a:r>
                      <a:endParaRPr lang="pl-P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/>
                          </a:solidFill>
                        </a:rPr>
                        <a:t>Uczelnia dostępna</a:t>
                      </a:r>
                      <a:r>
                        <a:rPr lang="pl-PL" sz="2000" baseline="0" dirty="0">
                          <a:solidFill>
                            <a:schemeClr val="tx1"/>
                          </a:solidFill>
                        </a:rPr>
                        <a:t> III</a:t>
                      </a:r>
                      <a:endParaRPr lang="pl-P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973620"/>
                  </a:ext>
                </a:extLst>
              </a:tr>
              <a:tr h="486801">
                <a:tc>
                  <a:txBody>
                    <a:bodyPr/>
                    <a:lstStyle/>
                    <a:p>
                      <a:pPr algn="l"/>
                      <a:r>
                        <a:rPr lang="pl-P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ogłoszenie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14 grudnia</a:t>
                      </a:r>
                      <a:r>
                        <a:rPr lang="pl-PL" sz="2000" baseline="0" dirty="0"/>
                        <a:t> 2019 r.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13 lutego</a:t>
                      </a:r>
                      <a:r>
                        <a:rPr lang="pl-PL" sz="2000" baseline="0" dirty="0"/>
                        <a:t> 2020 r.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19 kwietnia 2021 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61826"/>
                  </a:ext>
                </a:extLst>
              </a:tr>
              <a:tr h="486801">
                <a:tc>
                  <a:txBody>
                    <a:bodyPr/>
                    <a:lstStyle/>
                    <a:p>
                      <a:pPr algn="l"/>
                      <a:r>
                        <a:rPr lang="pl-PL" sz="2000" dirty="0"/>
                        <a:t>liczba uczelni*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859941"/>
                  </a:ext>
                </a:extLst>
              </a:tr>
              <a:tr h="48680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ścieżka MINI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26743"/>
                  </a:ext>
                </a:extLst>
              </a:tr>
              <a:tr h="48680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ścieżka MIDI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046851"/>
                  </a:ext>
                </a:extLst>
              </a:tr>
              <a:tr h="48680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ścieżka MINI+MIDI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867475"/>
                  </a:ext>
                </a:extLst>
              </a:tr>
              <a:tr h="48680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ścieżka MAXI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745951"/>
                  </a:ext>
                </a:extLst>
              </a:tr>
              <a:tr h="486801">
                <a:tc>
                  <a:txBody>
                    <a:bodyPr/>
                    <a:lstStyle/>
                    <a:p>
                      <a:pPr algn="l"/>
                      <a:r>
                        <a:rPr lang="pl-PL" sz="2000" dirty="0"/>
                        <a:t>wartość projektów*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321 mln</a:t>
                      </a:r>
                      <a:r>
                        <a:rPr lang="pl-PL" sz="2000" baseline="0" dirty="0"/>
                        <a:t> zł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249 mln</a:t>
                      </a:r>
                      <a:r>
                        <a:rPr lang="pl-PL" sz="2000" baseline="0" dirty="0"/>
                        <a:t> zł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114</a:t>
                      </a:r>
                      <a:r>
                        <a:rPr lang="pl-PL" sz="2000" baseline="0" dirty="0"/>
                        <a:t> mln zł</a:t>
                      </a:r>
                      <a:endParaRPr lang="pl-P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103887"/>
                  </a:ext>
                </a:extLst>
              </a:tr>
              <a:tr h="48680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pl-PL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</a:t>
                      </a: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./</a:t>
                      </a:r>
                      <a:r>
                        <a:rPr lang="pl-PL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niepubl</a:t>
                      </a: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42/43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32/34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23/27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747596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FCE1C834-22FA-4081-9540-C6472CB7B5EA}"/>
              </a:ext>
            </a:extLst>
          </p:cNvPr>
          <p:cNvSpPr txBox="1"/>
          <p:nvPr/>
        </p:nvSpPr>
        <p:spPr>
          <a:xfrm>
            <a:off x="788555" y="52232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800" dirty="0"/>
              <a:t>*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Stan na dzień 30 listopada 2021 r.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43140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28FB97-4F36-4B66-9B2D-56169C96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755"/>
            <a:ext cx="10515600" cy="1325563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Uczelnia dostępna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54D55B-C994-4097-B283-6E4BFE7B2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3600" b="1" dirty="0">
                <a:latin typeface="Calibri" panose="020F0502020204030204" pitchFamily="34" charset="0"/>
                <a:cs typeface="Calibri" panose="020F0502020204030204" pitchFamily="34" charset="0"/>
              </a:rPr>
              <a:t>Wypłaciliśmy: 	224 426 914,40 zł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3600" b="1" dirty="0">
                <a:latin typeface="Calibri" panose="020F0502020204030204" pitchFamily="34" charset="0"/>
                <a:cs typeface="Calibri" panose="020F0502020204030204" pitchFamily="34" charset="0"/>
              </a:rPr>
              <a:t>Rozliczyliśmy: 	101 413 656,45 zł*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*we wnioskach zatwierdzonych i złożonych, które są aktualnie w weryfikacji</a:t>
            </a:r>
          </a:p>
        </p:txBody>
      </p:sp>
    </p:spTree>
    <p:extLst>
      <p:ext uri="{BB962C8B-B14F-4D97-AF65-F5344CB8AC3E}">
        <p14:creationId xmlns:p14="http://schemas.microsoft.com/office/powerpoint/2010/main" val="163761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FFBAFE-C143-4309-97B9-0A918FB01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Poziom realizacji kluczowych wskaźników produktu </a:t>
            </a: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4E46397-F8F7-4587-81AE-B5EE5471E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392754"/>
              </p:ext>
            </p:extLst>
          </p:nvPr>
        </p:nvGraphicFramePr>
        <p:xfrm>
          <a:off x="838200" y="1304409"/>
          <a:ext cx="10358337" cy="449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2557">
                  <a:extLst>
                    <a:ext uri="{9D8B030D-6E8A-4147-A177-3AD203B41FA5}">
                      <a16:colId xmlns:a16="http://schemas.microsoft.com/office/drawing/2014/main" val="1937611082"/>
                    </a:ext>
                  </a:extLst>
                </a:gridCol>
                <a:gridCol w="2181500">
                  <a:extLst>
                    <a:ext uri="{9D8B030D-6E8A-4147-A177-3AD203B41FA5}">
                      <a16:colId xmlns:a16="http://schemas.microsoft.com/office/drawing/2014/main" val="3502727694"/>
                    </a:ext>
                  </a:extLst>
                </a:gridCol>
                <a:gridCol w="1842140">
                  <a:extLst>
                    <a:ext uri="{9D8B030D-6E8A-4147-A177-3AD203B41FA5}">
                      <a16:colId xmlns:a16="http://schemas.microsoft.com/office/drawing/2014/main" val="3183909070"/>
                    </a:ext>
                  </a:extLst>
                </a:gridCol>
                <a:gridCol w="1842140">
                  <a:extLst>
                    <a:ext uri="{9D8B030D-6E8A-4147-A177-3AD203B41FA5}">
                      <a16:colId xmlns:a16="http://schemas.microsoft.com/office/drawing/2014/main" val="1330592549"/>
                    </a:ext>
                  </a:extLst>
                </a:gridCol>
              </a:tblGrid>
              <a:tr h="585508">
                <a:tc>
                  <a:txBody>
                    <a:bodyPr/>
                    <a:lstStyle/>
                    <a:p>
                      <a:pPr algn="ctr"/>
                      <a:endParaRPr lang="pl-P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/>
                          </a:solidFill>
                        </a:rPr>
                        <a:t>OGÓŁEM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/>
                          </a:solidFill>
                        </a:rPr>
                        <a:t>Edycja</a:t>
                      </a:r>
                      <a:r>
                        <a:rPr lang="pl-PL" sz="2000" baseline="0" dirty="0">
                          <a:solidFill>
                            <a:schemeClr val="tx1"/>
                          </a:solidFill>
                        </a:rPr>
                        <a:t> I</a:t>
                      </a:r>
                      <a:endParaRPr lang="pl-P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/>
                          </a:solidFill>
                        </a:rPr>
                        <a:t>Edycja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973620"/>
                  </a:ext>
                </a:extLst>
              </a:tr>
              <a:tr h="1299347">
                <a:tc>
                  <a:txBody>
                    <a:bodyPr/>
                    <a:lstStyle/>
                    <a:p>
                      <a:pPr algn="l"/>
                      <a:r>
                        <a:rPr lang="pl-P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Liczba pracowników kadry dydaktycznej objętych wsparciem EFS w zakresie procesu kształcenia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15</a:t>
                      </a:r>
                      <a:r>
                        <a:rPr lang="pl-PL" sz="2000" baseline="0" dirty="0"/>
                        <a:t> 375</a:t>
                      </a:r>
                      <a:endParaRPr lang="pl-P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dirty="0"/>
                        <a:t>3 543/10 272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dirty="0"/>
                        <a:t>34%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dirty="0"/>
                        <a:t>786/5 103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dirty="0"/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561826"/>
                  </a:ext>
                </a:extLst>
              </a:tr>
              <a:tr h="1299347">
                <a:tc>
                  <a:txBody>
                    <a:bodyPr/>
                    <a:lstStyle/>
                    <a:p>
                      <a:pPr algn="l"/>
                      <a:r>
                        <a:rPr lang="pl-PL" sz="2000" dirty="0"/>
                        <a:t>Liczba pracowników kadry kierowniczej </a:t>
                      </a:r>
                      <a:br>
                        <a:rPr lang="pl-PL" sz="2000" dirty="0"/>
                      </a:br>
                      <a:r>
                        <a:rPr lang="pl-PL" sz="2000" dirty="0"/>
                        <a:t>i administracyjnej uczelni objętych wsparciem w zakresie zarządzania uczelnią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9 823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3 150/7 137</a:t>
                      </a:r>
                    </a:p>
                    <a:p>
                      <a:pPr marL="0" algn="ctr" defTabSz="4572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431/2 686</a:t>
                      </a:r>
                    </a:p>
                    <a:p>
                      <a:pPr marL="0" algn="ctr" defTabSz="4572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6859941"/>
                  </a:ext>
                </a:extLst>
              </a:tr>
              <a:tr h="129934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Liczba przedstawicieli kadry uczelni objętych wsparciem w Programie w zakresie edukacji włączającej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22 441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6 678/20 699</a:t>
                      </a:r>
                    </a:p>
                    <a:p>
                      <a:pPr marL="0" algn="ctr" defTabSz="4572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1 403/7 742</a:t>
                      </a:r>
                    </a:p>
                    <a:p>
                      <a:pPr marL="0" algn="ctr" defTabSz="4572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26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16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1610AB-F700-4E31-AD0C-E80591B52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117"/>
            <a:ext cx="10515600" cy="1325563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Uczelnia dostępna – o czym należy pamiętać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659C4C-4F84-45BC-AF02-D857C566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052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Działania realizowane w projekcie 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muszą prowadzić do osiągnięcia modelu uczelni dostępnej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, właściwego dla danej uczelni ze względu na potrzeby osób </a:t>
            </a:r>
            <a:b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z niepełnosprawnościami – 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Ścieżka MINI, MIDI lub MAXI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Należy pamiętać o 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„ocenie stanu dostępności uczelni na wejściu”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– załącznik </a:t>
            </a:r>
            <a:b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do wniosku o dofinansowanie i zapisach wniosku wskazujących na 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stan docelowy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, jaki zostanie osiągnięty w wyniku realizacji projektu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Projekt, na wszystkich jego etapach kluczowych, jest realizowany </a:t>
            </a:r>
            <a:b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w sformalizowanej współpracy ze środowiskiem osób z niepełnosprawnościami</a:t>
            </a: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1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C9486C-0E0B-4DC3-AB8E-2F3C5D0B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572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Uczelnia dostępna – pojawiające się problemy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F66596-871F-4E4B-B589-CF9A345DB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135"/>
            <a:ext cx="9998676" cy="4351338"/>
          </a:xfrm>
        </p:spPr>
        <p:txBody>
          <a:bodyPr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Nieprzewidziany w budżetach projektów wzrost cen – w szczególności dotyczący kosztów związanych z pracami remontowo-budowlanymi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Opóźnienia w realizacji projektów związane m.in. z przedłużającymi się rozstrzygnięciami postępowań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Pzp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/procedur konkurencyjnych, oczekiwaniem na urzędowe pozwolenia (dot. remontów)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Problemy z rekrutacją uczestników oraz ich monitorowaniem (braki w dokumentacji)</a:t>
            </a:r>
          </a:p>
        </p:txBody>
      </p:sp>
    </p:spTree>
    <p:extLst>
      <p:ext uri="{BB962C8B-B14F-4D97-AF65-F5344CB8AC3E}">
        <p14:creationId xmlns:p14="http://schemas.microsoft.com/office/powerpoint/2010/main" val="10083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C80672-523A-4481-A888-87238024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Uczelnia dostępna – pojawiające się problemy cd.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780CB9-5CA5-436A-8701-85C4982D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9764"/>
            <a:ext cx="11110784" cy="4351338"/>
          </a:xfrm>
        </p:spPr>
        <p:txBody>
          <a:bodyPr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Brak współpracy/problemy w określeniu zasad współpracy z organizacjami/środowiskiem działającym na rzecz osób niepełnosprawnych na etapie realizacji projektów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Brak urozmaicenia tematyki szkoleń realizowanych w projektach „Uczelnia dostępna”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Problem ze zrealizowaniem wszystkich przewidzianych działań, w zaplanowanym we wniosku o dofinansowanie czasie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Problemy z zaproponowaniem działań alternatywnych w przypadku braku możliwości realizacji działań przewidzianych we wniosku o dofinansowanie</a:t>
            </a:r>
          </a:p>
        </p:txBody>
      </p:sp>
    </p:spTree>
    <p:extLst>
      <p:ext uri="{BB962C8B-B14F-4D97-AF65-F5344CB8AC3E}">
        <p14:creationId xmlns:p14="http://schemas.microsoft.com/office/powerpoint/2010/main" val="31235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6CFD6F-A42D-45CD-94EA-B424B0F7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Uczelnia dostępna – dobre praktyki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FA66DE-0167-434E-B48D-B4706AB66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462"/>
            <a:ext cx="11010900" cy="4783137"/>
          </a:xfrm>
        </p:spPr>
        <p:txBody>
          <a:bodyPr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Bieżący monitoring pojawiających się problemów i podejmowanie działań zaradczych oraz informowanie opiekuna projektu o występujących trudnościach w realizacji projektu wraz z określeniem środków naprawczych (konkrety) – im szybciej problem zostanie zgłoszony, tym większa szansa, że uda się znaleźć rozwiązanie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Zgłaszanie zmian na formularzach zmian (wersja edytowalna, aby IP mogła nanosić komentarze oraz w „układzie” wniosku o dofinansowanie – zachowanie spójności zapisów, zawierające WSZYSTKIE miejsca, które będą modyfikowane)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Zgłaszane zmiany powinny być przemyślane, zgodne z regulaminem konkursu etc.</a:t>
            </a:r>
          </a:p>
        </p:txBody>
      </p:sp>
    </p:spTree>
    <p:extLst>
      <p:ext uri="{BB962C8B-B14F-4D97-AF65-F5344CB8AC3E}">
        <p14:creationId xmlns:p14="http://schemas.microsoft.com/office/powerpoint/2010/main" val="1957802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C25C4C-5549-4026-942E-58372F71B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755"/>
            <a:ext cx="10629900" cy="1325563"/>
          </a:xfrm>
        </p:spPr>
        <p:txBody>
          <a:bodyPr>
            <a:noAutofit/>
          </a:bodyPr>
          <a:lstStyle/>
          <a:p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Uczelnia dostępna – wprowadzane zmiany (punkty krytyczne)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C50FCE-0008-4FEF-84C3-88A429A96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318"/>
            <a:ext cx="10515600" cy="4351338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Założenia merytoryczne (osiągnięcie zakładanego celu, analiza potrzeb, wykonalność)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Zgodność z regulaminem konkursu i pozostałymi dokumentami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Wskaźniki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Kategorie podlegające limitom (środki trwałe i </a:t>
            </a:r>
            <a:r>
              <a:rPr kumimoji="0" lang="pl-P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cross-</a:t>
            </a:r>
            <a:r>
              <a:rPr kumimoji="0" lang="pl-PL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financing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Budżet</a:t>
            </a:r>
          </a:p>
        </p:txBody>
      </p:sp>
    </p:spTree>
    <p:extLst>
      <p:ext uri="{BB962C8B-B14F-4D97-AF65-F5344CB8AC3E}">
        <p14:creationId xmlns:p14="http://schemas.microsoft.com/office/powerpoint/2010/main" val="3194461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1223</Words>
  <Application>Microsoft Office PowerPoint</Application>
  <PresentationFormat>Panoramiczny</PresentationFormat>
  <Paragraphs>147</Paragraphs>
  <Slides>10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Uczelnia dostępna Podsumowanie trzech edycji</vt:lpstr>
      <vt:lpstr>Co to jest FMU i co zawiera?</vt:lpstr>
      <vt:lpstr>Uczelnia dostępna</vt:lpstr>
      <vt:lpstr>Poziom realizacji kluczowych wskaźników produktu </vt:lpstr>
      <vt:lpstr>Uczelnia dostępna – o czym należy pamiętać</vt:lpstr>
      <vt:lpstr>Uczelnia dostępna – pojawiające się problemy</vt:lpstr>
      <vt:lpstr>Uczelnia dostępna – pojawiające się problemy cd.</vt:lpstr>
      <vt:lpstr>Uczelnia dostępna – dobre praktyki</vt:lpstr>
      <vt:lpstr>Uczelnia dostępna – wprowadzane zmiany (punkty krytyczne)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Uczelnia dostępna Podsumowanie trzech edycji</dc:title>
  <dc:creator>Joanna Laszczak</dc:creator>
  <cp:lastModifiedBy>Agata Szal</cp:lastModifiedBy>
  <cp:revision>4</cp:revision>
  <dcterms:created xsi:type="dcterms:W3CDTF">2021-11-30T06:56:51Z</dcterms:created>
  <dcterms:modified xsi:type="dcterms:W3CDTF">2021-11-30T10:12:25Z</dcterms:modified>
</cp:coreProperties>
</file>