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60" r:id="rId15"/>
    <p:sldId id="261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3806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C7D68-0C64-43F8-9334-09D0EB996BF7}" type="datetimeFigureOut">
              <a:rPr lang="pl-PL" smtClean="0"/>
              <a:t>01.12.2021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67685-B312-49AF-9396-AC02EDFDDF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1633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E6DB0-1E53-407E-B130-1779F51E657B}" type="datetimeFigureOut">
              <a:rPr lang="pl-PL" smtClean="0"/>
              <a:t>01.12.2021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768F0-1788-433C-BF52-51AB98CF97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8268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2655" y="1861485"/>
            <a:ext cx="11046690" cy="2387600"/>
          </a:xfrm>
        </p:spPr>
        <p:txBody>
          <a:bodyPr anchor="b">
            <a:noAutofit/>
          </a:bodyPr>
          <a:lstStyle>
            <a:lvl1pPr algn="ctr">
              <a:defRPr sz="4800" b="1" spc="30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01.12.2021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055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01.12.2021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 descr="Logo Fundacja Instytut Rozwoju Regionalne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473" y="6009400"/>
            <a:ext cx="1258613" cy="773474"/>
          </a:xfrm>
          <a:prstGeom prst="rect">
            <a:avLst/>
          </a:prstGeom>
        </p:spPr>
      </p:pic>
      <p:sp>
        <p:nvSpPr>
          <p:cNvPr id="8" name="pole tekstowe 7"/>
          <p:cNvSpPr txBox="1"/>
          <p:nvPr userDrawn="1"/>
        </p:nvSpPr>
        <p:spPr>
          <a:xfrm>
            <a:off x="1961949" y="6396137"/>
            <a:ext cx="6420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spc="300" dirty="0">
                <a:solidFill>
                  <a:srgbClr val="002060"/>
                </a:solidFill>
              </a:rPr>
              <a:t>XV</a:t>
            </a:r>
            <a:r>
              <a:rPr lang="pl-PL" b="1" spc="300" baseline="0" dirty="0">
                <a:solidFill>
                  <a:srgbClr val="002060"/>
                </a:solidFill>
              </a:rPr>
              <a:t> KONFERENCJA PEŁNO(S)PRAWNY STUDENT</a:t>
            </a:r>
            <a:endParaRPr lang="pl-PL" b="1" spc="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00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01.12.2021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 descr="Logo Fundacja Instytut Rozwoju Regionalne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473" y="6009400"/>
            <a:ext cx="1258613" cy="773474"/>
          </a:xfrm>
          <a:prstGeom prst="rect">
            <a:avLst/>
          </a:prstGeom>
        </p:spPr>
      </p:pic>
      <p:sp>
        <p:nvSpPr>
          <p:cNvPr id="8" name="pole tekstowe 7"/>
          <p:cNvSpPr txBox="1"/>
          <p:nvPr userDrawn="1"/>
        </p:nvSpPr>
        <p:spPr>
          <a:xfrm>
            <a:off x="1961949" y="6396137"/>
            <a:ext cx="6420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spc="300" dirty="0">
                <a:solidFill>
                  <a:srgbClr val="002060"/>
                </a:solidFill>
              </a:rPr>
              <a:t>XV</a:t>
            </a:r>
            <a:r>
              <a:rPr lang="pl-PL" b="1" spc="300" baseline="0" dirty="0">
                <a:solidFill>
                  <a:srgbClr val="002060"/>
                </a:solidFill>
              </a:rPr>
              <a:t> KONFERENCJA PEŁNO(S)PRAWNY STUDENT</a:t>
            </a:r>
            <a:endParaRPr lang="pl-PL" b="1" spc="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92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01.12.2021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  <p:pic>
        <p:nvPicPr>
          <p:cNvPr id="11" name="Obraz 10" descr="Logo Fundacja Instytut Rozwoju Regionalne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7448" y="5969613"/>
            <a:ext cx="1258613" cy="773474"/>
          </a:xfrm>
          <a:prstGeom prst="rect">
            <a:avLst/>
          </a:prstGeom>
        </p:spPr>
      </p:pic>
      <p:sp>
        <p:nvSpPr>
          <p:cNvPr id="12" name="pole tekstowe 11"/>
          <p:cNvSpPr txBox="1"/>
          <p:nvPr userDrawn="1"/>
        </p:nvSpPr>
        <p:spPr>
          <a:xfrm>
            <a:off x="2083202" y="6266704"/>
            <a:ext cx="7712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spc="300" dirty="0">
                <a:solidFill>
                  <a:srgbClr val="002060"/>
                </a:solidFill>
              </a:rPr>
              <a:t>XV</a:t>
            </a:r>
            <a:r>
              <a:rPr lang="pl-PL" sz="2000" b="1" spc="300" baseline="0" dirty="0">
                <a:solidFill>
                  <a:srgbClr val="002060"/>
                </a:solidFill>
              </a:rPr>
              <a:t> KONFERENCJA PEŁNO(S)PRAWNY STUDENT</a:t>
            </a:r>
            <a:endParaRPr lang="pl-PL" sz="2000" b="1" spc="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14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01.12.2021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Obraz 7" descr="Logo Fundacja Instytut Rozwoju Regionalne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473" y="6009400"/>
            <a:ext cx="1258613" cy="773474"/>
          </a:xfrm>
          <a:prstGeom prst="rect">
            <a:avLst/>
          </a:prstGeom>
        </p:spPr>
      </p:pic>
      <p:sp>
        <p:nvSpPr>
          <p:cNvPr id="9" name="pole tekstowe 8"/>
          <p:cNvSpPr txBox="1"/>
          <p:nvPr userDrawn="1"/>
        </p:nvSpPr>
        <p:spPr>
          <a:xfrm>
            <a:off x="1961949" y="6396137"/>
            <a:ext cx="6420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spc="300" dirty="0">
                <a:solidFill>
                  <a:srgbClr val="002060"/>
                </a:solidFill>
              </a:rPr>
              <a:t>XV</a:t>
            </a:r>
            <a:r>
              <a:rPr lang="pl-PL" b="1" spc="300" baseline="0" dirty="0">
                <a:solidFill>
                  <a:srgbClr val="002060"/>
                </a:solidFill>
              </a:rPr>
              <a:t> KONFERENCJA PEŁNO(S)PRAWNY STUDENT</a:t>
            </a:r>
            <a:endParaRPr lang="pl-PL" b="1" spc="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2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01.12.2021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 descr="Logo Fundacja Instytut Rozwoju Regionalne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473" y="6009400"/>
            <a:ext cx="1258613" cy="773474"/>
          </a:xfrm>
          <a:prstGeom prst="rect">
            <a:avLst/>
          </a:prstGeom>
        </p:spPr>
      </p:pic>
      <p:sp>
        <p:nvSpPr>
          <p:cNvPr id="10" name="pole tekstowe 9"/>
          <p:cNvSpPr txBox="1"/>
          <p:nvPr userDrawn="1"/>
        </p:nvSpPr>
        <p:spPr>
          <a:xfrm>
            <a:off x="1961949" y="6396137"/>
            <a:ext cx="6420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spc="300" dirty="0">
                <a:solidFill>
                  <a:srgbClr val="002060"/>
                </a:solidFill>
              </a:rPr>
              <a:t>XV</a:t>
            </a:r>
            <a:r>
              <a:rPr lang="pl-PL" b="1" spc="300" baseline="0" dirty="0">
                <a:solidFill>
                  <a:srgbClr val="002060"/>
                </a:solidFill>
              </a:rPr>
              <a:t> KONFERENCJA PEŁNO(S)PRAWNY STUDENT</a:t>
            </a:r>
            <a:endParaRPr lang="pl-PL" b="1" spc="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8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01.12.2021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  <p:pic>
        <p:nvPicPr>
          <p:cNvPr id="11" name="Obraz 10" descr="Logo Fundacja Instytut Rozwoju Regionalne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473" y="6009400"/>
            <a:ext cx="1258613" cy="773474"/>
          </a:xfrm>
          <a:prstGeom prst="rect">
            <a:avLst/>
          </a:prstGeom>
        </p:spPr>
      </p:pic>
      <p:sp>
        <p:nvSpPr>
          <p:cNvPr id="12" name="pole tekstowe 11"/>
          <p:cNvSpPr txBox="1"/>
          <p:nvPr userDrawn="1"/>
        </p:nvSpPr>
        <p:spPr>
          <a:xfrm>
            <a:off x="1961949" y="6396137"/>
            <a:ext cx="6420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spc="300" dirty="0">
                <a:solidFill>
                  <a:srgbClr val="002060"/>
                </a:solidFill>
              </a:rPr>
              <a:t>XV</a:t>
            </a:r>
            <a:r>
              <a:rPr lang="pl-PL" b="1" spc="300" baseline="0" dirty="0">
                <a:solidFill>
                  <a:srgbClr val="002060"/>
                </a:solidFill>
              </a:rPr>
              <a:t> KONFERENCJA PEŁNO(S)PRAWNY STUDENT</a:t>
            </a:r>
            <a:endParaRPr lang="pl-PL" b="1" spc="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04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01.12.2021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  <p:pic>
        <p:nvPicPr>
          <p:cNvPr id="6" name="Obraz 5" descr="Logo Fundacja Instytut Rozwoju Regionalne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473" y="6009400"/>
            <a:ext cx="1258613" cy="773474"/>
          </a:xfrm>
          <a:prstGeom prst="rect">
            <a:avLst/>
          </a:prstGeom>
        </p:spPr>
      </p:pic>
      <p:sp>
        <p:nvSpPr>
          <p:cNvPr id="7" name="pole tekstowe 6"/>
          <p:cNvSpPr txBox="1"/>
          <p:nvPr userDrawn="1"/>
        </p:nvSpPr>
        <p:spPr>
          <a:xfrm>
            <a:off x="1961949" y="6396137"/>
            <a:ext cx="6420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spc="300" dirty="0">
                <a:solidFill>
                  <a:srgbClr val="002060"/>
                </a:solidFill>
              </a:rPr>
              <a:t>XV</a:t>
            </a:r>
            <a:r>
              <a:rPr lang="pl-PL" b="1" spc="300" baseline="0" dirty="0">
                <a:solidFill>
                  <a:srgbClr val="002060"/>
                </a:solidFill>
              </a:rPr>
              <a:t> KONFERENCJA PEŁNO(S)PRAWNY STUDENT</a:t>
            </a:r>
            <a:endParaRPr lang="pl-PL" b="1" spc="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43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01.12.2021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  <p:pic>
        <p:nvPicPr>
          <p:cNvPr id="5" name="Obraz 4" descr="Logo Fundacja Instytut Rozwoju Regionalne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473" y="6009400"/>
            <a:ext cx="1258613" cy="773474"/>
          </a:xfrm>
          <a:prstGeom prst="rect">
            <a:avLst/>
          </a:prstGeom>
        </p:spPr>
      </p:pic>
      <p:sp>
        <p:nvSpPr>
          <p:cNvPr id="6" name="pole tekstowe 5"/>
          <p:cNvSpPr txBox="1"/>
          <p:nvPr userDrawn="1"/>
        </p:nvSpPr>
        <p:spPr>
          <a:xfrm>
            <a:off x="1961949" y="6396137"/>
            <a:ext cx="6420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spc="300" dirty="0">
                <a:solidFill>
                  <a:srgbClr val="002060"/>
                </a:solidFill>
              </a:rPr>
              <a:t>XV</a:t>
            </a:r>
            <a:r>
              <a:rPr lang="pl-PL" b="1" spc="300" baseline="0" dirty="0">
                <a:solidFill>
                  <a:srgbClr val="002060"/>
                </a:solidFill>
              </a:rPr>
              <a:t> KONFERENCJA PEŁNO(S)PRAWNY STUDENT</a:t>
            </a:r>
            <a:endParaRPr lang="pl-PL" b="1" spc="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1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01.12.2021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Obraz 7" descr="Logo Fundacja Instytut Rozwoju Regionalne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473" y="6009400"/>
            <a:ext cx="1258613" cy="773474"/>
          </a:xfrm>
          <a:prstGeom prst="rect">
            <a:avLst/>
          </a:prstGeom>
        </p:spPr>
      </p:pic>
      <p:sp>
        <p:nvSpPr>
          <p:cNvPr id="9" name="pole tekstowe 8"/>
          <p:cNvSpPr txBox="1"/>
          <p:nvPr userDrawn="1"/>
        </p:nvSpPr>
        <p:spPr>
          <a:xfrm>
            <a:off x="1961949" y="6396137"/>
            <a:ext cx="6420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spc="300" dirty="0">
                <a:solidFill>
                  <a:srgbClr val="002060"/>
                </a:solidFill>
              </a:rPr>
              <a:t>XV</a:t>
            </a:r>
            <a:r>
              <a:rPr lang="pl-PL" b="1" spc="300" baseline="0" dirty="0">
                <a:solidFill>
                  <a:srgbClr val="002060"/>
                </a:solidFill>
              </a:rPr>
              <a:t> KONFERENCJA PEŁNO(S)PRAWNY STUDENT</a:t>
            </a:r>
            <a:endParaRPr lang="pl-PL" b="1" spc="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60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01.12.2021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Obraz 7" descr="Logo Fundacja Instytut Rozwoju Regionalne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473" y="6009400"/>
            <a:ext cx="1258613" cy="773474"/>
          </a:xfrm>
          <a:prstGeom prst="rect">
            <a:avLst/>
          </a:prstGeom>
        </p:spPr>
      </p:pic>
      <p:sp>
        <p:nvSpPr>
          <p:cNvPr id="9" name="pole tekstowe 8"/>
          <p:cNvSpPr txBox="1"/>
          <p:nvPr userDrawn="1"/>
        </p:nvSpPr>
        <p:spPr>
          <a:xfrm>
            <a:off x="1961949" y="6396137"/>
            <a:ext cx="6420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spc="300" dirty="0">
                <a:solidFill>
                  <a:srgbClr val="002060"/>
                </a:solidFill>
              </a:rPr>
              <a:t>XV</a:t>
            </a:r>
            <a:r>
              <a:rPr lang="pl-PL" b="1" spc="300" baseline="0" dirty="0">
                <a:solidFill>
                  <a:srgbClr val="002060"/>
                </a:solidFill>
              </a:rPr>
              <a:t> KONFERENCJA PEŁNO(S)PRAWNY STUDENT</a:t>
            </a:r>
            <a:endParaRPr lang="pl-PL" b="1" spc="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54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4398A-AA56-4148-BB92-B44ABE5D49B0}" type="datetimeFigureOut">
              <a:rPr lang="pl-PL" smtClean="0"/>
              <a:t>01.12.2021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319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4000" b="1" kern="1200">
          <a:solidFill>
            <a:srgbClr val="00206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rr.org.pl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771DFDBC-CCBF-4A43-96AA-D17989FB9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655" y="1086586"/>
            <a:ext cx="11046690" cy="2387600"/>
          </a:xfrm>
        </p:spPr>
        <p:txBody>
          <a:bodyPr/>
          <a:lstStyle/>
          <a:p>
            <a:r>
              <a:rPr lang="pl-PL" dirty="0"/>
              <a:t>XV KONFERENCJA PEŁNO(S)PRAWNY STUDENT</a:t>
            </a:r>
          </a:p>
        </p:txBody>
      </p:sp>
      <p:pic>
        <p:nvPicPr>
          <p:cNvPr id="4" name="Obraz 3" descr="Logo Fundacja Instytut Rozwoju Regionalne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485" y="4356098"/>
            <a:ext cx="2303030" cy="141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652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8. </a:t>
            </a:r>
            <a:r>
              <a:rPr lang="pl-PL" dirty="0"/>
              <a:t>Etapy </a:t>
            </a:r>
            <a:r>
              <a:rPr lang="pl-PL" dirty="0" smtClean="0"/>
              <a:t>projektu (1)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Kamienie milowe projektu: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Analiza faktyczna sytuacji osób z niepełnosprawnościami - </a:t>
            </a:r>
            <a:r>
              <a:rPr lang="pl-PL" dirty="0" smtClean="0"/>
              <a:t>09-12.2021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 smtClean="0"/>
              <a:t>Przygotowanie </a:t>
            </a:r>
            <a:r>
              <a:rPr lang="pl-PL" dirty="0"/>
              <a:t>projektu nowej ustawy wdrażającej Konwencję ONZ o prawach osób niepełnosprawnych w Polsce - </a:t>
            </a:r>
            <a:r>
              <a:rPr lang="pl-PL" dirty="0" smtClean="0"/>
              <a:t>12.2021-07.2022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 smtClean="0"/>
              <a:t>Przeprowadzenie </a:t>
            </a:r>
            <a:r>
              <a:rPr lang="pl-PL" dirty="0"/>
              <a:t>konsultacji społecznych wypracowanego projektu ustawy wraz z Oceną Skutków Regulacji (OSR) i innych zmian legislacyjnych - </a:t>
            </a:r>
            <a:r>
              <a:rPr lang="pl-PL" dirty="0" smtClean="0"/>
              <a:t>05-10.2022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0462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9. </a:t>
            </a:r>
            <a:r>
              <a:rPr lang="pl-PL" dirty="0"/>
              <a:t>Etapy projektu </a:t>
            </a:r>
            <a:r>
              <a:rPr lang="pl-PL" dirty="0" smtClean="0"/>
              <a:t>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 startAt="4"/>
            </a:pPr>
            <a:r>
              <a:rPr lang="pl-PL" dirty="0"/>
              <a:t>Analiza uwag z konsultacji i dokonanie, w oparciu o wyniki konsultacji społecznych, ewentualnych modyfikacji pierwotnych projektów dokumentów - </a:t>
            </a:r>
            <a:r>
              <a:rPr lang="pl-PL" dirty="0" smtClean="0"/>
              <a:t>10-12.2022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pl-PL" dirty="0" smtClean="0"/>
              <a:t>Przeprowadzenie </a:t>
            </a:r>
            <a:r>
              <a:rPr lang="pl-PL" dirty="0"/>
              <a:t>procesu legislacyjnego projektu ustawy o wyrównywaniu szans osób z niepełnosprawnościami i dokumentów towarzyszących - </a:t>
            </a:r>
            <a:r>
              <a:rPr lang="pl-PL" dirty="0" smtClean="0"/>
              <a:t>12.2022-07.2023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pl-PL" dirty="0" smtClean="0"/>
              <a:t>Upowszechnianie </a:t>
            </a:r>
            <a:r>
              <a:rPr lang="pl-PL" dirty="0"/>
              <a:t>informacji na temat nowych rozwiązaniach legislacyjnych wynikających z ustawy o wyrównywaniu szans osób z niepełnosprawnościami - </a:t>
            </a:r>
            <a:r>
              <a:rPr lang="pl-PL" dirty="0" smtClean="0"/>
              <a:t>08-09.2023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4627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4242" y="397209"/>
            <a:ext cx="10515600" cy="1325563"/>
          </a:xfrm>
        </p:spPr>
        <p:txBody>
          <a:bodyPr>
            <a:noAutofit/>
          </a:bodyPr>
          <a:lstStyle/>
          <a:p>
            <a:r>
              <a:rPr lang="pl-PL" sz="3000" dirty="0" smtClean="0"/>
              <a:t>10. </a:t>
            </a:r>
            <a:r>
              <a:rPr lang="pl-PL" sz="3000" dirty="0"/>
              <a:t>Znaczenie nowej Ustawy dla uczelni oraz studentów/studentek </a:t>
            </a:r>
            <a:r>
              <a:rPr lang="pl-PL" sz="3000" dirty="0" smtClean="0"/>
              <a:t>z </a:t>
            </a:r>
            <a:r>
              <a:rPr lang="pl-PL" sz="3000" dirty="0"/>
              <a:t>niepełnosprawnościami?</a:t>
            </a:r>
            <a:endParaRPr lang="pl-PL" sz="3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Implementacja zapisów nowej ustawy na Uczelni</a:t>
            </a:r>
          </a:p>
          <a:p>
            <a:pPr lvl="0"/>
            <a:r>
              <a:rPr lang="pl-PL" dirty="0"/>
              <a:t>Zmiana systemu organizacji wsparcia dla studentów/studentek  na Uczelni?</a:t>
            </a:r>
          </a:p>
          <a:p>
            <a:pPr lvl="0"/>
            <a:r>
              <a:rPr lang="pl-PL" dirty="0"/>
              <a:t>Zmiana sposobu wydatkowania dotacji</a:t>
            </a:r>
          </a:p>
          <a:p>
            <a:r>
              <a:rPr lang="pl-PL" dirty="0"/>
              <a:t>Zmiana jakości życia osób z niepełnosprawnościami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912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11. Udział </a:t>
            </a:r>
            <a:r>
              <a:rPr lang="pl-PL" dirty="0"/>
              <a:t>przedstawicieli/przedstawicielek w tworzeniu zapisów nowej ustawy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l-PL" dirty="0"/>
              <a:t>Konsultacje społeczne maj – październik 2022 r. </a:t>
            </a:r>
          </a:p>
          <a:p>
            <a:pPr lvl="0"/>
            <a:r>
              <a:rPr lang="pl-PL" dirty="0"/>
              <a:t>Pogłębiony charakter konsultacji - różnorakie sposoby pozyskania opinii o projekcie ustawy i wypracowanych w niej propozycjach, aby zapewnić możliwość uczestnictwa różnych środowisk osób z niepełnosprawnościami. </a:t>
            </a:r>
          </a:p>
          <a:p>
            <a:pPr lvl="0"/>
            <a:r>
              <a:rPr lang="pl-PL" dirty="0"/>
              <a:t>Opinia Krajowej Rady Konsultacyjnej do Spraw Osób Niepełnosprawnych, Polskiej Rady Języka Migowego oraz Rady Dostępności. </a:t>
            </a:r>
          </a:p>
          <a:p>
            <a:pPr lvl="0"/>
            <a:r>
              <a:rPr lang="pl-PL" dirty="0"/>
              <a:t>Raport po konsultacjach społecznych </a:t>
            </a:r>
          </a:p>
          <a:p>
            <a:pPr lvl="0"/>
            <a:r>
              <a:rPr lang="pl-PL" dirty="0"/>
              <a:t>Kontakt: Fundacja Instytut Rozwoju Regionalnego </a:t>
            </a:r>
            <a:r>
              <a:rPr lang="pl-PL" dirty="0" smtClean="0"/>
              <a:t> </a:t>
            </a:r>
            <a:r>
              <a:rPr lang="pl-PL" u="sng" dirty="0" smtClean="0">
                <a:hlinkClick r:id="rId2"/>
              </a:rPr>
              <a:t>www.firr.org.pl</a:t>
            </a:r>
            <a:r>
              <a:rPr lang="pl-PL" dirty="0" smtClean="0"/>
              <a:t>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6013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7616487" y="1696"/>
            <a:ext cx="4575513" cy="1189664"/>
          </a:xfrm>
        </p:spPr>
        <p:txBody>
          <a:bodyPr>
            <a:normAutofit/>
          </a:bodyPr>
          <a:lstStyle/>
          <a:p>
            <a:pPr algn="ctr"/>
            <a:r>
              <a:rPr lang="pl-PL" sz="1800" dirty="0" smtClean="0"/>
              <a:t>Pełno(s)prawny Student XV</a:t>
            </a:r>
            <a:br>
              <a:rPr lang="pl-PL" sz="1800" dirty="0" smtClean="0"/>
            </a:br>
            <a:r>
              <a:rPr lang="pl-PL" sz="1800" dirty="0" smtClean="0"/>
              <a:t>Online, 2 grudnia 2021 r.</a:t>
            </a:r>
            <a:endParaRPr lang="pl-PL" sz="1800" dirty="0"/>
          </a:p>
        </p:txBody>
      </p:sp>
      <p:sp>
        <p:nvSpPr>
          <p:cNvPr id="3" name="Symbol zastępczy zawartości 2" descr="Logo telewizji TVP Kraków. Granatowy napis TVP3, pod nim napis Kraków, po lewej stronie cyfra 6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                                                                                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5792763" y="998355"/>
            <a:ext cx="12526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 smtClean="0">
                <a:solidFill>
                  <a:srgbClr val="002060"/>
                </a:solidFill>
              </a:rPr>
              <a:t>Partner:</a:t>
            </a:r>
            <a:endParaRPr lang="pl-PL" sz="2200" b="1" dirty="0">
              <a:solidFill>
                <a:srgbClr val="002060"/>
              </a:solidFill>
            </a:endParaRPr>
          </a:p>
        </p:txBody>
      </p:sp>
      <p:pic>
        <p:nvPicPr>
          <p:cNvPr id="7" name="Obraz 6" descr="Logo Miasta Kraków&#10;&#10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771" y="1551380"/>
            <a:ext cx="3294483" cy="1012271"/>
          </a:xfrm>
          <a:prstGeom prst="rect">
            <a:avLst/>
          </a:prstGeom>
        </p:spPr>
      </p:pic>
      <p:sp>
        <p:nvSpPr>
          <p:cNvPr id="15" name="pole tekstowe 14"/>
          <p:cNvSpPr txBox="1"/>
          <p:nvPr/>
        </p:nvSpPr>
        <p:spPr>
          <a:xfrm>
            <a:off x="5291862" y="2667720"/>
            <a:ext cx="22922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 smtClean="0">
                <a:solidFill>
                  <a:srgbClr val="002060"/>
                </a:solidFill>
              </a:rPr>
              <a:t>Patroni honorowi:</a:t>
            </a:r>
            <a:endParaRPr lang="pl-PL" sz="2200" b="1" dirty="0">
              <a:solidFill>
                <a:srgbClr val="002060"/>
              </a:solidFill>
            </a:endParaRPr>
          </a:p>
        </p:txBody>
      </p:sp>
      <p:pic>
        <p:nvPicPr>
          <p:cNvPr id="4" name="Obraz 3" descr="Logo Biura Pelnomocnika Rządu ds. Osób Niepełnosprawnych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82" b="33343"/>
          <a:stretch/>
        </p:blipFill>
        <p:spPr>
          <a:xfrm>
            <a:off x="0" y="3010996"/>
            <a:ext cx="5573001" cy="1478566"/>
          </a:xfrm>
          <a:prstGeom prst="rect">
            <a:avLst/>
          </a:prstGeom>
        </p:spPr>
      </p:pic>
      <p:pic>
        <p:nvPicPr>
          <p:cNvPr id="6" name="Obraz 5" descr="Logo Rzecznika Praw Obywatelskich&#10;&#10;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93" b="34288"/>
          <a:stretch/>
        </p:blipFill>
        <p:spPr>
          <a:xfrm>
            <a:off x="6883990" y="3137025"/>
            <a:ext cx="4997852" cy="1406815"/>
          </a:xfrm>
          <a:prstGeom prst="rect">
            <a:avLst/>
          </a:prstGeom>
        </p:spPr>
      </p:pic>
      <p:sp>
        <p:nvSpPr>
          <p:cNvPr id="16" name="pole tekstowe 15"/>
          <p:cNvSpPr txBox="1"/>
          <p:nvPr/>
        </p:nvSpPr>
        <p:spPr>
          <a:xfrm>
            <a:off x="5328397" y="4375389"/>
            <a:ext cx="22557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 smtClean="0">
                <a:solidFill>
                  <a:srgbClr val="002060"/>
                </a:solidFill>
              </a:rPr>
              <a:t>Patroni medialni</a:t>
            </a:r>
            <a:r>
              <a:rPr lang="pl-PL" b="1" dirty="0" smtClean="0">
                <a:solidFill>
                  <a:srgbClr val="002060"/>
                </a:solidFill>
              </a:rPr>
              <a:t>:</a:t>
            </a:r>
            <a:endParaRPr lang="pl-PL" b="1" dirty="0">
              <a:solidFill>
                <a:srgbClr val="002060"/>
              </a:solidFill>
            </a:endParaRPr>
          </a:p>
        </p:txBody>
      </p:sp>
      <p:pic>
        <p:nvPicPr>
          <p:cNvPr id="9" name="Obraz 8" descr="Logo czasopisma INTEGRACJA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958" y="5100330"/>
            <a:ext cx="536648" cy="536648"/>
          </a:xfrm>
          <a:prstGeom prst="rect">
            <a:avLst/>
          </a:prstGeom>
        </p:spPr>
      </p:pic>
      <p:pic>
        <p:nvPicPr>
          <p:cNvPr id="12" name="Obraz 11" descr="Logo Krakowskiego Semestralnika Studentów Niepełnosprawnych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155" y="5153483"/>
            <a:ext cx="1303177" cy="480303"/>
          </a:xfrm>
          <a:prstGeom prst="rect">
            <a:avLst/>
          </a:prstGeom>
        </p:spPr>
      </p:pic>
      <p:pic>
        <p:nvPicPr>
          <p:cNvPr id="11" name="Obraz 10" descr="Logo TVP 3 Kraków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664" y="4913622"/>
            <a:ext cx="1736336" cy="910063"/>
          </a:xfrm>
          <a:prstGeom prst="rect">
            <a:avLst/>
          </a:prstGeom>
        </p:spPr>
      </p:pic>
      <p:pic>
        <p:nvPicPr>
          <p:cNvPr id="8" name="Obraz 7" descr="Logo strony niepełnosprawni.pl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990" y="5100330"/>
            <a:ext cx="1567805" cy="489676"/>
          </a:xfrm>
          <a:prstGeom prst="rect">
            <a:avLst/>
          </a:prstGeom>
        </p:spPr>
      </p:pic>
      <p:pic>
        <p:nvPicPr>
          <p:cNvPr id="10" name="Obraz 9" descr="Logo serwisu kraków.pl 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785" y="5073006"/>
            <a:ext cx="1893441" cy="50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101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309898-9E95-4C28-846D-369D34358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DZIĘKUJĘ ZA UWAGĘ!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CCFB9E-5206-46AA-8558-A7F0E2989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231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563325" y="1819469"/>
            <a:ext cx="11046690" cy="3284375"/>
          </a:xfrm>
        </p:spPr>
        <p:txBody>
          <a:bodyPr/>
          <a:lstStyle/>
          <a:p>
            <a:r>
              <a:rPr lang="pl-PL" sz="3500" dirty="0"/>
              <a:t>Koncepcja Ustawy o wyrównywaniu szans osób </a:t>
            </a:r>
            <a:r>
              <a:rPr lang="pl-PL" sz="3500" dirty="0" smtClean="0"/>
              <a:t>z niepełnosprawnościami</a:t>
            </a:r>
            <a:r>
              <a:rPr lang="pl-PL" sz="3500" i="1" dirty="0"/>
              <a:t> </a:t>
            </a:r>
            <a:r>
              <a:rPr lang="pl-PL" sz="3500" i="1" dirty="0" smtClean="0"/>
              <a:t/>
            </a:r>
            <a:br>
              <a:rPr lang="pl-PL" sz="3500" i="1" dirty="0" smtClean="0"/>
            </a:br>
            <a:r>
              <a:rPr lang="pl-PL" sz="3500" dirty="0" smtClean="0"/>
              <a:t>w </a:t>
            </a:r>
            <a:r>
              <a:rPr lang="pl-PL" sz="3500" dirty="0"/>
              <a:t>perspektywie </a:t>
            </a:r>
            <a:r>
              <a:rPr lang="pl-PL" sz="3500" dirty="0" smtClean="0"/>
              <a:t>funkcjonowania </a:t>
            </a:r>
            <a:br>
              <a:rPr lang="pl-PL" sz="3500" dirty="0" smtClean="0"/>
            </a:br>
            <a:r>
              <a:rPr lang="pl-PL" sz="3500" dirty="0" smtClean="0"/>
              <a:t>uczelni </a:t>
            </a:r>
            <a:r>
              <a:rPr lang="pl-PL" sz="3500" dirty="0"/>
              <a:t>wyższych</a:t>
            </a:r>
            <a:endParaRPr lang="pl-PL" sz="3500" dirty="0"/>
          </a:p>
        </p:txBody>
      </p:sp>
    </p:spTree>
    <p:extLst>
      <p:ext uri="{BB962C8B-B14F-4D97-AF65-F5344CB8AC3E}">
        <p14:creationId xmlns:p14="http://schemas.microsoft.com/office/powerpoint/2010/main" val="3203656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38861" cy="1325563"/>
          </a:xfrm>
        </p:spPr>
        <p:txBody>
          <a:bodyPr>
            <a:noAutofit/>
          </a:bodyPr>
          <a:lstStyle/>
          <a:p>
            <a:r>
              <a:rPr lang="pl-PL" sz="3000" dirty="0" smtClean="0"/>
              <a:t>1. Polska </a:t>
            </a:r>
            <a:r>
              <a:rPr lang="pl-PL" sz="3000" dirty="0"/>
              <a:t>droga do Konwencji ONZ o prawach osób </a:t>
            </a:r>
            <a:r>
              <a:rPr lang="pl-PL" sz="3000" dirty="0"/>
              <a:t> </a:t>
            </a:r>
            <a:r>
              <a:rPr lang="pl-PL" sz="3000" dirty="0" smtClean="0"/>
              <a:t> niepełnosprawnych </a:t>
            </a:r>
            <a:endParaRPr lang="pl-PL" sz="3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38861" cy="4132413"/>
          </a:xfrm>
        </p:spPr>
        <p:txBody>
          <a:bodyPr>
            <a:noAutofit/>
          </a:bodyPr>
          <a:lstStyle/>
          <a:p>
            <a:pPr lvl="0"/>
            <a:r>
              <a:rPr lang="pl-PL" sz="2000" dirty="0"/>
              <a:t>Działania przedstawicieli środowisk osób z niepełnosprawnościami o ratyfikacje przez Polskę Konwencji ONZ o prawach osób z niepełnosprawnościami </a:t>
            </a:r>
          </a:p>
          <a:p>
            <a:pPr lvl="0"/>
            <a:r>
              <a:rPr lang="pl-PL" sz="2000" dirty="0"/>
              <a:t>Ratyfikacja Konwencji ONZ o prawach osób niepełnosprawnych </a:t>
            </a:r>
          </a:p>
          <a:p>
            <a:pPr lvl="0"/>
            <a:r>
              <a:rPr lang="pl-PL" sz="2000" dirty="0" smtClean="0"/>
              <a:t>Ruch Kongresowy – organizacja pierwszego Kongresu Osób z Niepełnosprawnościami w 2015 roku oraz wypracowane Założenia dla projektów ustaw – Nowy System Wsparcia </a:t>
            </a:r>
          </a:p>
          <a:p>
            <a:pPr lvl="0"/>
            <a:r>
              <a:rPr lang="pl-PL" sz="2000" dirty="0" smtClean="0"/>
              <a:t>Społeczny Raport Alternatywny z realizacji Konwencji w Polsce </a:t>
            </a:r>
          </a:p>
          <a:p>
            <a:r>
              <a:rPr lang="pl-PL" sz="2000" dirty="0" smtClean="0"/>
              <a:t>Komentarz Generalny do raportu z realizacji Konwencji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97823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2. Od </a:t>
            </a:r>
            <a:r>
              <a:rPr lang="pl-PL" dirty="0"/>
              <a:t>czego zacząć?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l-PL" dirty="0"/>
              <a:t>Zmiana systemu orzecznictwa- ujednolicenie systemu oraz skupienie się na wsparciu, a nie na dysfunkcji </a:t>
            </a:r>
          </a:p>
          <a:p>
            <a:pPr lvl="0"/>
            <a:r>
              <a:rPr lang="pl-PL" dirty="0"/>
              <a:t>Kto wejdzie do nowego systemu wsparcia? Orzekanie o niesamodzielności?   </a:t>
            </a:r>
          </a:p>
          <a:p>
            <a:r>
              <a:rPr lang="pl-PL" dirty="0"/>
              <a:t>Czy system oparty na wypracowanej przez ruch kongresowy koncepcji systemu orzecznictwa, w którym orzekałoby się o potrzebie wsparcia w poszczególnych sferach i jego zakresie?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8569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3. </a:t>
            </a:r>
            <a:r>
              <a:rPr lang="pl-PL" dirty="0"/>
              <a:t>Co się wydarzyło w tym czasie?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Ustawa z 4 kwietnia 2019 r. o dostępności cyfrowej stron internetowych i aplikacji mobilnych podmiotów publicznych  </a:t>
            </a:r>
          </a:p>
          <a:p>
            <a:pPr lvl="0"/>
            <a:r>
              <a:rPr lang="pl-PL" dirty="0"/>
              <a:t>USTAWA z 19 lipca 2019 r. o zapewnianiu dostępności osobom ze szczególnymi potrzebami </a:t>
            </a:r>
          </a:p>
          <a:p>
            <a:r>
              <a:rPr lang="pl-PL" dirty="0"/>
              <a:t>Powyższe akty prawa wprowadzają mechanizm sankcji oraz monitorowania dostępności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0939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4. </a:t>
            </a:r>
            <a:r>
              <a:rPr lang="pl-PL" dirty="0"/>
              <a:t>Gdzie jesteśmy?</a:t>
            </a:r>
            <a:r>
              <a:rPr lang="pl-PL" dirty="0" smtClean="0"/>
              <a:t> (1)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72697"/>
            <a:ext cx="10515600" cy="4511007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pl-PL" dirty="0"/>
              <a:t>Realizacja projektu pt</a:t>
            </a:r>
            <a:r>
              <a:rPr lang="pl-PL" b="1" i="1" dirty="0"/>
              <a:t>. „Opracowanie projektu ustawy wdrażającej Konwencję o prawach osób niepełnosprawnych o proponowanej nazwie: Ustawa o wyrównywaniu szans osób z niepełnosprawnościami wraz z Oceną Skutków Regulacji i uzasadnieniem, jak też propozycji zmian legislacyjnych podążających za nową ustawą”</a:t>
            </a:r>
            <a:endParaRPr lang="pl-PL" dirty="0"/>
          </a:p>
          <a:p>
            <a:pPr lvl="0"/>
            <a:r>
              <a:rPr lang="pl-PL" dirty="0"/>
              <a:t>Projekt współfinansowany ze środków Unii Europejskiej w ramach Programu Operacyjnego Wiedza Edukacja Rozwój, Oś Priorytetowa II Efektywne polityki publiczne dla rynku pracy, gospodarki i edukacji, Działanie 2.6 Wysoka jakość polityki na rzecz włączenia społecznego i zawodowego osób </a:t>
            </a:r>
            <a:r>
              <a:rPr lang="pl-PL" dirty="0" smtClean="0"/>
              <a:t>niepełnosprawnych</a:t>
            </a:r>
          </a:p>
          <a:p>
            <a:r>
              <a:rPr lang="pl-PL" dirty="0"/>
              <a:t>Czas trwania: 01.09.2021 – 30.09.2023</a:t>
            </a:r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9642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5. </a:t>
            </a:r>
            <a:r>
              <a:rPr lang="pl-PL" dirty="0"/>
              <a:t>Gdzie jesteśmy</a:t>
            </a:r>
            <a:r>
              <a:rPr lang="pl-PL" dirty="0" smtClean="0"/>
              <a:t>? 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l-PL" dirty="0" smtClean="0"/>
              <a:t>Partnerzy</a:t>
            </a:r>
            <a:r>
              <a:rPr lang="pl-PL" dirty="0"/>
              <a:t>: </a:t>
            </a:r>
          </a:p>
          <a:p>
            <a:pPr lvl="1"/>
            <a:r>
              <a:rPr lang="pl-PL" dirty="0"/>
              <a:t>Ministerstwo Rodziny i Polityki Społecznej (Lider)</a:t>
            </a:r>
          </a:p>
          <a:p>
            <a:pPr lvl="1"/>
            <a:r>
              <a:rPr lang="pl-PL" dirty="0"/>
              <a:t>Polskie Forum Osób z Niepełnosprawnościami (Partner społeczny)</a:t>
            </a:r>
          </a:p>
          <a:p>
            <a:pPr lvl="1"/>
            <a:r>
              <a:rPr lang="pl-PL" dirty="0"/>
              <a:t>Fundacja Instytut Rozwoju Regionalnego (Partner społeczny)</a:t>
            </a:r>
          </a:p>
          <a:p>
            <a:pPr lvl="1"/>
            <a:r>
              <a:rPr lang="pl-PL" dirty="0"/>
              <a:t>Uniwersytet Warszawski (Partner ekonomiczny)</a:t>
            </a:r>
          </a:p>
          <a:p>
            <a:pPr lvl="1"/>
            <a:r>
              <a:rPr lang="pl-PL" dirty="0"/>
              <a:t>Szkoła Główna Handlowa w Warszawie (Partner </a:t>
            </a:r>
            <a:r>
              <a:rPr lang="pl-PL" dirty="0" smtClean="0"/>
              <a:t>ekonomiczny)</a:t>
            </a:r>
          </a:p>
          <a:p>
            <a:pPr lvl="1"/>
            <a:r>
              <a:rPr lang="pl-PL" dirty="0" smtClean="0"/>
              <a:t>Fundacja </a:t>
            </a:r>
            <a:r>
              <a:rPr lang="pl-PL" dirty="0"/>
              <a:t>Naukowa Instytut Badań Strukturalnych (Partner ekonomiczny)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2862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6. </a:t>
            </a:r>
            <a:r>
              <a:rPr lang="pl-PL" dirty="0"/>
              <a:t>Cel </a:t>
            </a:r>
            <a:r>
              <a:rPr lang="pl-PL" dirty="0" smtClean="0"/>
              <a:t>projektu (1)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/>
              <a:t>Projekt polega na przygotowaniu projektu ustawy wdrażającej Konwencję o prawach osób niepełnosprawnych </a:t>
            </a:r>
          </a:p>
          <a:p>
            <a:pPr lvl="0"/>
            <a:r>
              <a:rPr lang="pl-PL" dirty="0"/>
              <a:t>Ratyfikacja Konwencji ONZ nałożyła na Polskę stały obowiązek usuwania barier, które napotykają osoby z niepełnosprawnościami w realizacji swoich </a:t>
            </a:r>
            <a:r>
              <a:rPr lang="pl-PL" dirty="0" smtClean="0"/>
              <a:t>praw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558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7. </a:t>
            </a:r>
            <a:r>
              <a:rPr lang="pl-PL" dirty="0"/>
              <a:t>Cel projektu </a:t>
            </a:r>
            <a:r>
              <a:rPr lang="pl-PL" dirty="0" smtClean="0"/>
              <a:t>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pl-PL" dirty="0"/>
              <a:t>Opracowanie, a następnie przyjęcie ustawy o wyrównywaniu szans osób z niepełnosprawnościami będzie służyło zapewnieniu pełniejszej możliwości realizacji prawa do godnego i niezależnego życia przez każdą osobę z niepełnosprawnościami poprzez wsparcie wdrażania postanowień Konwencji ONZ o prawach osób niepełnosprawnych i wzmocnienia dotychczasowych mechanizmów wdrażania Konwencji.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583185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529</Words>
  <Application>Microsoft Office PowerPoint</Application>
  <PresentationFormat>Panoramiczny</PresentationFormat>
  <Paragraphs>59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Motyw pakietu Office</vt:lpstr>
      <vt:lpstr>XV KONFERENCJA PEŁNO(S)PRAWNY STUDENT</vt:lpstr>
      <vt:lpstr>Koncepcja Ustawy o wyrównywaniu szans osób z niepełnosprawnościami  w perspektywie funkcjonowania  uczelni wyższych</vt:lpstr>
      <vt:lpstr>1. Polska droga do Konwencji ONZ o prawach osób   niepełnosprawnych </vt:lpstr>
      <vt:lpstr>2. Od czego zacząć?</vt:lpstr>
      <vt:lpstr>3. Co się wydarzyło w tym czasie?</vt:lpstr>
      <vt:lpstr>4. Gdzie jesteśmy? (1)</vt:lpstr>
      <vt:lpstr>5. Gdzie jesteśmy? (2)</vt:lpstr>
      <vt:lpstr>6. Cel projektu (1) </vt:lpstr>
      <vt:lpstr>7. Cel projektu (2)</vt:lpstr>
      <vt:lpstr>8. Etapy projektu (1)</vt:lpstr>
      <vt:lpstr>9. Etapy projektu (2)</vt:lpstr>
      <vt:lpstr>10. Znaczenie nowej Ustawy dla uczelni oraz studentów/studentek z niepełnosprawnościami?</vt:lpstr>
      <vt:lpstr>11. Udział przedstawicieli/przedstawicielek w tworzeniu zapisów nowej ustawy</vt:lpstr>
      <vt:lpstr>Pełno(s)prawny Student XV Online, 2 grudnia 2021 r.</vt:lpstr>
      <vt:lpstr>DZIĘKUJĘ ZA UWAGĘ!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 Konferencja PEŁNO(S)PRANWY STUDENT</dc:title>
  <dc:creator>Joanna Laszczak</dc:creator>
  <cp:lastModifiedBy>Magdalena Jakubik</cp:lastModifiedBy>
  <cp:revision>36</cp:revision>
  <dcterms:created xsi:type="dcterms:W3CDTF">2020-11-16T08:37:02Z</dcterms:created>
  <dcterms:modified xsi:type="dcterms:W3CDTF">2021-12-01T11:56:08Z</dcterms:modified>
</cp:coreProperties>
</file>