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59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600050F9-B023-4ADA-89F8-D751A5448126}">
          <p14:sldIdLst>
            <p14:sldId id="256"/>
          </p14:sldIdLst>
        </p14:section>
        <p14:section name="Sekcja bez tytułu" id="{5BC17F3E-1B40-43C9-9D8E-45D562EDAC03}">
          <p14:sldIdLst>
            <p14:sldId id="257"/>
            <p14:sldId id="258"/>
            <p14:sldId id="260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ycja Goryń" initials="PG" lastIdx="1" clrIdx="0">
    <p:extLst>
      <p:ext uri="{19B8F6BF-5375-455C-9EA6-DF929625EA0E}">
        <p15:presenceInfo xmlns:p15="http://schemas.microsoft.com/office/powerpoint/2012/main" userId="213ecf383a74e7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26T19:13:43.91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7D68-0C64-43F8-9334-09D0EB996BF7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7685-B312-49AF-9396-AC02EDFDD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63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E6DB0-1E53-407E-B130-1779F51E657B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68F0-1788-433C-BF52-51AB98CF97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26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655" y="1861485"/>
            <a:ext cx="11046690" cy="2387600"/>
          </a:xfrm>
        </p:spPr>
        <p:txBody>
          <a:bodyPr anchor="b">
            <a:noAutofit/>
          </a:bodyPr>
          <a:lstStyle>
            <a:lvl1pPr algn="ctr">
              <a:defRPr sz="4800" b="1" spc="300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62" y="4697807"/>
            <a:ext cx="3670499" cy="202366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43" y="4941034"/>
            <a:ext cx="2303030" cy="141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5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0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9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569" y="6048953"/>
            <a:ext cx="1258613" cy="77347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038" y="5874231"/>
            <a:ext cx="2157531" cy="1189518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1159075" y="6435690"/>
            <a:ext cx="642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spc="300" dirty="0">
                <a:solidFill>
                  <a:srgbClr val="002060"/>
                </a:solidFill>
              </a:rPr>
              <a:t>XIV</a:t>
            </a:r>
            <a:r>
              <a:rPr lang="pl-PL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4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2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8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04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43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111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60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54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398A-AA56-4148-BB92-B44ABE5D49B0}" type="datetimeFigureOut">
              <a:rPr lang="pl-PL" smtClean="0"/>
              <a:t>27.11.2020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7D9B-2084-4373-87BD-12B7F81D08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1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655" y="323272"/>
            <a:ext cx="11046690" cy="1154903"/>
          </a:xfrm>
        </p:spPr>
        <p:txBody>
          <a:bodyPr/>
          <a:lstStyle/>
          <a:p>
            <a:r>
              <a:rPr lang="pl-PL" sz="4400" dirty="0"/>
              <a:t>XIV KONFERENCJA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524000" y="1478175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PEŁNO(S)PRAWNY </a:t>
            </a:r>
            <a:r>
              <a:rPr lang="pl-PL" sz="6000" b="1" dirty="0">
                <a:solidFill>
                  <a:srgbClr val="002060"/>
                </a:solidFill>
              </a:rPr>
              <a:t/>
            </a:r>
            <a:br>
              <a:rPr lang="pl-PL" sz="6000" b="1" dirty="0">
                <a:solidFill>
                  <a:srgbClr val="002060"/>
                </a:solidFill>
              </a:rPr>
            </a:br>
            <a:r>
              <a:rPr lang="pl-PL" sz="6000" b="1" dirty="0">
                <a:solidFill>
                  <a:srgbClr val="002060"/>
                </a:solidFill>
              </a:rPr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314565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A05DE6-00C3-41B6-BB48-8D81E078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zostanie przede wszystkim po pandemii?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8F3B80-0B94-4FD7-BFAE-A78143D0C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dirty="0"/>
              <a:t>Uczelnie w Polsce wykonały momentami wręcz skok w zakresie cyfryzacji: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pl-PL" dirty="0"/>
              <a:t>poprawa infrastruktury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pl-PL" dirty="0"/>
              <a:t>poprawa funkcjonowania kadry uczelnianej w  zakresie nowoczesnych technologii i przełamanie oporów w tym zakresie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pl-PL" dirty="0"/>
              <a:t>znaczące możliwości zmniejszenia biurokracji klasycznej na linii student - uczelnia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784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CA2B95-0319-4B7E-838F-7599397A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FFF962-9E45-4CBC-A431-CD8295547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Okazuje się, że także u nas da się prowadzić zajęcia w różnych formach zdalności bez utraty w wielu przypadkach jakości a zdarza się, że tak jakość się poprawia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8765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7B9CB0-5F06-45C2-B410-29149BA5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2A7B3-00CF-4EE8-9DAE-CCEF0F62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Zmniejszył się problem z udostępnianiem treści zajęć/materiałów używanych na zajęciach</a:t>
            </a:r>
          </a:p>
          <a:p>
            <a:r>
              <a:rPr lang="pl-PL" dirty="0"/>
              <a:t>Platformy posiadają możliwość nagrywania zajęć i późniejszego ich udostępniania (czynnik wzrostu jakości zajęć w pewnych przypadkach)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6336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2F79B-A75E-4A01-B0FF-425120090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12D44C-5CAA-4CDD-A140-7FA9E5F7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Wzrost świadomości potrzeby realizacji zajęć jako dostępnych w każdym aspekcie – dostępność rozszerzyła się daleko poza zagadnienia związane z architekturą, pojawia się także dość wyraźnie potrzeba dostępności komunikacyjnej i docenienie tego aspektu.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544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C150F-6A12-4656-A653-E167D506F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8E596D-1C85-4AB3-AE65-7F5BE93B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Rozszerzyły się także znacząco ilościowo i jakościowo kanały komunikacji oraz wsparcia </a:t>
            </a:r>
            <a:r>
              <a:rPr lang="pl-PL" dirty="0" err="1"/>
              <a:t>OzN</a:t>
            </a:r>
            <a:r>
              <a:rPr lang="pl-PL" dirty="0"/>
              <a:t> – brak bezwzględnego wymogu osobistego stawiennictwa w jednostkach uczelni – w końcu da się zaświadczenia, podania itp. zorganizować i </a:t>
            </a:r>
            <a:r>
              <a:rPr lang="pl-PL" dirty="0" err="1"/>
              <a:t>przeprocedować</a:t>
            </a:r>
            <a:r>
              <a:rPr lang="pl-PL" dirty="0"/>
              <a:t> „zdalnie” równie skutecznie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4111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122AC-ABEE-47E4-AA6C-B04F8C88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2911D6-A14E-45C9-A688-CE15B3FD5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Wzrost klasycznego odbiurokratyzowania – część podań np. na stypendia wszystkich studentów okazuje się, że daje się prawnie legalnie przyjąć bez dużych ilości załączników i co ważne pracownicy administracyjni w końcu się do tego przekonują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406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CBAAE1-58ED-41AF-BF5C-95CEC03E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jeszcze?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96E9A9-5F72-4D52-89F1-BF32288B9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7742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Wzrost kreatywności po każdej ze stron katedry – część zajęć faktycznie nijak nie da się w całości zrealizować zdalnie, ale jakąś część już tak. 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Zaczęto realnie dopuszczać zmiany zasad/form/trybu zaliczeń i egzaminów – ze względu na dostosowania zaliczeń nauczyciele przekonali się że indywidualne prowadzenie ich zdalnie dla </a:t>
            </a:r>
            <a:r>
              <a:rPr lang="pl-PL" dirty="0" err="1"/>
              <a:t>OzN</a:t>
            </a:r>
            <a:r>
              <a:rPr lang="pl-PL" dirty="0"/>
              <a:t> jest wydajniejsze niż organizowanie dodatkowego czasu i </a:t>
            </a:r>
            <a:r>
              <a:rPr lang="pl-PL" dirty="0" err="1"/>
              <a:t>sal</a:t>
            </a:r>
            <a:r>
              <a:rPr lang="pl-PL" dirty="0"/>
              <a:t>. Studenci coraz chętniej z tego korzystają. 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Duża część kadry odkryła potężne zasoby materiałów wspierających ich pracę w świecie wirtualnym – materiały nowoczesne, różnorodne, międzynarodowe i co podkreślę ponownie bardziej dostępne niż dotychczas</a:t>
            </a:r>
          </a:p>
        </p:txBody>
      </p:sp>
    </p:spTree>
    <p:extLst>
      <p:ext uri="{BB962C8B-B14F-4D97-AF65-F5344CB8AC3E}">
        <p14:creationId xmlns:p14="http://schemas.microsoft.com/office/powerpoint/2010/main" val="3331818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D58DC4-0328-4F50-817F-52D6B29A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D9857C-82CA-4CFA-923E-9B3027E35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Zwiększyło się znaczenie zbiorów cyfrowych w bibliotekach, a niektóre biblioteki doszły do wniosku że digitalizacja nie jest samym złem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5738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7FB21-20A7-4654-A390-1AAA8C83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5BD8A2-36D8-414B-8290-168BEBA57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922"/>
            <a:ext cx="10515600" cy="435704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Zmieniło się także podejście do zdrowia – przestaliśmy krzywo patrzeć na osoby nie przychodzące do pracy/na zajęcia bo są przeziębione – przestaliśmy być fabrykami, a zwiększyła się empatia i wyrozumiałość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996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BDF031-6215-4EA2-8A10-E77D0EE8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3E7BC0-350D-4FAE-A058-AA76109A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Zmienia się podejście do realizacji praktyk zawodowych – szukamy i dopuszczamy alternatywy względem dotychczasowych praktyk, co czasem jest z wielką korzyścią dla studentów – nowocześniejsze podejście do wielu zawodów i nowe spojrzenie na przyszły rozwój zawodowych absolwentów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94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14904" y="639077"/>
            <a:ext cx="11046690" cy="3098422"/>
          </a:xfrm>
        </p:spPr>
        <p:txBody>
          <a:bodyPr/>
          <a:lstStyle/>
          <a:p>
            <a:r>
              <a:rPr lang="pl-PL" dirty="0"/>
              <a:t>Czy pandemia coś nam dała? Usprawnienia, które pozostaną na uczelni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CFEF8BB-7C86-4184-B8B8-03FC07CF93A4}"/>
              </a:ext>
            </a:extLst>
          </p:cNvPr>
          <p:cNvSpPr txBox="1"/>
          <p:nvPr/>
        </p:nvSpPr>
        <p:spPr>
          <a:xfrm>
            <a:off x="7022237" y="3897296"/>
            <a:ext cx="4731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dr Patrycja Goryń</a:t>
            </a:r>
          </a:p>
          <a:p>
            <a:r>
              <a:rPr lang="pl-PL" dirty="0"/>
              <a:t>Pełnomocnik Rektora Uniwersytetu w Białymstoku ds. osób z niepełnosprawnościami</a:t>
            </a:r>
          </a:p>
          <a:p>
            <a:r>
              <a:rPr lang="pl-PL" dirty="0"/>
              <a:t>biuro.pelnomocnikaon@uwb.edu.pl</a:t>
            </a:r>
          </a:p>
          <a:p>
            <a:r>
              <a:rPr lang="pl-PL" dirty="0"/>
              <a:t>Tel. 780 203 071</a:t>
            </a:r>
          </a:p>
        </p:txBody>
      </p:sp>
    </p:spTree>
    <p:extLst>
      <p:ext uri="{BB962C8B-B14F-4D97-AF65-F5344CB8AC3E}">
        <p14:creationId xmlns:p14="http://schemas.microsoft.com/office/powerpoint/2010/main" val="3203656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B591CD-2E7F-4C15-BC18-11E70F2C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464711-008B-4AE2-B9C6-8BF52A895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Zajęcia zdalne wymusiły wielokrotnie znaczące urozmaicenie zajęć szczególnie tych prowadzonych na żywo, gdyż nie da się przyjść i przytoczyć z głowy półtoragodzinnego monologu na wykładzie i wyjść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4343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346F8-656E-49D4-BCA1-14D96DFE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30B34B-2A52-418A-9AEE-AB77D878C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Niestety pozostaje także  pewna forma paniki – niechęć do bezpośredniej obsługi petenta lub wydłużanie się czasu tej obsługi przez „kwarantannę” dokumentów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Zostanie nam także chaos w przepisach, gdyż dużo zmian jest drobnych i rozsianych po różnych aktach prawnych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8023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1961B6-14FA-497E-B879-60C83E4C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CD46EF-BB13-4E4A-8CD2-918F8EAF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Zostanie nam też ryzyko zwiększenia izolacji </a:t>
            </a:r>
            <a:r>
              <a:rPr lang="pl-PL" dirty="0" err="1"/>
              <a:t>OzN</a:t>
            </a:r>
            <a:r>
              <a:rPr lang="pl-PL" dirty="0"/>
              <a:t> w domach – już jesienią widać było znaczący wzrost zainteresowania przydzieleniem indywidualnych zajęć zdalnych studentom z niepełnosprawnościami, ale także kadra wielokrotnie prosiła o realizację zajęć zdalnie w swoim domu bez konieczności bytności na uczelni.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270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F45EEB-678F-49CF-ACB1-8C28D72A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EB5A92-52C7-4320-8F61-E2D45AE20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Niniejszy utwór jest dostępny na </a:t>
            </a:r>
            <a:r>
              <a:rPr lang="pl-P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wolnej licencji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Creative </a:t>
            </a:r>
            <a:r>
              <a:rPr lang="pl-PL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 Uznanie autorstwa 4.0 (CC BY 4.0)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Licencja ta pozwala na kopiowanie, rozpowszechnianie, przedstawianie w dowolnym medium i formacie, remiksowanie, zmienianie i tworzenie utworów pochodnych dla dowolnego celu, także komercyjnego. Uznanie autorstwa oznacza, że utwór należy odpowiednio oznaczyć, podać link do licencji i wskazać, jeśli zostały dokonane w nim zmiany. Licencjodawca nie może odwołać udzielonych praw, o ile są przestrzegane warunki licencji. Szczegóły: </a:t>
            </a: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https://creativecommons.org/licenses/by/4.0/deed.pl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3619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72655" y="721895"/>
            <a:ext cx="11046690" cy="4360243"/>
          </a:xfrm>
        </p:spPr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DZIĘKUJĘ ZA UWAGĘ!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0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38861" cy="1325563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Oczywiste problemy z nauką zdalną wiosną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38861" cy="41324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Początkowe zamieszanie i stałe oczekiwanie na powrót do normalności;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Brak wydajnej infrastruktury po stronie uczelni i po stronie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OzN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Brak znajomości aplikacji do nauki zdalnej;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Brak jednolitych i spójnych zasad w zakresie funkcjonowania uczelni wyższych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82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Problemy z nauką zdalną obecnie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8291"/>
          </a:xfrm>
        </p:spPr>
        <p:txBody>
          <a:bodyPr/>
          <a:lstStyle/>
          <a:p>
            <a:r>
              <a:rPr lang="pl-PL" dirty="0"/>
              <a:t>Wszyscy spodziewali się nauki zdalnej w nowym roku akademickim więc efekt nieprzygotowania został zminimalizowany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971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7D283-2C6B-4FA3-94DF-74B709DD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Problemy z nauką zdalną obecnie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564252-69D6-48E3-A7BD-CF0B6CD91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dirty="0"/>
              <a:t>Nadal brak w pełni wydajnej infrastruktury: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studenci zwracają uwagę, że tam gdzie mieszkają lepszej wydajności łącza internetowego nie uzyskają lub też nie stać ich na lepszy sprzęt;</a:t>
            </a: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na uczelniach mimo naprawdę dużej pracy też nie dało się wszędzie zapewnić ilości i jakości infrastruktury w odpowiednim zakresie, ale udało się jednak wymienić duże ilości starego sprzętu</a:t>
            </a:r>
          </a:p>
        </p:txBody>
      </p:sp>
    </p:spTree>
    <p:extLst>
      <p:ext uri="{BB962C8B-B14F-4D97-AF65-F5344CB8AC3E}">
        <p14:creationId xmlns:p14="http://schemas.microsoft.com/office/powerpoint/2010/main" val="236043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D24461-3D21-4743-A1E1-73656C56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Problemy z nauką zdalną obecnie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E3B02B-B448-48F8-9926-615C94301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Jak już znamy aplikacje do edukacji zdalnej i wybraliśmy opcję najbardziej dostępną pojawił się wyraźniej czynnik ludzki – prowadzenie edukacji zdalnej w sposób dostępny i pewna forma </a:t>
            </a:r>
            <a:r>
              <a:rPr lang="pl-PL" dirty="0" err="1"/>
              <a:t>niedoedukowania</a:t>
            </a:r>
            <a:r>
              <a:rPr lang="pl-PL" dirty="0"/>
              <a:t> cyfrowego części kadry uczelni.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Jednakże wzrosła znacząco świadomość konieczności zapewnienia dostępności zajęć.</a:t>
            </a:r>
          </a:p>
        </p:txBody>
      </p:sp>
    </p:spTree>
    <p:extLst>
      <p:ext uri="{BB962C8B-B14F-4D97-AF65-F5344CB8AC3E}">
        <p14:creationId xmlns:p14="http://schemas.microsoft.com/office/powerpoint/2010/main" val="3710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48571D-89B1-4F9D-B8D4-0C35B501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Nowe/stare problemy </a:t>
            </a:r>
            <a:r>
              <a:rPr lang="pl-PL" dirty="0" err="1"/>
              <a:t>OzN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60B897-FFDA-4364-8744-D2458A4D8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Wiele dostosowań dotychczas stosowanych daje się spokojnie przełożyć do świata wirtualnego.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Osoby z grup ryzyka mogą w bezpieczniejszych dla nich warunkach uczyć się.</a:t>
            </a:r>
          </a:p>
        </p:txBody>
      </p:sp>
    </p:spTree>
    <p:extLst>
      <p:ext uri="{BB962C8B-B14F-4D97-AF65-F5344CB8AC3E}">
        <p14:creationId xmlns:p14="http://schemas.microsoft.com/office/powerpoint/2010/main" val="302871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1CFFA8-D99E-4577-B015-3F295124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Nowe/stare problemy </a:t>
            </a:r>
            <a:r>
              <a:rPr lang="pl-PL" dirty="0" err="1"/>
              <a:t>OzN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19161D-8846-40A2-92D9-BC81001B4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Pojawiają się nowe wyzwania lub nasilają się znacząco stare – gwałtownie obserwowany wzrost potrzeby wsparcia z zakresu psychologicznego zarówno dla studentów jak i kadry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Kadra widocznie włączyła się w kręg osób które wymagają wsparcia w zakresie swojej pracy zawodowej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476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5295DF-1CB7-40D9-B33D-E58E5AF2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Nowe/stare problemy </a:t>
            </a:r>
            <a:r>
              <a:rPr lang="pl-PL" dirty="0" err="1"/>
              <a:t>OzN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168D67-ABAE-441C-B2AA-097208B03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Silnie uwidoczniła się potrzeba zachowania podziału praca/dom, publiczne/prywatne 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Pogłębiają się problemy związane z funkcjonowaniem w społeczeństwie ze względu na brak „normalnych” kontaktów międzyludzkich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l-PL" dirty="0"/>
              <a:t>Funkcjonowanie w stanie permanentnego zwiększenia poziomu stresu</a:t>
            </a:r>
          </a:p>
        </p:txBody>
      </p:sp>
    </p:spTree>
    <p:extLst>
      <p:ext uri="{BB962C8B-B14F-4D97-AF65-F5344CB8AC3E}">
        <p14:creationId xmlns:p14="http://schemas.microsoft.com/office/powerpoint/2010/main" val="19399079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830</Words>
  <Application>Microsoft Office PowerPoint</Application>
  <PresentationFormat>Panoramiczny</PresentationFormat>
  <Paragraphs>56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Motyw pakietu Office</vt:lpstr>
      <vt:lpstr>XIV KONFERENCJA</vt:lpstr>
      <vt:lpstr>Czy pandemia coś nam dała? Usprawnienia, które pozostaną na uczelni</vt:lpstr>
      <vt:lpstr>Oczywiste problemy z nauką zdalną wiosną</vt:lpstr>
      <vt:lpstr>Problemy z nauką zdalną obecnie</vt:lpstr>
      <vt:lpstr>Problemy z nauką zdalną obecnie</vt:lpstr>
      <vt:lpstr>Problemy z nauką zdalną obecnie</vt:lpstr>
      <vt:lpstr>Nowe/stare problemy OzN</vt:lpstr>
      <vt:lpstr>Nowe/stare problemy OzN</vt:lpstr>
      <vt:lpstr>Nowe/stare problemy OzN</vt:lpstr>
      <vt:lpstr>Co zostanie przede wszystkim po pandemii?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Co jeszcze?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DZIĘKUJĘ ZA UWAGĘ!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 Polak</dc:creator>
  <cp:lastModifiedBy>Agata Szal</cp:lastModifiedBy>
  <cp:revision>13</cp:revision>
  <dcterms:created xsi:type="dcterms:W3CDTF">2020-11-16T08:37:02Z</dcterms:created>
  <dcterms:modified xsi:type="dcterms:W3CDTF">2020-11-27T13:24:01Z</dcterms:modified>
</cp:coreProperties>
</file>