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62" r:id="rId4"/>
    <p:sldId id="258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59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C7D68-0C64-43F8-9334-09D0EB996BF7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67685-B312-49AF-9396-AC02EDFDD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633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E6DB0-1E53-407E-B130-1779F51E657B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768F0-1788-433C-BF52-51AB98CF97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26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2655" y="1861485"/>
            <a:ext cx="11046690" cy="2387600"/>
          </a:xfrm>
        </p:spPr>
        <p:txBody>
          <a:bodyPr anchor="b">
            <a:noAutofit/>
          </a:bodyPr>
          <a:lstStyle>
            <a:lvl1pPr algn="ctr">
              <a:defRPr sz="4800" b="1" spc="30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362" y="4697807"/>
            <a:ext cx="3670499" cy="202366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243" y="4941034"/>
            <a:ext cx="2303030" cy="141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55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50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92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569" y="6048953"/>
            <a:ext cx="1258613" cy="77347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038" y="5874231"/>
            <a:ext cx="2157531" cy="1189518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1159075" y="6435690"/>
            <a:ext cx="642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300" dirty="0" smtClean="0">
                <a:solidFill>
                  <a:srgbClr val="002060"/>
                </a:solidFill>
              </a:rPr>
              <a:t>XIV</a:t>
            </a:r>
            <a:r>
              <a:rPr lang="pl-PL" b="1" spc="300" baseline="0" dirty="0" smtClean="0">
                <a:solidFill>
                  <a:srgbClr val="002060"/>
                </a:solidFill>
              </a:rPr>
              <a:t> KONFERENCJA PEŁNO(S)PRAWNY STUDENT</a:t>
            </a:r>
            <a:endParaRPr lang="pl-PL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4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72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8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04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343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111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60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54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31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pl-pl/office/tworzenie-prezentacji-programu-powerpoint-z-u&#322;atwieniami-dost&#281;pu-dla-os&#243;b-niepe&#322;nosprawnych-6f7772b2-2f33-4bd2-8ca7-dae3b2b3ef25" TargetMode="External"/><Relationship Id="rId2" Type="http://schemas.openxmlformats.org/officeDocument/2006/relationships/hyperlink" Target="https://support.microsoft.com/pl-pl/office/tworzenie-dokument&#243;w-programu-word-z-u&#322;atwieniami-dost&#281;pu-dla-os&#243;b-niepe&#322;nosprawnych-d9bf3683-87ac-47ea-b91a-78dcacb3c66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microsoft.com/pl-pl/office/tworzenie-dokument&#243;w-programu-excel-z-u&#322;atwieniami-dost&#281;pu-dla-os&#243;b-niepe&#322;nosprawnych-6cc05fc5-1314-48b5-8eb3-683e49b3e59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ip.ore.edu.pl/pliki/zamowienia/powyzej/34-ORE-KONKURS-UE-2017/Zalacznik_nr_10_Wytyczne_WCAG.pdf" TargetMode="External"/><Relationship Id="rId2" Type="http://schemas.openxmlformats.org/officeDocument/2006/relationships/hyperlink" Target="https://www.access-for-all.ch/images/pac_data/PAC3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irr.org.pl/wp-content/uploads/2018/04/e_podrecznik_dostepny_dla_wszystkich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opean-agency.org/sites/default/files/Guidelines%20for%20Accessible%20Information_PL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ra.org/" TargetMode="External"/><Relationship Id="rId2" Type="http://schemas.openxmlformats.org/officeDocument/2006/relationships/hyperlink" Target="https://kulturabezbarier.org/wp-content/uploads/2019/12/Napisy-dla-nieslyszacych_zasady-tworzenia_201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lustrobiblioteki.pl/biblioteki-cyfrowe-swiecie/" TargetMode="External"/><Relationship Id="rId2" Type="http://schemas.openxmlformats.org/officeDocument/2006/relationships/hyperlink" Target="http://lustrobiblioteki.pl/biblioteki-cyfrowe-polsce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ivox.org/" TargetMode="External"/><Relationship Id="rId2" Type="http://schemas.openxmlformats.org/officeDocument/2006/relationships/hyperlink" Target="https://wolnelektury.pl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" TargetMode="External"/><Relationship Id="rId2" Type="http://schemas.openxmlformats.org/officeDocument/2006/relationships/hyperlink" Target="https://www.youtub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kajwarchiwach.gov.pl/" TargetMode="External"/><Relationship Id="rId2" Type="http://schemas.openxmlformats.org/officeDocument/2006/relationships/hyperlink" Target="https://ninateka.pl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szechnica.org.pl/" TargetMode="External"/><Relationship Id="rId2" Type="http://schemas.openxmlformats.org/officeDocument/2006/relationships/hyperlink" Target="https://www.khanacadem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.ted.com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Strona_g&#322;&#243;wna?uselang=pl" TargetMode="External"/><Relationship Id="rId2" Type="http://schemas.openxmlformats.org/officeDocument/2006/relationships/hyperlink" Target="https://www.flick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freeimages.com/" TargetMode="External"/><Relationship Id="rId4" Type="http://schemas.openxmlformats.org/officeDocument/2006/relationships/hyperlink" Target="https://pixabay.com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2655" y="323272"/>
            <a:ext cx="11046690" cy="1154903"/>
          </a:xfrm>
        </p:spPr>
        <p:txBody>
          <a:bodyPr/>
          <a:lstStyle/>
          <a:p>
            <a:r>
              <a:rPr lang="pl-PL" sz="4400" dirty="0" smtClean="0"/>
              <a:t>XIV KONFERENCJA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524000" y="1478175"/>
            <a:ext cx="9144000" cy="1655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6000" b="1" dirty="0" smtClean="0">
                <a:solidFill>
                  <a:srgbClr val="002060"/>
                </a:solidFill>
              </a:rPr>
              <a:t>PEŁNO(S)PRAWNY </a:t>
            </a:r>
            <a:r>
              <a:rPr lang="pl-PL" sz="6000" b="1" dirty="0" smtClean="0">
                <a:solidFill>
                  <a:srgbClr val="002060"/>
                </a:solidFill>
              </a:rPr>
              <a:t/>
            </a:r>
            <a:br>
              <a:rPr lang="pl-PL" sz="6000" b="1" dirty="0" smtClean="0">
                <a:solidFill>
                  <a:srgbClr val="002060"/>
                </a:solidFill>
              </a:rPr>
            </a:br>
            <a:r>
              <a:rPr lang="pl-PL" sz="6000" b="1" dirty="0" smtClean="0">
                <a:solidFill>
                  <a:srgbClr val="002060"/>
                </a:solidFill>
              </a:rPr>
              <a:t>STUDENT</a:t>
            </a:r>
            <a:endParaRPr lang="pl-PL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65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Serwis Internetowy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86185"/>
            <a:ext cx="10515600" cy="43732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Dostępny serwis internetowy zapewnia:</a:t>
            </a:r>
          </a:p>
          <a:p>
            <a:r>
              <a:rPr lang="pl-PL" dirty="0" smtClean="0"/>
              <a:t>Możliwość </a:t>
            </a:r>
            <a:r>
              <a:rPr lang="pl-PL" dirty="0"/>
              <a:t>zapoznania się z propozycją edukacyjną Uczelni;</a:t>
            </a:r>
          </a:p>
          <a:p>
            <a:r>
              <a:rPr lang="pl-PL" dirty="0" smtClean="0"/>
              <a:t>Informacje </a:t>
            </a:r>
            <a:r>
              <a:rPr lang="pl-PL" dirty="0"/>
              <a:t>o uczelni - dostępność architektoniczna, dojazdy, lokalizacja, zakwaterowanie;</a:t>
            </a:r>
          </a:p>
          <a:p>
            <a:r>
              <a:rPr lang="pl-PL" dirty="0" smtClean="0"/>
              <a:t>Możliwość </a:t>
            </a:r>
            <a:r>
              <a:rPr lang="pl-PL" dirty="0"/>
              <a:t>aplikowania na studia;</a:t>
            </a:r>
          </a:p>
          <a:p>
            <a:r>
              <a:rPr lang="pl-PL" dirty="0" smtClean="0"/>
              <a:t>Możliwość </a:t>
            </a:r>
            <a:r>
              <a:rPr lang="pl-PL" dirty="0"/>
              <a:t>kontaktu z Uczelnią;</a:t>
            </a:r>
          </a:p>
          <a:p>
            <a:r>
              <a:rPr lang="pl-PL" dirty="0" smtClean="0"/>
              <a:t>Możliwość </a:t>
            </a:r>
            <a:r>
              <a:rPr lang="pl-PL" dirty="0"/>
              <a:t>zapoznania się z ogłoszeniami i aktualnościami na Uczelni.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6812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Jak zapewnić dostępność strony Uczelni?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60757"/>
            <a:ext cx="10515600" cy="4238291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Przy </a:t>
            </a:r>
            <a:r>
              <a:rPr lang="pl-PL" dirty="0"/>
              <a:t>budowie strony internetowej lub przygotowywaniu SIWZ dla przetargu na stworzenie serwisu internetowego Uczelni należy uwzględnić wymogi ustawy z dn. 4 kwietnia 2019 r. o dostępności cyfrowej stron internetowych i aplikacji mobilnych podmiotów publicznych, oraz międzynarodowy standard dostępności WCAG 2.1, przynajmniej na poziomie AA;</a:t>
            </a:r>
          </a:p>
          <a:p>
            <a:r>
              <a:rPr lang="pl-PL" dirty="0" smtClean="0"/>
              <a:t>Projekt </a:t>
            </a:r>
            <a:r>
              <a:rPr lang="pl-PL" dirty="0"/>
              <a:t>serwisu Uczelni powinien być konsultowany z ekspertami ds. dostępności cyfrowej;</a:t>
            </a:r>
          </a:p>
          <a:p>
            <a:r>
              <a:rPr lang="pl-PL" dirty="0" smtClean="0"/>
              <a:t>Odbiór </a:t>
            </a:r>
            <a:r>
              <a:rPr lang="pl-PL" dirty="0"/>
              <a:t>serwisu powinien być poprzedzony kompleksowym audytem dostępności cyfrowej, oraz zakończony audytem weryfikującym jego dostępność.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4881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Wirtualna Uczelnia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829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Wirtualna uczelnia powinna zapewniać:</a:t>
            </a:r>
          </a:p>
          <a:p>
            <a:r>
              <a:rPr lang="pl-PL" dirty="0" smtClean="0"/>
              <a:t>Dostęp </a:t>
            </a:r>
            <a:r>
              <a:rPr lang="pl-PL" dirty="0"/>
              <a:t>do planu zajęć i terminarza;</a:t>
            </a:r>
          </a:p>
          <a:p>
            <a:r>
              <a:rPr lang="pl-PL" dirty="0" smtClean="0"/>
              <a:t>Dostęp </a:t>
            </a:r>
            <a:r>
              <a:rPr lang="pl-PL" dirty="0"/>
              <a:t>do wirtualnego indeksu;</a:t>
            </a:r>
          </a:p>
          <a:p>
            <a:r>
              <a:rPr lang="pl-PL" dirty="0" smtClean="0"/>
              <a:t>Możliwość </a:t>
            </a:r>
            <a:r>
              <a:rPr lang="pl-PL" dirty="0"/>
              <a:t>składania wniosków;</a:t>
            </a:r>
          </a:p>
          <a:p>
            <a:r>
              <a:rPr lang="pl-PL" dirty="0" smtClean="0"/>
              <a:t>Możliwość </a:t>
            </a:r>
            <a:r>
              <a:rPr lang="pl-PL" dirty="0"/>
              <a:t>skontaktowania się z administracją Uczelni.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5291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Edukacja w czasach pandemii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3732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Dostępne platformy zdalnego nauczania powinny zapewniać:</a:t>
            </a:r>
          </a:p>
          <a:p>
            <a:r>
              <a:rPr lang="pl-PL" dirty="0" smtClean="0"/>
              <a:t>Dostęp </a:t>
            </a:r>
            <a:r>
              <a:rPr lang="pl-PL" dirty="0"/>
              <a:t>do zasobów cyfrowych;</a:t>
            </a:r>
          </a:p>
          <a:p>
            <a:r>
              <a:rPr lang="pl-PL" dirty="0" smtClean="0"/>
              <a:t>Kontakt </a:t>
            </a:r>
            <a:r>
              <a:rPr lang="pl-PL" dirty="0"/>
              <a:t>z Wykładowcami;;</a:t>
            </a:r>
          </a:p>
          <a:p>
            <a:r>
              <a:rPr lang="pl-PL" dirty="0" smtClean="0"/>
              <a:t>Możliwość </a:t>
            </a:r>
            <a:r>
              <a:rPr lang="pl-PL" dirty="0"/>
              <a:t>wspólnej pracy w grupie;</a:t>
            </a:r>
          </a:p>
          <a:p>
            <a:r>
              <a:rPr lang="pl-PL" dirty="0" smtClean="0"/>
              <a:t>Udział </a:t>
            </a:r>
            <a:r>
              <a:rPr lang="pl-PL" dirty="0"/>
              <a:t>w  wykładach lub ćwiczeniach online;</a:t>
            </a:r>
          </a:p>
          <a:p>
            <a:r>
              <a:rPr lang="pl-PL" dirty="0" smtClean="0"/>
              <a:t>Możliwość </a:t>
            </a:r>
            <a:r>
              <a:rPr lang="pl-PL" dirty="0"/>
              <a:t>zapoznania się z treścią multimedialnych lekcji;</a:t>
            </a:r>
          </a:p>
          <a:p>
            <a:r>
              <a:rPr lang="pl-PL" dirty="0" smtClean="0"/>
              <a:t>Możliwość </a:t>
            </a:r>
            <a:r>
              <a:rPr lang="pl-PL" dirty="0"/>
              <a:t>rozwiązywania  testów sprawdzających wiedzę;</a:t>
            </a:r>
          </a:p>
          <a:p>
            <a:r>
              <a:rPr lang="pl-PL" dirty="0" smtClean="0"/>
              <a:t>Składanie </a:t>
            </a:r>
            <a:r>
              <a:rPr lang="pl-PL" dirty="0"/>
              <a:t>prac.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0283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Dostępne Cyfrowe Materiały Edukacyjne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0208" y="1506584"/>
            <a:ext cx="11031583" cy="4539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Materiałami edukacyjnymi, które powinny być dostępne cyfrowo są:</a:t>
            </a:r>
          </a:p>
          <a:p>
            <a:r>
              <a:rPr lang="pl-PL" dirty="0" smtClean="0"/>
              <a:t>Prezentacje</a:t>
            </a:r>
            <a:r>
              <a:rPr lang="pl-PL" dirty="0"/>
              <a:t>;</a:t>
            </a:r>
          </a:p>
          <a:p>
            <a:r>
              <a:rPr lang="pl-PL" dirty="0" smtClean="0"/>
              <a:t>Udostępniane </a:t>
            </a:r>
            <a:r>
              <a:rPr lang="pl-PL" dirty="0"/>
              <a:t>publikacje (skrypty, notatki, książki);</a:t>
            </a:r>
          </a:p>
          <a:p>
            <a:r>
              <a:rPr lang="pl-PL" dirty="0" smtClean="0"/>
              <a:t>Odtwarzane </a:t>
            </a:r>
            <a:r>
              <a:rPr lang="pl-PL" dirty="0"/>
              <a:t>i udostępniane multimedia;</a:t>
            </a:r>
          </a:p>
          <a:p>
            <a:r>
              <a:rPr lang="pl-PL" dirty="0"/>
              <a:t>W</a:t>
            </a:r>
            <a:r>
              <a:rPr lang="pl-PL" dirty="0" smtClean="0"/>
              <a:t>ykłady </a:t>
            </a:r>
            <a:r>
              <a:rPr lang="pl-PL" dirty="0"/>
              <a:t>prowadzone online.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5974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131" y="578439"/>
            <a:ext cx="1139952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Jak zapewnić dostępność materiałów edukacyjnych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7869" y="2642660"/>
            <a:ext cx="10515600" cy="4238291"/>
          </a:xfrm>
        </p:spPr>
        <p:txBody>
          <a:bodyPr>
            <a:normAutofit/>
          </a:bodyPr>
          <a:lstStyle/>
          <a:p>
            <a:r>
              <a:rPr lang="pl-PL" dirty="0" smtClean="0"/>
              <a:t>Od </a:t>
            </a:r>
            <a:r>
              <a:rPr lang="pl-PL" dirty="0"/>
              <a:t>razu tworzyć dostępne treści;</a:t>
            </a:r>
          </a:p>
          <a:p>
            <a:r>
              <a:rPr lang="pl-PL" dirty="0" smtClean="0"/>
              <a:t>Udostępniać </a:t>
            </a:r>
            <a:r>
              <a:rPr lang="pl-PL" dirty="0"/>
              <a:t>dotychczas niedostępne materiały edukacyjne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1432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Jak tworzyć dostępne dokumenty?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3732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Poradniki tworzenia dostępnych</a:t>
            </a:r>
            <a:r>
              <a:rPr lang="pl-PL" b="1" dirty="0" smtClean="0"/>
              <a:t>:</a:t>
            </a:r>
            <a:endParaRPr lang="pl-PL" sz="1100" b="1" dirty="0" smtClean="0"/>
          </a:p>
          <a:p>
            <a:r>
              <a:rPr lang="pl-PL" dirty="0" smtClean="0"/>
              <a:t>Dokumentów </a:t>
            </a:r>
            <a:r>
              <a:rPr lang="pl-PL" dirty="0"/>
              <a:t>MS Word;</a:t>
            </a:r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Dokumenty MS Word</a:t>
            </a:r>
            <a:endParaRPr lang="pl-PL" dirty="0"/>
          </a:p>
          <a:p>
            <a:r>
              <a:rPr lang="pl-PL" dirty="0" smtClean="0"/>
              <a:t>Prezentacji </a:t>
            </a:r>
            <a:r>
              <a:rPr lang="pl-PL" dirty="0"/>
              <a:t>PowerPoint;</a:t>
            </a:r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Prezentacje PowerPoint</a:t>
            </a:r>
            <a:endParaRPr lang="pl-PL" sz="2000" dirty="0"/>
          </a:p>
          <a:p>
            <a:r>
              <a:rPr lang="pl-PL" dirty="0" smtClean="0"/>
              <a:t>Arkuszy </a:t>
            </a:r>
            <a:r>
              <a:rPr lang="pl-PL" dirty="0"/>
              <a:t>kalkulacyjnych Excel;</a:t>
            </a:r>
          </a:p>
          <a:p>
            <a:pPr marL="0" indent="0">
              <a:buNone/>
            </a:pPr>
            <a:r>
              <a:rPr lang="pl-PL" dirty="0" smtClean="0">
                <a:hlinkClick r:id="rId4"/>
              </a:rPr>
              <a:t>Arkusze kalkulacyjnych Excel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20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280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Sprawdzanie dostępności plików PDF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760358"/>
            <a:ext cx="10718075" cy="437322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Bezpłatna aplikacja PAC - PDF Accessibility </a:t>
            </a:r>
            <a:r>
              <a:rPr lang="pl-PL" dirty="0" err="1"/>
              <a:t>Checker</a:t>
            </a:r>
            <a:endParaRPr lang="pl-PL" dirty="0"/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Bezpłatna aplikacja PAC - PDF </a:t>
            </a:r>
            <a:endParaRPr lang="pl-PL" dirty="0" smtClean="0"/>
          </a:p>
          <a:p>
            <a:r>
              <a:rPr lang="pl-PL" dirty="0"/>
              <a:t>Standardy przygotowywania i publikowania treści - Ośrodek Rozwoju Edukacji</a:t>
            </a:r>
            <a:r>
              <a:rPr lang="pl-PL" dirty="0" smtClean="0"/>
              <a:t>;</a:t>
            </a:r>
          </a:p>
          <a:p>
            <a:pPr marL="0" indent="0">
              <a:buNone/>
            </a:pPr>
            <a:r>
              <a:rPr lang="pl-PL" dirty="0">
                <a:hlinkClick r:id="rId3"/>
              </a:rPr>
              <a:t>Standardy przygotowywania i publikowania treści ORE</a:t>
            </a:r>
            <a:endParaRPr lang="pl-PL" dirty="0"/>
          </a:p>
          <a:p>
            <a:r>
              <a:rPr lang="pl-PL" dirty="0"/>
              <a:t>e-Podręcznik dostępny dla wszystkich - FIRR</a:t>
            </a:r>
            <a:r>
              <a:rPr lang="pl-PL" dirty="0" smtClean="0"/>
              <a:t>;</a:t>
            </a:r>
          </a:p>
          <a:p>
            <a:pPr marL="0" indent="0">
              <a:buNone/>
            </a:pPr>
            <a:r>
              <a:rPr lang="pl-PL" dirty="0">
                <a:hlinkClick r:id="rId4"/>
              </a:rPr>
              <a:t>E-podręcznik dostępny dla wszystkich- FIRR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19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4325" y="9050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dirty="0"/>
              <a:t>Wytyczne dla dostępności informacji w procesie uczenia się - Europejska Agencja ds. Specjalnych Potrzeb i Edukacji </a:t>
            </a:r>
            <a:r>
              <a:rPr lang="pl-PL" sz="3100" dirty="0" smtClean="0"/>
              <a:t>Włączającej, </a:t>
            </a:r>
            <a:r>
              <a:rPr lang="pl-PL" sz="3100" dirty="0"/>
              <a:t>2015 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8531" y="2879362"/>
            <a:ext cx="10515600" cy="4238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hlinkClick r:id="rId2"/>
              </a:rPr>
              <a:t>Wytyczne dla dostępności informacji w procesie uczenia się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32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Szkolenia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90493"/>
            <a:ext cx="10515600" cy="4238291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Dla </a:t>
            </a:r>
            <a:r>
              <a:rPr lang="pl-PL" dirty="0"/>
              <a:t>kadry administracyjnej - tworzenie dostępnych dokumentów oraz publikowanie dostępnej informacji w </a:t>
            </a:r>
            <a:r>
              <a:rPr lang="pl-PL" dirty="0" smtClean="0"/>
              <a:t>Internecie;</a:t>
            </a:r>
            <a:endParaRPr lang="pl-PL" dirty="0"/>
          </a:p>
          <a:p>
            <a:r>
              <a:rPr lang="pl-PL" dirty="0" smtClean="0"/>
              <a:t>Dla </a:t>
            </a:r>
            <a:r>
              <a:rPr lang="pl-PL" dirty="0"/>
              <a:t>kadry wykładowej - Jak tworzyć dostępne prezentacje, tworzyć i prowadzić wykłady online, przygotowywać dostępne multimedia etc.;</a:t>
            </a:r>
          </a:p>
          <a:p>
            <a:r>
              <a:rPr lang="pl-PL" dirty="0" smtClean="0"/>
              <a:t>Dla </a:t>
            </a:r>
            <a:r>
              <a:rPr lang="pl-PL" dirty="0"/>
              <a:t>pracowników technicznych (Osób odpowiedzialnych za utrzymywanie serwisów internetowych) - międzynarodowy standard WCAG, narzędzia do badania dostępności cyfrowej etc.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8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462655" y="635727"/>
            <a:ext cx="11459382" cy="670560"/>
          </a:xfrm>
        </p:spPr>
        <p:txBody>
          <a:bodyPr/>
          <a:lstStyle/>
          <a:p>
            <a:r>
              <a:rPr lang="pl-PL" sz="3600" dirty="0"/>
              <a:t>Pandemia a Dostępność Cyfrowa </a:t>
            </a:r>
            <a:r>
              <a:rPr lang="pl-PL" sz="3600" dirty="0" smtClean="0"/>
              <a:t>Uczelni</a:t>
            </a:r>
            <a:endParaRPr lang="pl-PL" sz="3600" dirty="0"/>
          </a:p>
        </p:txBody>
      </p:sp>
      <p:sp>
        <p:nvSpPr>
          <p:cNvPr id="2" name="Prostokąt 1"/>
          <p:cNvSpPr/>
          <p:nvPr/>
        </p:nvSpPr>
        <p:spPr>
          <a:xfrm>
            <a:off x="844731" y="1654630"/>
            <a:ext cx="10546079" cy="3474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3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Piotr Witek</a:t>
            </a:r>
            <a:endParaRPr lang="pl-PL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Fundacja Instytut Rozwoju Regionalnego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 utwór jest dostępny na licencji Creative </a:t>
            </a:r>
            <a:r>
              <a:rPr lang="pl-PL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Commons</a:t>
            </a:r>
            <a:r>
              <a:rPr lang="pl-P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Uznanie autorstwa-Na tych samych warunkach 3.0 Polska.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Kraków, grudzień 2020</a:t>
            </a:r>
          </a:p>
        </p:txBody>
      </p:sp>
    </p:spTree>
    <p:extLst>
      <p:ext uri="{BB962C8B-B14F-4D97-AF65-F5344CB8AC3E}">
        <p14:creationId xmlns:p14="http://schemas.microsoft.com/office/powerpoint/2010/main" val="32036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Jak tworzyć dostępne multimedia?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8291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Zasady </a:t>
            </a:r>
            <a:r>
              <a:rPr lang="pl-PL" dirty="0"/>
              <a:t>tworzenia napisów do filmów - Stowarzyszenie Kultura Bez Barier;</a:t>
            </a:r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Napisy dla niesłyszących - zasady tworzenia</a:t>
            </a:r>
            <a:endParaRPr lang="pl-PL" dirty="0" smtClean="0"/>
          </a:p>
          <a:p>
            <a:r>
              <a:rPr lang="pl-PL" dirty="0" smtClean="0"/>
              <a:t>Bezpłatne </a:t>
            </a:r>
            <a:r>
              <a:rPr lang="pl-PL" dirty="0"/>
              <a:t>narzędzie do tworzenia napisów - Amara.org;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 smtClean="0">
                <a:hlinkClick r:id="rId3"/>
              </a:rPr>
              <a:t>www.amara.org</a:t>
            </a:r>
            <a:r>
              <a:rPr lang="pl-PL" dirty="0"/>
              <a:t> </a:t>
            </a:r>
          </a:p>
          <a:p>
            <a:r>
              <a:rPr lang="pl-PL" dirty="0" smtClean="0"/>
              <a:t>Bezpłatne </a:t>
            </a:r>
            <a:r>
              <a:rPr lang="pl-PL" dirty="0"/>
              <a:t>narzędzie do tworzenia napisów - </a:t>
            </a:r>
            <a:r>
              <a:rPr lang="pl-PL" dirty="0" smtClean="0"/>
              <a:t>YouTube.com.</a:t>
            </a:r>
          </a:p>
          <a:p>
            <a:pPr marL="0" indent="0">
              <a:buNone/>
            </a:pPr>
            <a:r>
              <a:rPr lang="pl-PL" dirty="0" smtClean="0">
                <a:hlinkClick r:id="rId4"/>
              </a:rPr>
              <a:t>www.youtube.com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0216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Współpraca w Sieci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43340"/>
            <a:ext cx="10515600" cy="423829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Dzięki różnym platformom, głównie chmurowym, możliwa jest wspólna praca i tworzenie treści przez kilka osób. Jedynym warunkiem jest cyfrowa dostępność samej platformy.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2135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Dostępne Komunikatory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8291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WhatsApp </a:t>
            </a:r>
            <a:r>
              <a:rPr lang="pl-PL" dirty="0"/>
              <a:t>Messenger;</a:t>
            </a:r>
          </a:p>
          <a:p>
            <a:r>
              <a:rPr lang="pl-PL" dirty="0" smtClean="0"/>
              <a:t>Facebook </a:t>
            </a:r>
            <a:r>
              <a:rPr lang="pl-PL" dirty="0"/>
              <a:t>Messenger;</a:t>
            </a:r>
          </a:p>
          <a:p>
            <a:r>
              <a:rPr lang="pl-PL" dirty="0" smtClean="0"/>
              <a:t>Google </a:t>
            </a:r>
            <a:r>
              <a:rPr lang="pl-PL" dirty="0" err="1"/>
              <a:t>Meet</a:t>
            </a:r>
            <a:r>
              <a:rPr lang="pl-PL" dirty="0"/>
              <a:t>;</a:t>
            </a:r>
          </a:p>
          <a:p>
            <a:r>
              <a:rPr lang="pl-PL" dirty="0" smtClean="0"/>
              <a:t>Skype</a:t>
            </a:r>
            <a:r>
              <a:rPr lang="pl-PL" dirty="0"/>
              <a:t>;</a:t>
            </a:r>
          </a:p>
          <a:p>
            <a:r>
              <a:rPr lang="pl-PL" dirty="0" smtClean="0"/>
              <a:t>Microsoft </a:t>
            </a:r>
            <a:r>
              <a:rPr lang="pl-PL" dirty="0" err="1"/>
              <a:t>Teams</a:t>
            </a:r>
            <a:r>
              <a:rPr lang="pl-PL" dirty="0"/>
              <a:t>;</a:t>
            </a:r>
          </a:p>
          <a:p>
            <a:r>
              <a:rPr lang="pl-PL" dirty="0" smtClean="0"/>
              <a:t>Zoom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0267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Przed </a:t>
            </a:r>
            <a:r>
              <a:rPr lang="pl-PL" dirty="0" smtClean="0"/>
              <a:t>spotkaniem </a:t>
            </a:r>
            <a:r>
              <a:rPr lang="pl-PL" dirty="0"/>
              <a:t>o</a:t>
            </a:r>
            <a:r>
              <a:rPr lang="pl-PL" dirty="0" smtClean="0"/>
              <a:t>nline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8291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Poinformować </a:t>
            </a:r>
            <a:r>
              <a:rPr lang="pl-PL" dirty="0"/>
              <a:t>uczestników na jakiej platformie odbędzie się połączenie;</a:t>
            </a:r>
          </a:p>
          <a:p>
            <a:r>
              <a:rPr lang="pl-PL" dirty="0" smtClean="0"/>
              <a:t>Zapraszając </a:t>
            </a:r>
            <a:r>
              <a:rPr lang="pl-PL" dirty="0"/>
              <a:t>na spotkanie, zapytać o ewentualne specjalne potrzeby;</a:t>
            </a:r>
          </a:p>
          <a:p>
            <a:r>
              <a:rPr lang="pl-PL" dirty="0" smtClean="0"/>
              <a:t>Przesłać </a:t>
            </a:r>
            <a:r>
              <a:rPr lang="pl-PL" dirty="0"/>
              <a:t>link bezpośrednio prowadzący do spotkania;</a:t>
            </a:r>
          </a:p>
          <a:p>
            <a:r>
              <a:rPr lang="pl-PL" dirty="0" smtClean="0"/>
              <a:t>W </a:t>
            </a:r>
            <a:r>
              <a:rPr lang="pl-PL" dirty="0"/>
              <a:t>razie potrzeby, zapewnić tłumacza PJM.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8121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Ustalenia na początku spotkania online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0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Tuż po rozpoczęciu spotkania online, należy ustalić:</a:t>
            </a:r>
          </a:p>
          <a:p>
            <a:r>
              <a:rPr lang="pl-PL" dirty="0" smtClean="0"/>
              <a:t>W </a:t>
            </a:r>
            <a:r>
              <a:rPr lang="pl-PL" dirty="0"/>
              <a:t>jaki sposób kolejne osoby będą zgłaszały chęć zabrania głosu;</a:t>
            </a:r>
          </a:p>
          <a:p>
            <a:r>
              <a:rPr lang="pl-PL" dirty="0" smtClean="0"/>
              <a:t>Jakie </a:t>
            </a:r>
            <a:r>
              <a:rPr lang="pl-PL" dirty="0"/>
              <a:t>materiały edukacyjne będą potrzebne w trakcie spotkania;</a:t>
            </a:r>
          </a:p>
          <a:p>
            <a:r>
              <a:rPr lang="pl-PL" dirty="0" smtClean="0"/>
              <a:t>Że </a:t>
            </a:r>
            <a:r>
              <a:rPr lang="pl-PL" dirty="0"/>
              <a:t>tylko aktualnie mówiąca osoba posiada włączony mikrofon;</a:t>
            </a:r>
          </a:p>
          <a:p>
            <a:r>
              <a:rPr lang="pl-PL" dirty="0" smtClean="0"/>
              <a:t>Że </a:t>
            </a:r>
            <a:r>
              <a:rPr lang="pl-PL" dirty="0"/>
              <a:t>tylko aktualnie mówiąca osoba posiada włączoną kamerę;</a:t>
            </a:r>
          </a:p>
          <a:p>
            <a:r>
              <a:rPr lang="pl-PL" dirty="0" smtClean="0"/>
              <a:t>Że </a:t>
            </a:r>
            <a:r>
              <a:rPr lang="pl-PL" dirty="0"/>
              <a:t>ekran lub pulpit udostępniane są tylko wtedy, gdy jest to niezbędne do przedstawienia informacji.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223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7423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Zasady prowadzenia dostępnego spotkania online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65259"/>
            <a:ext cx="10515600" cy="4374878"/>
          </a:xfrm>
        </p:spPr>
        <p:txBody>
          <a:bodyPr/>
          <a:lstStyle/>
          <a:p>
            <a:r>
              <a:rPr lang="pl-PL" dirty="0" smtClean="0"/>
              <a:t>Umieszczać </a:t>
            </a:r>
            <a:r>
              <a:rPr lang="pl-PL" dirty="0"/>
              <a:t>na chacie nazwy i linki, które mogą być trudno zrozumiałe w komunikacji głosowej;</a:t>
            </a:r>
          </a:p>
          <a:p>
            <a:r>
              <a:rPr lang="pl-PL" dirty="0" smtClean="0"/>
              <a:t>Informować </a:t>
            </a:r>
            <a:r>
              <a:rPr lang="pl-PL" dirty="0"/>
              <a:t>o odpowiadaniu na pytanie zadane na chacie;</a:t>
            </a:r>
          </a:p>
          <a:p>
            <a:r>
              <a:rPr lang="pl-PL" dirty="0" smtClean="0"/>
              <a:t>Informować </a:t>
            </a:r>
            <a:r>
              <a:rPr lang="pl-PL" dirty="0"/>
              <a:t>o przesyłaniu na chacie linków i plików;</a:t>
            </a:r>
          </a:p>
          <a:p>
            <a:r>
              <a:rPr lang="pl-PL" dirty="0" smtClean="0"/>
              <a:t>Słownie </a:t>
            </a:r>
            <a:r>
              <a:rPr lang="pl-PL" dirty="0"/>
              <a:t>opisywać udostępniane, wizualne treści.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605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3509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Zasady prowadzenia dostępnych połączeń video online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60653"/>
            <a:ext cx="10515600" cy="4238291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Przygotowanie </a:t>
            </a:r>
            <a:r>
              <a:rPr lang="pl-PL" dirty="0"/>
              <a:t>techniczne prowadzącego;</a:t>
            </a:r>
          </a:p>
          <a:p>
            <a:r>
              <a:rPr lang="pl-PL" dirty="0" smtClean="0"/>
              <a:t>Odpowiednie </a:t>
            </a:r>
            <a:r>
              <a:rPr lang="pl-PL" dirty="0"/>
              <a:t>tło za osobą prowadzącą;</a:t>
            </a:r>
          </a:p>
          <a:p>
            <a:r>
              <a:rPr lang="pl-PL" dirty="0" smtClean="0"/>
              <a:t>Odpowiednie </a:t>
            </a:r>
            <a:r>
              <a:rPr lang="pl-PL" dirty="0"/>
              <a:t>oświetlenie prowadzącego;</a:t>
            </a:r>
          </a:p>
          <a:p>
            <a:r>
              <a:rPr lang="pl-PL" dirty="0" smtClean="0"/>
              <a:t>Wyłączenie </a:t>
            </a:r>
            <a:r>
              <a:rPr lang="pl-PL" dirty="0"/>
              <a:t>dźwięku powiadomień, zarówno z komputera, jak i telefonu;</a:t>
            </a:r>
          </a:p>
          <a:p>
            <a:r>
              <a:rPr lang="pl-PL" dirty="0" smtClean="0"/>
              <a:t>Używanie </a:t>
            </a:r>
            <a:r>
              <a:rPr lang="pl-PL" dirty="0"/>
              <a:t>słuchawek;</a:t>
            </a:r>
          </a:p>
          <a:p>
            <a:r>
              <a:rPr lang="pl-PL" dirty="0" smtClean="0"/>
              <a:t>Odpowiednie </a:t>
            </a:r>
            <a:r>
              <a:rPr lang="pl-PL" dirty="0"/>
              <a:t>dzielenie udostępnianego obrazu i widoku z kamery;</a:t>
            </a:r>
          </a:p>
          <a:p>
            <a:r>
              <a:rPr lang="pl-PL" dirty="0" smtClean="0"/>
              <a:t>Przygotowanie </a:t>
            </a:r>
            <a:r>
              <a:rPr lang="pl-PL" dirty="0"/>
              <a:t>plików i Pulpitu do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4452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Biblioteki Cyfrowe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8291"/>
          </a:xfrm>
        </p:spPr>
        <p:txBody>
          <a:bodyPr>
            <a:normAutofit/>
          </a:bodyPr>
          <a:lstStyle/>
          <a:p>
            <a:r>
              <a:rPr lang="pl-PL" dirty="0" smtClean="0"/>
              <a:t>Polskie </a:t>
            </a:r>
            <a:r>
              <a:rPr lang="pl-PL" dirty="0"/>
              <a:t>biblioteki cyfrowe:</a:t>
            </a:r>
          </a:p>
          <a:p>
            <a:pPr marL="0" indent="0">
              <a:buNone/>
            </a:pPr>
            <a:r>
              <a:rPr lang="pl-PL" dirty="0">
                <a:hlinkClick r:id="rId2"/>
              </a:rPr>
              <a:t>http://lustrobiblioteki.pl/biblioteki-cyfrowe-polsce</a:t>
            </a:r>
            <a:r>
              <a:rPr lang="pl-PL" dirty="0" smtClean="0">
                <a:hlinkClick r:id="rId2"/>
              </a:rPr>
              <a:t>/</a:t>
            </a:r>
            <a:endParaRPr lang="pl-PL" dirty="0"/>
          </a:p>
          <a:p>
            <a:r>
              <a:rPr lang="pl-PL" dirty="0" smtClean="0"/>
              <a:t>Światowe </a:t>
            </a:r>
            <a:r>
              <a:rPr lang="pl-PL" dirty="0"/>
              <a:t>biblioteki cyfrowe:</a:t>
            </a:r>
          </a:p>
          <a:p>
            <a:pPr marL="0" indent="0">
              <a:buNone/>
            </a:pPr>
            <a:r>
              <a:rPr lang="pl-PL" dirty="0">
                <a:hlinkClick r:id="rId3"/>
              </a:rPr>
              <a:t>http://lustrobiblioteki.pl/biblioteki-cyfrowe-swiecie</a:t>
            </a:r>
            <a:r>
              <a:rPr lang="pl-PL" dirty="0" smtClean="0">
                <a:hlinkClick r:id="rId3"/>
              </a:rPr>
              <a:t>/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22830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Biblioteki Audiobooków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8291"/>
          </a:xfrm>
        </p:spPr>
        <p:txBody>
          <a:bodyPr/>
          <a:lstStyle/>
          <a:p>
            <a:r>
              <a:rPr lang="pl-PL" dirty="0"/>
              <a:t>Wolne Lektury</a:t>
            </a:r>
          </a:p>
          <a:p>
            <a:pPr marL="0" indent="0">
              <a:buNone/>
            </a:pP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wolnelektury.pl</a:t>
            </a:r>
            <a:endParaRPr lang="pl-PL" dirty="0"/>
          </a:p>
          <a:p>
            <a:r>
              <a:rPr lang="pl-PL" dirty="0" err="1"/>
              <a:t>Librivox</a:t>
            </a:r>
            <a:endParaRPr lang="pl-PL" dirty="0"/>
          </a:p>
          <a:p>
            <a:pPr marL="0" indent="0">
              <a:buNone/>
            </a:pPr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librivox.org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3040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Popularne Repozytoria Video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95591"/>
            <a:ext cx="10515600" cy="4238291"/>
          </a:xfrm>
        </p:spPr>
        <p:txBody>
          <a:bodyPr/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</a:t>
            </a:r>
            <a:endParaRPr lang="pl-PL" dirty="0"/>
          </a:p>
          <a:p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vimeo.com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224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523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Dostępność oznacza możliwość korzystania z danej informacji, usługi lub produktu przez jak największą grupę odbiorców w jak największym zakresie. 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Czym jest dostępność</a:t>
            </a:r>
            <a:r>
              <a:rPr lang="pl-PL" dirty="0" smtClean="0"/>
              <a:t>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56046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Mniej znane repozytoria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8291"/>
          </a:xfrm>
        </p:spPr>
        <p:txBody>
          <a:bodyPr/>
          <a:lstStyle/>
          <a:p>
            <a:r>
              <a:rPr lang="pl-PL" dirty="0" err="1"/>
              <a:t>Ninateka</a:t>
            </a:r>
            <a:endParaRPr lang="pl-PL" dirty="0"/>
          </a:p>
          <a:p>
            <a:pPr marL="0" indent="0">
              <a:buNone/>
            </a:pP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ninateka.pl</a:t>
            </a:r>
            <a:endParaRPr lang="pl-PL" dirty="0"/>
          </a:p>
          <a:p>
            <a:r>
              <a:rPr lang="pl-PL" dirty="0"/>
              <a:t>Szukaj w archiwach PL</a:t>
            </a:r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www.szukajwarchiwach.gov.pl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9955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Dostępne Wykłady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8291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AKADEMIA KHANA</a:t>
            </a:r>
          </a:p>
          <a:p>
            <a:pPr marL="0" indent="0">
              <a:buNone/>
            </a:pPr>
            <a:r>
              <a:rPr lang="pl-PL" dirty="0">
                <a:hlinkClick r:id="rId2"/>
              </a:rPr>
              <a:t>https://www.khanacademy.org</a:t>
            </a:r>
            <a:r>
              <a:rPr lang="pl-PL" dirty="0" smtClean="0">
                <a:hlinkClick r:id="rId2"/>
              </a:rPr>
              <a:t>/</a:t>
            </a:r>
            <a:endParaRPr lang="pl-PL" dirty="0"/>
          </a:p>
          <a:p>
            <a:r>
              <a:rPr lang="pl-PL" dirty="0"/>
              <a:t>WSZECHNICA </a:t>
            </a:r>
          </a:p>
          <a:p>
            <a:pPr marL="0" indent="0">
              <a:buNone/>
            </a:pPr>
            <a:r>
              <a:rPr lang="pl-PL" dirty="0">
                <a:hlinkClick r:id="rId3"/>
              </a:rPr>
              <a:t>https://wszechnica.org.pl</a:t>
            </a:r>
            <a:r>
              <a:rPr lang="pl-PL" dirty="0" smtClean="0">
                <a:hlinkClick r:id="rId3"/>
              </a:rPr>
              <a:t>/</a:t>
            </a:r>
            <a:endParaRPr lang="pl-PL" dirty="0"/>
          </a:p>
          <a:p>
            <a:r>
              <a:rPr lang="pl-PL" dirty="0"/>
              <a:t>TED ED</a:t>
            </a:r>
          </a:p>
          <a:p>
            <a:pPr marL="0" indent="0">
              <a:buNone/>
            </a:pPr>
            <a:r>
              <a:rPr lang="pl-PL" dirty="0">
                <a:hlinkClick r:id="rId4"/>
              </a:rPr>
              <a:t>https://ed.ted.com</a:t>
            </a:r>
            <a:r>
              <a:rPr lang="pl-PL" dirty="0" smtClean="0">
                <a:hlinkClick r:id="rId4"/>
              </a:rPr>
              <a:t>/</a:t>
            </a: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5921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Repozytoria Grafik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15291"/>
            <a:ext cx="10515600" cy="4548625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Flickr</a:t>
            </a:r>
          </a:p>
          <a:p>
            <a:pPr marL="0" indent="0">
              <a:buNone/>
            </a:pP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www.flickr.com</a:t>
            </a:r>
            <a:endParaRPr lang="pl-PL" dirty="0"/>
          </a:p>
          <a:p>
            <a:r>
              <a:rPr lang="pl-PL" dirty="0" err="1"/>
              <a:t>Wikimedia</a:t>
            </a:r>
            <a:r>
              <a:rPr lang="pl-PL" dirty="0"/>
              <a:t> </a:t>
            </a:r>
            <a:r>
              <a:rPr lang="pl-PL" dirty="0" err="1"/>
              <a:t>Commons</a:t>
            </a:r>
            <a:endParaRPr lang="pl-PL" dirty="0"/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https://commons.wikimedia.org</a:t>
            </a:r>
            <a:endParaRPr lang="pl-PL" dirty="0"/>
          </a:p>
          <a:p>
            <a:r>
              <a:rPr lang="pl-PL" dirty="0" err="1"/>
              <a:t>Pixabay</a:t>
            </a:r>
            <a:endParaRPr lang="pl-PL" dirty="0"/>
          </a:p>
          <a:p>
            <a:pPr marL="0" indent="0">
              <a:buNone/>
            </a:pPr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pixabay.com</a:t>
            </a:r>
            <a:endParaRPr lang="pl-PL" dirty="0"/>
          </a:p>
          <a:p>
            <a:r>
              <a:rPr lang="pl-PL" dirty="0" err="1"/>
              <a:t>Freeimages</a:t>
            </a:r>
            <a:endParaRPr lang="pl-PL" dirty="0"/>
          </a:p>
          <a:p>
            <a:pPr marL="0" indent="0">
              <a:buNone/>
            </a:pPr>
            <a:r>
              <a:rPr lang="pl-PL" dirty="0">
                <a:hlinkClick r:id="rId5"/>
              </a:rPr>
              <a:t>https://</a:t>
            </a:r>
            <a:r>
              <a:rPr lang="pl-PL" dirty="0" smtClean="0">
                <a:hlinkClick r:id="rId5"/>
              </a:rPr>
              <a:t>pl.freeimages.com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226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572655" y="457201"/>
            <a:ext cx="11046690" cy="4561876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DZIĘKUJĘ ZA UWAGĘ!</a:t>
            </a:r>
            <a:br>
              <a:rPr lang="pl-PL" dirty="0" smtClean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3200" dirty="0"/>
              <a:t>Zapraszam do kontaktu </a:t>
            </a:r>
            <a:br>
              <a:rPr lang="pl-PL" sz="3200" dirty="0"/>
            </a:br>
            <a:r>
              <a:rPr lang="pl-PL" sz="3200" dirty="0"/>
              <a:t>Piotr Witek </a:t>
            </a:r>
            <a:br>
              <a:rPr lang="pl-PL" sz="32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e-mail: piotr.witek@firr.org.pl</a:t>
            </a:r>
            <a:br>
              <a:rPr lang="pl-PL" sz="2400" dirty="0"/>
            </a:br>
            <a:r>
              <a:rPr lang="pl-PL" sz="2400" dirty="0"/>
              <a:t>tel. </a:t>
            </a:r>
            <a:r>
              <a:rPr lang="pl-PL" sz="2400" dirty="0" smtClean="0"/>
              <a:t>663000032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10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3886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Dostępność zasobów cyfrowych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52344"/>
            <a:ext cx="10538861" cy="413241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Dostępny cyfrowo serwis internetowy, aplikacja, dokument lub multimedium elektroniczne, powinny umożliwiać uniwersalne, wygodne i intuicyjne ich wykorzystanie.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82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Co to znaczy korzystać?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539728"/>
            <a:ext cx="10515600" cy="423829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Jak studenci korzystają z cyfrowej informacji?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971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Kogo dotyka brak dostępności?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8291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Studentów </a:t>
            </a:r>
            <a:r>
              <a:rPr lang="pl-PL" dirty="0"/>
              <a:t>z dysfunkcją sensoryczną (wzroku, słuchu);</a:t>
            </a:r>
          </a:p>
          <a:p>
            <a:r>
              <a:rPr lang="pl-PL" dirty="0" smtClean="0"/>
              <a:t>Studentów </a:t>
            </a:r>
            <a:r>
              <a:rPr lang="pl-PL" dirty="0"/>
              <a:t>niepełnosprawnych manualnie;</a:t>
            </a:r>
          </a:p>
          <a:p>
            <a:r>
              <a:rPr lang="pl-PL" dirty="0" smtClean="0"/>
              <a:t>Studentów </a:t>
            </a:r>
            <a:r>
              <a:rPr lang="pl-PL" dirty="0"/>
              <a:t>z obniżoną normą intelektualną;</a:t>
            </a:r>
          </a:p>
          <a:p>
            <a:r>
              <a:rPr lang="pl-PL" dirty="0" smtClean="0"/>
              <a:t>Studentów </a:t>
            </a:r>
            <a:r>
              <a:rPr lang="pl-PL" dirty="0"/>
              <a:t>zagranicznych - obcokrajowców;</a:t>
            </a:r>
          </a:p>
          <a:p>
            <a:r>
              <a:rPr lang="pl-PL" dirty="0" smtClean="0"/>
              <a:t>Studentów </a:t>
            </a:r>
            <a:r>
              <a:rPr lang="pl-PL" dirty="0"/>
              <a:t>Uniwersytetu III Wieku - seniorów;</a:t>
            </a:r>
          </a:p>
          <a:p>
            <a:r>
              <a:rPr lang="pl-PL" dirty="0" smtClean="0"/>
              <a:t>Użytkowników </a:t>
            </a:r>
            <a:r>
              <a:rPr lang="pl-PL" dirty="0"/>
              <a:t>starszych oraz ultranowoczesnych technologii;</a:t>
            </a:r>
          </a:p>
          <a:p>
            <a:r>
              <a:rPr lang="pl-PL" dirty="0" smtClean="0"/>
              <a:t>Technologii </a:t>
            </a:r>
            <a:r>
              <a:rPr lang="pl-PL" dirty="0"/>
              <a:t>asystujących;</a:t>
            </a:r>
          </a:p>
          <a:p>
            <a:r>
              <a:rPr lang="pl-PL" dirty="0" smtClean="0"/>
              <a:t>Wszystkich </a:t>
            </a:r>
            <a:r>
              <a:rPr lang="pl-PL" dirty="0"/>
              <a:t>studiujących zdalnie.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006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Prawo a dostępność edukacji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06877"/>
            <a:ext cx="11101251" cy="469269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2000" dirty="0" smtClean="0"/>
              <a:t>Konstytucja </a:t>
            </a:r>
            <a:r>
              <a:rPr lang="pl-PL" sz="2000" dirty="0"/>
              <a:t>Rzeczypospolitej Polskiej (Art. 32.1);</a:t>
            </a:r>
          </a:p>
          <a:p>
            <a:pPr>
              <a:lnSpc>
                <a:spcPct val="100000"/>
              </a:lnSpc>
            </a:pPr>
            <a:r>
              <a:rPr lang="pl-PL" sz="2000" dirty="0" smtClean="0"/>
              <a:t>Ustawa </a:t>
            </a:r>
            <a:r>
              <a:rPr lang="pl-PL" sz="2000" dirty="0"/>
              <a:t>z dnia 3 grudnia 2010 r. o wdrożeniu niektórych przepisów Unii Europejskiej w zakresie równego traktowania;</a:t>
            </a:r>
          </a:p>
          <a:p>
            <a:pPr>
              <a:lnSpc>
                <a:spcPct val="100000"/>
              </a:lnSpc>
            </a:pPr>
            <a:r>
              <a:rPr lang="pl-PL" sz="2000" dirty="0" smtClean="0"/>
              <a:t>Wytyczne </a:t>
            </a:r>
            <a:r>
              <a:rPr lang="pl-PL" sz="2000" dirty="0"/>
              <a:t>w zakresie realizacji zasady równości szans i niedyskryminacji, w tym </a:t>
            </a:r>
            <a:r>
              <a:rPr lang="pl-PL" sz="2000" dirty="0" smtClean="0"/>
              <a:t>dostępności </a:t>
            </a:r>
            <a:r>
              <a:rPr lang="pl-PL" sz="2000" dirty="0"/>
              <a:t>dla osób z niepełnosprawnościami oraz zasady równości szans   kobiet i mężczyzn w ramach funduszy unijnych na lata 2014-2020 z 5 kwietnia 2018;</a:t>
            </a:r>
          </a:p>
          <a:p>
            <a:pPr>
              <a:lnSpc>
                <a:spcPct val="100000"/>
              </a:lnSpc>
            </a:pPr>
            <a:r>
              <a:rPr lang="pl-PL" sz="2000" dirty="0" smtClean="0"/>
              <a:t>Ustawa </a:t>
            </a:r>
            <a:r>
              <a:rPr lang="pl-PL" sz="2000" dirty="0"/>
              <a:t>o dostępności cyfrowej stron internetowych i aplikacji mobilnych podmiotów publicznych z dn. 4 kwietnia 2019 r.;</a:t>
            </a:r>
          </a:p>
          <a:p>
            <a:pPr>
              <a:lnSpc>
                <a:spcPct val="100000"/>
              </a:lnSpc>
            </a:pPr>
            <a:r>
              <a:rPr lang="pl-PL" sz="2000" dirty="0" smtClean="0"/>
              <a:t>Ustawa </a:t>
            </a:r>
            <a:r>
              <a:rPr lang="pl-PL" sz="2000" dirty="0"/>
              <a:t>o zapewnianiu </a:t>
            </a:r>
            <a:r>
              <a:rPr lang="pl-PL" sz="2000" dirty="0" smtClean="0"/>
              <a:t>dostępności </a:t>
            </a:r>
            <a:r>
              <a:rPr lang="pl-PL" sz="2000" dirty="0"/>
              <a:t>osobom ze szczególnymi potrzebami z dn. 19 lipca 2019 r.;</a:t>
            </a:r>
          </a:p>
          <a:p>
            <a:pPr>
              <a:lnSpc>
                <a:spcPct val="100000"/>
              </a:lnSpc>
            </a:pPr>
            <a:r>
              <a:rPr lang="pl-PL" sz="2000" dirty="0" smtClean="0"/>
              <a:t>Konwencja </a:t>
            </a:r>
            <a:r>
              <a:rPr lang="pl-PL" sz="2000" dirty="0"/>
              <a:t>Narodów Zjednoczonych o prawach osób niepełnosprawnych;</a:t>
            </a:r>
          </a:p>
          <a:p>
            <a:pPr>
              <a:lnSpc>
                <a:spcPct val="100000"/>
              </a:lnSpc>
            </a:pPr>
            <a:r>
              <a:rPr lang="pl-PL" sz="2000" dirty="0" smtClean="0"/>
              <a:t>Dyrektywa </a:t>
            </a:r>
            <a:r>
              <a:rPr lang="pl-PL" sz="2000" dirty="0"/>
              <a:t>Parlamentu Europejskiego i Rady w sprawie wymogów dostępności produktów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usług (UE) 2019/882 z dnia 17 kwietnia 2019 r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8465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538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Kto odpowiada za dostępność cyfrową na Uczelni?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36829"/>
            <a:ext cx="10515600" cy="4238291"/>
          </a:xfrm>
        </p:spPr>
        <p:txBody>
          <a:bodyPr/>
          <a:lstStyle/>
          <a:p>
            <a:r>
              <a:rPr lang="pl-PL" dirty="0" smtClean="0"/>
              <a:t>Kadra </a:t>
            </a:r>
            <a:r>
              <a:rPr lang="pl-PL" dirty="0"/>
              <a:t>Wykładowa;</a:t>
            </a:r>
          </a:p>
          <a:p>
            <a:r>
              <a:rPr lang="pl-PL" dirty="0" smtClean="0"/>
              <a:t>Kadra </a:t>
            </a:r>
            <a:r>
              <a:rPr lang="pl-PL" dirty="0"/>
              <a:t>Administracyjna;</a:t>
            </a:r>
          </a:p>
          <a:p>
            <a:r>
              <a:rPr lang="pl-PL" dirty="0" smtClean="0"/>
              <a:t>Studenci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404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Kiedy zapewniać dostępność cyfrową?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748734"/>
            <a:ext cx="10515600" cy="4238291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dirty="0"/>
              <a:t>Teraz i zawsze, i na wieki wieków. Amen.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48145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1072</Words>
  <Application>Microsoft Office PowerPoint</Application>
  <PresentationFormat>Panoramiczny</PresentationFormat>
  <Paragraphs>177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6" baseType="lpstr">
      <vt:lpstr>Arial</vt:lpstr>
      <vt:lpstr>Calibri</vt:lpstr>
      <vt:lpstr>Motyw pakietu Office</vt:lpstr>
      <vt:lpstr>XIV KONFERENCJA</vt:lpstr>
      <vt:lpstr>Pandemia a Dostępność Cyfrowa Uczelni</vt:lpstr>
      <vt:lpstr>Czym jest dostępność? </vt:lpstr>
      <vt:lpstr>Dostępność zasobów cyfrowych </vt:lpstr>
      <vt:lpstr>Co to znaczy korzystać? </vt:lpstr>
      <vt:lpstr>Kogo dotyka brak dostępności? </vt:lpstr>
      <vt:lpstr>Prawo a dostępność edukacji </vt:lpstr>
      <vt:lpstr>Kto odpowiada za dostępność cyfrową na Uczelni? </vt:lpstr>
      <vt:lpstr>Kiedy zapewniać dostępność cyfrową? </vt:lpstr>
      <vt:lpstr>Serwis Internetowy </vt:lpstr>
      <vt:lpstr>Jak zapewnić dostępność strony Uczelni? </vt:lpstr>
      <vt:lpstr>Wirtualna Uczelnia </vt:lpstr>
      <vt:lpstr>Edukacja w czasach pandemii </vt:lpstr>
      <vt:lpstr>Dostępne Cyfrowe Materiały Edukacyjne </vt:lpstr>
      <vt:lpstr>Jak zapewnić dostępność materiałów edukacyjnych?</vt:lpstr>
      <vt:lpstr>Jak tworzyć dostępne dokumenty? </vt:lpstr>
      <vt:lpstr>Sprawdzanie dostępności plików PDF </vt:lpstr>
      <vt:lpstr>Wytyczne dla dostępności informacji w procesie uczenia się - Europejska Agencja ds. Specjalnych Potrzeb i Edukacji Włączającej, 2015 r. </vt:lpstr>
      <vt:lpstr>Szkolenia </vt:lpstr>
      <vt:lpstr>Jak tworzyć dostępne multimedia? </vt:lpstr>
      <vt:lpstr>Współpraca w Sieci </vt:lpstr>
      <vt:lpstr>Dostępne Komunikatory </vt:lpstr>
      <vt:lpstr>Przed spotkaniem online </vt:lpstr>
      <vt:lpstr>Ustalenia na początku spotkania online </vt:lpstr>
      <vt:lpstr>Zasady prowadzenia dostępnego spotkania online </vt:lpstr>
      <vt:lpstr>Zasady prowadzenia dostępnych połączeń video online </vt:lpstr>
      <vt:lpstr>Biblioteki Cyfrowe </vt:lpstr>
      <vt:lpstr>Biblioteki Audiobooków</vt:lpstr>
      <vt:lpstr>Popularne Repozytoria Video </vt:lpstr>
      <vt:lpstr>Mniej znane repozytoria </vt:lpstr>
      <vt:lpstr>Dostępne Wykłady </vt:lpstr>
      <vt:lpstr>Repozytoria Grafik </vt:lpstr>
      <vt:lpstr> DZIĘKUJĘ ZA UWAGĘ!  Zapraszam do kontaktu  Piotr Witek   e-mail: piotr.witek@firr.org.pl tel. 663000032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Justyna Polak</dc:creator>
  <cp:lastModifiedBy>Agata Szal</cp:lastModifiedBy>
  <cp:revision>22</cp:revision>
  <dcterms:created xsi:type="dcterms:W3CDTF">2020-11-16T08:37:02Z</dcterms:created>
  <dcterms:modified xsi:type="dcterms:W3CDTF">2020-11-27T13:23:42Z</dcterms:modified>
</cp:coreProperties>
</file>