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9" r:id="rId3"/>
    <p:sldId id="322" r:id="rId4"/>
    <p:sldId id="323" r:id="rId5"/>
    <p:sldId id="324" r:id="rId6"/>
    <p:sldId id="299" r:id="rId7"/>
    <p:sldId id="319" r:id="rId8"/>
    <p:sldId id="329" r:id="rId9"/>
    <p:sldId id="331" r:id="rId10"/>
    <p:sldId id="334" r:id="rId11"/>
    <p:sldId id="330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4660"/>
  </p:normalViewPr>
  <p:slideViewPr>
    <p:cSldViewPr>
      <p:cViewPr varScale="1">
        <p:scale>
          <a:sx n="65" d="100"/>
          <a:sy n="65" d="100"/>
        </p:scale>
        <p:origin x="137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D75D4-4676-4FC1-B78A-EC5CDBAB7303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7C74B-07BE-414B-B571-BB6EAC91BD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847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068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251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859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902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521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617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051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948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656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39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884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98266-70E8-43BA-8518-001140503B9E}" type="datetimeFigureOut">
              <a:rPr lang="pl-PL" smtClean="0"/>
              <a:t>10.12.2018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2ACCA-8B42-4FFE-AF72-3729EB0EB6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51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awelw@uek.krakow.p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10800000">
            <a:off x="0" y="0"/>
            <a:ext cx="1079500" cy="6856080"/>
          </a:xfrm>
          <a:prstGeom prst="rect">
            <a:avLst/>
          </a:prstGeom>
          <a:gradFill>
            <a:gsLst>
              <a:gs pos="0">
                <a:srgbClr val="78040D"/>
              </a:gs>
              <a:gs pos="82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12" y="908720"/>
            <a:ext cx="3150200" cy="173264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699792" y="3068960"/>
            <a:ext cx="44462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Ustawa oczami </a:t>
            </a:r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praktyków  </a:t>
            </a:r>
            <a:endParaRPr lang="pl-PL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7284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Najbliższe wydarzenia</a:t>
            </a:r>
            <a:endParaRPr lang="pl-PL" sz="3600" b="1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1.  Konferencja Pełnomocników w Poznaniu  (UAM) marzec 2019 </a:t>
            </a:r>
          </a:p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2. Dni Integracji w Krakowie (Krakowskie </a:t>
            </a:r>
            <a:r>
              <a:rPr lang="pl-PL" dirty="0">
                <a:latin typeface="Arial Black" panose="020B0A04020102020204" pitchFamily="34" charset="0"/>
              </a:rPr>
              <a:t>P</a:t>
            </a:r>
            <a:r>
              <a:rPr lang="pl-PL" dirty="0" smtClean="0">
                <a:latin typeface="Arial Black" panose="020B0A04020102020204" pitchFamily="34" charset="0"/>
              </a:rPr>
              <a:t>orozumienie) kwiecień 2019 </a:t>
            </a:r>
          </a:p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3. Szkolenie w zakresie dost</a:t>
            </a:r>
            <a:r>
              <a:rPr lang="pl-PL" dirty="0">
                <a:latin typeface="Arial Black" panose="020B0A04020102020204" pitchFamily="34" charset="0"/>
              </a:rPr>
              <a:t>ę</a:t>
            </a:r>
            <a:r>
              <a:rPr lang="pl-PL" dirty="0" smtClean="0">
                <a:latin typeface="Arial Black" panose="020B0A04020102020204" pitchFamily="34" charset="0"/>
              </a:rPr>
              <a:t>pności uczelni – warsztaty UM   </a:t>
            </a:r>
            <a:endParaRPr lang="pl-PL" dirty="0">
              <a:latin typeface="Arial Black" panose="020B0A04020102020204" pitchFamily="34" charset="0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-62493" y="0"/>
            <a:ext cx="1115617" cy="6851162"/>
            <a:chOff x="-1" y="4918"/>
            <a:chExt cx="1403649" cy="6851162"/>
          </a:xfrm>
        </p:grpSpPr>
        <p:sp>
          <p:nvSpPr>
            <p:cNvPr id="4" name="Prostokąt 3"/>
            <p:cNvSpPr/>
            <p:nvPr/>
          </p:nvSpPr>
          <p:spPr>
            <a:xfrm rot="10800000">
              <a:off x="0" y="3428040"/>
              <a:ext cx="1331640" cy="3428040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pic>
          <p:nvPicPr>
            <p:cNvPr id="5" name="Obraz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1" y="1683797"/>
              <a:ext cx="1224136" cy="880013"/>
            </a:xfrm>
            <a:prstGeom prst="rect">
              <a:avLst/>
            </a:prstGeom>
          </p:spPr>
        </p:pic>
        <p:sp>
          <p:nvSpPr>
            <p:cNvPr id="8" name="Prostokąt 7"/>
            <p:cNvSpPr/>
            <p:nvPr/>
          </p:nvSpPr>
          <p:spPr>
            <a:xfrm>
              <a:off x="0" y="2708920"/>
              <a:ext cx="133164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err="1"/>
                <a:t>Komisja</a:t>
              </a:r>
              <a:r>
                <a:rPr lang="en-GB" sz="1400" dirty="0"/>
                <a:t> </a:t>
              </a:r>
              <a:br>
                <a:rPr lang="en-GB" sz="1400" dirty="0"/>
              </a:br>
              <a:r>
                <a:rPr lang="en-GB" sz="1400" dirty="0"/>
                <a:t>ds. </a:t>
              </a:r>
              <a:r>
                <a:rPr lang="pl-PL" sz="1400" dirty="0"/>
                <a:t>Wyrównywania Szans Edukacyjnych </a:t>
              </a:r>
              <a:r>
                <a:rPr lang="pl-PL" sz="1400" dirty="0" smtClean="0"/>
                <a:t/>
              </a:r>
              <a:br>
                <a:rPr lang="pl-PL" sz="1400" dirty="0" smtClean="0"/>
              </a:br>
              <a:r>
                <a:rPr lang="pl-PL" sz="1400" dirty="0" smtClean="0"/>
                <a:t>przy </a:t>
              </a:r>
              <a:r>
                <a:rPr lang="pl-PL" sz="1400" dirty="0"/>
                <a:t>KRASP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-1" y="4918"/>
              <a:ext cx="1331641" cy="1623882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" name="Prostokąt 2"/>
            <p:cNvSpPr/>
            <p:nvPr/>
          </p:nvSpPr>
          <p:spPr>
            <a:xfrm>
              <a:off x="0" y="4111493"/>
              <a:ext cx="140364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400" dirty="0"/>
                <a:t>Kontakt:</a:t>
              </a:r>
            </a:p>
            <a:p>
              <a:r>
                <a:rPr lang="pl-PL" sz="1100" dirty="0"/>
                <a:t>filekj@uek.krakow.pl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5425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10800000">
            <a:off x="0" y="0"/>
            <a:ext cx="1079500" cy="6856080"/>
          </a:xfrm>
          <a:prstGeom prst="rect">
            <a:avLst/>
          </a:prstGeom>
          <a:gradFill>
            <a:gsLst>
              <a:gs pos="0">
                <a:srgbClr val="78040D"/>
              </a:gs>
              <a:gs pos="82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12" y="908720"/>
            <a:ext cx="3150200" cy="173264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187624" y="3068960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 </a:t>
            </a:r>
          </a:p>
          <a:p>
            <a:pPr algn="ctr"/>
            <a:r>
              <a:rPr lang="pl-P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dres do korespondencji:</a:t>
            </a:r>
          </a:p>
          <a:p>
            <a:pPr algn="ctr"/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gawelw@uek.krakow.pl</a:t>
            </a:r>
            <a:endParaRPr lang="pl-PL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l-PL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498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11144" cy="72008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Zapis ustawy </a:t>
            </a:r>
            <a:endParaRPr lang="pl-PL" sz="3600" b="1" dirty="0"/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058385" y="908720"/>
            <a:ext cx="8085616" cy="6120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4100" dirty="0">
                <a:latin typeface="Arial Black" panose="020B0A04020102020204" pitchFamily="34" charset="0"/>
              </a:rPr>
              <a:t>Art</a:t>
            </a:r>
            <a:r>
              <a:rPr lang="pl-PL" sz="4100" dirty="0" smtClean="0">
                <a:latin typeface="Arial Black" panose="020B0A04020102020204" pitchFamily="34" charset="0"/>
              </a:rPr>
              <a:t>. 11</a:t>
            </a:r>
            <a:r>
              <a:rPr lang="pl-PL" sz="4100" dirty="0">
                <a:latin typeface="Arial Black" panose="020B0A04020102020204" pitchFamily="34" charset="0"/>
              </a:rPr>
              <a:t>.</a:t>
            </a:r>
          </a:p>
          <a:p>
            <a:pPr marL="0" indent="0">
              <a:buNone/>
            </a:pPr>
            <a:r>
              <a:rPr lang="pl-PL" sz="4100" dirty="0">
                <a:latin typeface="Arial Black" panose="020B0A04020102020204" pitchFamily="34" charset="0"/>
              </a:rPr>
              <a:t>1</a:t>
            </a:r>
            <a:r>
              <a:rPr lang="pl-PL" sz="4100" dirty="0" smtClean="0">
                <a:latin typeface="Arial Black" panose="020B0A04020102020204" pitchFamily="34" charset="0"/>
              </a:rPr>
              <a:t>. Podstawowymi </a:t>
            </a:r>
            <a:r>
              <a:rPr lang="pl-PL" sz="4100" dirty="0">
                <a:latin typeface="Arial Black" panose="020B0A04020102020204" pitchFamily="34" charset="0"/>
              </a:rPr>
              <a:t>zadaniami uczelni są:</a:t>
            </a:r>
          </a:p>
          <a:p>
            <a:pPr marL="0" indent="0">
              <a:buNone/>
            </a:pPr>
            <a:r>
              <a:rPr lang="pl-PL" sz="4100" dirty="0" smtClean="0">
                <a:latin typeface="Arial Black" panose="020B0A04020102020204" pitchFamily="34" charset="0"/>
              </a:rPr>
              <a:t> pkt 6.</a:t>
            </a:r>
            <a:endParaRPr lang="pl-PL" sz="41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pl-PL" sz="4100" dirty="0">
                <a:latin typeface="Arial Black" panose="020B0A04020102020204" pitchFamily="34" charset="0"/>
              </a:rPr>
              <a:t>stwarzanie </a:t>
            </a:r>
            <a:r>
              <a:rPr lang="pl-PL" sz="4100" dirty="0">
                <a:solidFill>
                  <a:srgbClr val="FF0000"/>
                </a:solidFill>
                <a:latin typeface="Arial Black" panose="020B0A04020102020204" pitchFamily="34" charset="0"/>
              </a:rPr>
              <a:t>osobom niepełnosprawnym </a:t>
            </a:r>
            <a:r>
              <a:rPr lang="pl-PL" sz="4100" dirty="0">
                <a:latin typeface="Arial Black" panose="020B0A04020102020204" pitchFamily="34" charset="0"/>
              </a:rPr>
              <a:t>warunków do </a:t>
            </a:r>
            <a:r>
              <a:rPr lang="pl-PL" sz="4100" dirty="0">
                <a:solidFill>
                  <a:srgbClr val="FF0000"/>
                </a:solidFill>
                <a:latin typeface="Arial Black" panose="020B0A04020102020204" pitchFamily="34" charset="0"/>
              </a:rPr>
              <a:t>pełnego</a:t>
            </a:r>
            <a:r>
              <a:rPr lang="pl-PL" sz="4100" dirty="0">
                <a:latin typeface="Arial Black" panose="020B0A04020102020204" pitchFamily="34" charset="0"/>
              </a:rPr>
              <a:t> udziału w:</a:t>
            </a:r>
          </a:p>
          <a:p>
            <a:pPr marL="0" indent="0">
              <a:buNone/>
            </a:pPr>
            <a:r>
              <a:rPr lang="pl-PL" sz="4100" dirty="0">
                <a:latin typeface="Arial Black" panose="020B0A04020102020204" pitchFamily="34" charset="0"/>
              </a:rPr>
              <a:t>a</a:t>
            </a:r>
            <a:r>
              <a:rPr lang="pl-PL" sz="4100" dirty="0" smtClean="0">
                <a:latin typeface="Arial Black" panose="020B0A04020102020204" pitchFamily="34" charset="0"/>
              </a:rPr>
              <a:t>) procesie </a:t>
            </a:r>
            <a:r>
              <a:rPr lang="pl-PL" sz="4100" dirty="0">
                <a:solidFill>
                  <a:srgbClr val="FF0000"/>
                </a:solidFill>
                <a:latin typeface="Arial Black" panose="020B0A04020102020204" pitchFamily="34" charset="0"/>
              </a:rPr>
              <a:t>przyjmowania na uczelnię </a:t>
            </a:r>
            <a:r>
              <a:rPr lang="pl-PL" sz="4100" dirty="0" smtClean="0">
                <a:latin typeface="Arial Black" panose="020B0A04020102020204" pitchFamily="34" charset="0"/>
              </a:rPr>
              <a:t>w celu </a:t>
            </a:r>
            <a:r>
              <a:rPr lang="pl-PL" sz="4100" dirty="0">
                <a:latin typeface="Arial Black" panose="020B0A04020102020204" pitchFamily="34" charset="0"/>
              </a:rPr>
              <a:t>odbywania kształcenia,</a:t>
            </a:r>
          </a:p>
          <a:p>
            <a:pPr marL="0" indent="0">
              <a:buNone/>
            </a:pPr>
            <a:r>
              <a:rPr lang="pl-PL" sz="4100" dirty="0">
                <a:latin typeface="Arial Black" panose="020B0A04020102020204" pitchFamily="34" charset="0"/>
              </a:rPr>
              <a:t>b</a:t>
            </a:r>
            <a:r>
              <a:rPr lang="pl-PL" sz="4100" dirty="0" smtClean="0">
                <a:latin typeface="Arial Black" panose="020B0A04020102020204" pitchFamily="34" charset="0"/>
              </a:rPr>
              <a:t>) kształceniu</a:t>
            </a:r>
            <a:r>
              <a:rPr lang="pl-PL" sz="4100" dirty="0">
                <a:latin typeface="Arial Black" panose="020B0A04020102020204" pitchFamily="34" charset="0"/>
              </a:rPr>
              <a:t>,</a:t>
            </a:r>
          </a:p>
          <a:p>
            <a:pPr marL="0" indent="0">
              <a:buNone/>
            </a:pPr>
            <a:r>
              <a:rPr lang="pl-PL" sz="4100" dirty="0">
                <a:latin typeface="Arial Black" panose="020B0A04020102020204" pitchFamily="34" charset="0"/>
              </a:rPr>
              <a:t>c</a:t>
            </a:r>
            <a:r>
              <a:rPr lang="pl-PL" sz="4100" dirty="0" smtClean="0">
                <a:latin typeface="Arial Black" panose="020B0A04020102020204" pitchFamily="34" charset="0"/>
              </a:rPr>
              <a:t>) </a:t>
            </a:r>
            <a:r>
              <a:rPr lang="pl-PL" sz="41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prowadzeniu </a:t>
            </a:r>
            <a:r>
              <a:rPr lang="pl-PL" sz="4100" dirty="0">
                <a:solidFill>
                  <a:srgbClr val="FF0000"/>
                </a:solidFill>
                <a:latin typeface="Arial Black" panose="020B0A04020102020204" pitchFamily="34" charset="0"/>
              </a:rPr>
              <a:t>działalności naukowej</a:t>
            </a:r>
          </a:p>
          <a:p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-62493" y="0"/>
            <a:ext cx="1115617" cy="6851162"/>
            <a:chOff x="-1" y="4918"/>
            <a:chExt cx="1403649" cy="6851162"/>
          </a:xfrm>
        </p:grpSpPr>
        <p:sp>
          <p:nvSpPr>
            <p:cNvPr id="4" name="Prostokąt 3"/>
            <p:cNvSpPr/>
            <p:nvPr/>
          </p:nvSpPr>
          <p:spPr>
            <a:xfrm rot="10800000">
              <a:off x="0" y="3428040"/>
              <a:ext cx="1331640" cy="3428040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pic>
          <p:nvPicPr>
            <p:cNvPr id="5" name="Obraz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1" y="1683797"/>
              <a:ext cx="1224136" cy="880013"/>
            </a:xfrm>
            <a:prstGeom prst="rect">
              <a:avLst/>
            </a:prstGeom>
          </p:spPr>
        </p:pic>
        <p:sp>
          <p:nvSpPr>
            <p:cNvPr id="8" name="Prostokąt 7"/>
            <p:cNvSpPr/>
            <p:nvPr/>
          </p:nvSpPr>
          <p:spPr>
            <a:xfrm>
              <a:off x="0" y="2708920"/>
              <a:ext cx="133164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err="1"/>
                <a:t>Komisja</a:t>
              </a:r>
              <a:r>
                <a:rPr lang="en-GB" sz="1400" dirty="0"/>
                <a:t> </a:t>
              </a:r>
              <a:br>
                <a:rPr lang="en-GB" sz="1400" dirty="0"/>
              </a:br>
              <a:r>
                <a:rPr lang="en-GB" sz="1400" dirty="0"/>
                <a:t>ds. </a:t>
              </a:r>
              <a:r>
                <a:rPr lang="pl-PL" sz="1400" dirty="0"/>
                <a:t>Wyrównywania Szans Edukacyjnych </a:t>
              </a:r>
              <a:r>
                <a:rPr lang="pl-PL" sz="1400" dirty="0" smtClean="0"/>
                <a:t/>
              </a:r>
              <a:br>
                <a:rPr lang="pl-PL" sz="1400" dirty="0" smtClean="0"/>
              </a:br>
              <a:r>
                <a:rPr lang="pl-PL" sz="1400" dirty="0" smtClean="0"/>
                <a:t>przy </a:t>
              </a:r>
              <a:r>
                <a:rPr lang="pl-PL" sz="1400" dirty="0"/>
                <a:t>KRASP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-1" y="4918"/>
              <a:ext cx="1331641" cy="1623882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" name="Prostokąt 2"/>
            <p:cNvSpPr/>
            <p:nvPr/>
          </p:nvSpPr>
          <p:spPr>
            <a:xfrm>
              <a:off x="0" y="4111493"/>
              <a:ext cx="140364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400" dirty="0"/>
                <a:t>Kontakt:</a:t>
              </a:r>
            </a:p>
            <a:p>
              <a:r>
                <a:rPr lang="pl-PL" sz="1100" dirty="0"/>
                <a:t>filekj@uek.krakow.pl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967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11144" cy="72008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Co niepokoi w związku z Ustawą 2.0</a:t>
            </a:r>
            <a:endParaRPr lang="pl-PL" sz="3600" b="1" dirty="0"/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058385" y="908720"/>
            <a:ext cx="8085616" cy="61206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Ogólnie </a:t>
            </a:r>
          </a:p>
          <a:p>
            <a:r>
              <a:rPr lang="pl-PL" dirty="0" smtClean="0">
                <a:latin typeface="Arial Black" panose="020B0A04020102020204" pitchFamily="34" charset="0"/>
              </a:rPr>
              <a:t>Przepisy w </a:t>
            </a:r>
            <a:r>
              <a:rPr lang="pl-PL" dirty="0">
                <a:latin typeface="Arial Black" panose="020B0A04020102020204" pitchFamily="34" charset="0"/>
              </a:rPr>
              <a:t>jednym miejscu, ale </a:t>
            </a:r>
            <a:r>
              <a:rPr lang="pl-PL" dirty="0" smtClean="0">
                <a:latin typeface="Arial Black" panose="020B0A04020102020204" pitchFamily="34" charset="0"/>
              </a:rPr>
              <a:t>nie </a:t>
            </a:r>
            <a:r>
              <a:rPr lang="pl-PL" dirty="0">
                <a:latin typeface="Arial Black" panose="020B0A04020102020204" pitchFamily="34" charset="0"/>
              </a:rPr>
              <a:t>na tyle jasne, aby </a:t>
            </a:r>
            <a:r>
              <a:rPr lang="pl-PL" dirty="0" smtClean="0">
                <a:latin typeface="Arial Black" panose="020B0A04020102020204" pitchFamily="34" charset="0"/>
              </a:rPr>
              <a:t>nie </a:t>
            </a:r>
            <a:r>
              <a:rPr lang="pl-PL" dirty="0">
                <a:latin typeface="Arial Black" panose="020B0A04020102020204" pitchFamily="34" charset="0"/>
              </a:rPr>
              <a:t>rodziły wątpliwości.</a:t>
            </a:r>
          </a:p>
          <a:p>
            <a:r>
              <a:rPr lang="pl-PL" dirty="0">
                <a:latin typeface="Arial Black" panose="020B0A04020102020204" pitchFamily="34" charset="0"/>
              </a:rPr>
              <a:t>Brak wielu rozporządzeń wykonawczych  </a:t>
            </a:r>
          </a:p>
          <a:p>
            <a:r>
              <a:rPr lang="pl-PL" dirty="0">
                <a:latin typeface="Arial Black" panose="020B0A04020102020204" pitchFamily="34" charset="0"/>
              </a:rPr>
              <a:t>Niewydolny helpdesk </a:t>
            </a:r>
            <a:r>
              <a:rPr lang="pl-PL" dirty="0" err="1">
                <a:latin typeface="Arial Black" panose="020B0A04020102020204" pitchFamily="34" charset="0"/>
              </a:rPr>
              <a:t>MNiSW</a:t>
            </a:r>
            <a:endParaRPr lang="pl-PL" dirty="0">
              <a:latin typeface="Arial Black" panose="020B0A04020102020204" pitchFamily="34" charset="0"/>
            </a:endParaRPr>
          </a:p>
          <a:p>
            <a:r>
              <a:rPr lang="pl-PL" dirty="0">
                <a:latin typeface="Arial Black" panose="020B0A04020102020204" pitchFamily="34" charset="0"/>
              </a:rPr>
              <a:t>Położenie akcentu na badania (jako główny czynnik finansowania), które  podobnie jak „współczynnik Gowina) doprowadzi do zmniejszenia liczby studentów, a co najmocniej uderzy w kandydatów z niepełnosprawnością (statystycznie osiągających nieco słabsze wyniki na maturze).</a:t>
            </a:r>
          </a:p>
          <a:p>
            <a:pPr marL="0" indent="0">
              <a:buNone/>
            </a:pPr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-62493" y="0"/>
            <a:ext cx="1115617" cy="6851162"/>
            <a:chOff x="-1" y="4918"/>
            <a:chExt cx="1403649" cy="6851162"/>
          </a:xfrm>
        </p:grpSpPr>
        <p:sp>
          <p:nvSpPr>
            <p:cNvPr id="4" name="Prostokąt 3"/>
            <p:cNvSpPr/>
            <p:nvPr/>
          </p:nvSpPr>
          <p:spPr>
            <a:xfrm rot="10800000">
              <a:off x="0" y="3428040"/>
              <a:ext cx="1331640" cy="3428040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pic>
          <p:nvPicPr>
            <p:cNvPr id="5" name="Obraz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1" y="1683797"/>
              <a:ext cx="1224136" cy="880013"/>
            </a:xfrm>
            <a:prstGeom prst="rect">
              <a:avLst/>
            </a:prstGeom>
          </p:spPr>
        </p:pic>
        <p:sp>
          <p:nvSpPr>
            <p:cNvPr id="8" name="Prostokąt 7"/>
            <p:cNvSpPr/>
            <p:nvPr/>
          </p:nvSpPr>
          <p:spPr>
            <a:xfrm>
              <a:off x="0" y="2708920"/>
              <a:ext cx="133164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err="1"/>
                <a:t>Komisja</a:t>
              </a:r>
              <a:r>
                <a:rPr lang="en-GB" sz="1400" dirty="0"/>
                <a:t> </a:t>
              </a:r>
              <a:br>
                <a:rPr lang="en-GB" sz="1400" dirty="0"/>
              </a:br>
              <a:r>
                <a:rPr lang="en-GB" sz="1400" dirty="0"/>
                <a:t>ds. </a:t>
              </a:r>
              <a:r>
                <a:rPr lang="pl-PL" sz="1400" dirty="0"/>
                <a:t>Wyrównywania Szans Edukacyjnych </a:t>
              </a:r>
              <a:r>
                <a:rPr lang="pl-PL" sz="1400" dirty="0" smtClean="0"/>
                <a:t/>
              </a:r>
              <a:br>
                <a:rPr lang="pl-PL" sz="1400" dirty="0" smtClean="0"/>
              </a:br>
              <a:r>
                <a:rPr lang="pl-PL" sz="1400" dirty="0" smtClean="0"/>
                <a:t>przy </a:t>
              </a:r>
              <a:r>
                <a:rPr lang="pl-PL" sz="1400" dirty="0"/>
                <a:t>KRASP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-1" y="4918"/>
              <a:ext cx="1331641" cy="1623882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" name="Prostokąt 2"/>
            <p:cNvSpPr/>
            <p:nvPr/>
          </p:nvSpPr>
          <p:spPr>
            <a:xfrm>
              <a:off x="0" y="4111493"/>
              <a:ext cx="140364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400" dirty="0"/>
                <a:t>Kontakt:</a:t>
              </a:r>
            </a:p>
            <a:p>
              <a:r>
                <a:rPr lang="pl-PL" sz="1100" dirty="0"/>
                <a:t>filekj@uek.krakow.pl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1694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11144" cy="720080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Plusy</a:t>
            </a:r>
            <a:endParaRPr lang="pl-PL" sz="3600" b="1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058385" y="908720"/>
            <a:ext cx="8085616" cy="61206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* Pozostawienie </a:t>
            </a:r>
            <a:r>
              <a:rPr lang="pl-PL" dirty="0">
                <a:latin typeface="Arial Black" panose="020B0A04020102020204" pitchFamily="34" charset="0"/>
              </a:rPr>
              <a:t>dotacji na wsparcie edukacyjne osób </a:t>
            </a:r>
            <a:r>
              <a:rPr lang="pl-PL" dirty="0" smtClean="0">
                <a:latin typeface="Arial Black" panose="020B0A04020102020204" pitchFamily="34" charset="0"/>
              </a:rPr>
              <a:t>z niepełnosprawnością. </a:t>
            </a:r>
            <a:endParaRPr lang="pl-PL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* Zwrócenie </a:t>
            </a:r>
            <a:r>
              <a:rPr lang="pl-PL" dirty="0">
                <a:latin typeface="Arial Black" panose="020B0A04020102020204" pitchFamily="34" charset="0"/>
              </a:rPr>
              <a:t>uwagi na </a:t>
            </a:r>
            <a:r>
              <a:rPr lang="pl-PL" dirty="0" smtClean="0">
                <a:latin typeface="Arial Black" panose="020B0A04020102020204" pitchFamily="34" charset="0"/>
              </a:rPr>
              <a:t>potrzebę  dostosowywania procesu </a:t>
            </a:r>
            <a:r>
              <a:rPr lang="pl-PL" dirty="0">
                <a:latin typeface="Arial Black" panose="020B0A04020102020204" pitchFamily="34" charset="0"/>
              </a:rPr>
              <a:t>rekrutacyjnego do potrzeb kandydatów </a:t>
            </a:r>
            <a:r>
              <a:rPr lang="pl-PL" dirty="0" smtClean="0">
                <a:latin typeface="Arial Black" panose="020B0A04020102020204" pitchFamily="34" charset="0"/>
              </a:rPr>
              <a:t>z niepełnosprawnością </a:t>
            </a:r>
          </a:p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* </a:t>
            </a:r>
            <a:r>
              <a:rPr lang="pl-PL" dirty="0">
                <a:latin typeface="Arial Black" panose="020B0A04020102020204" pitchFamily="34" charset="0"/>
              </a:rPr>
              <a:t>Wzrost wsparcia finansowego dla doktorantów z niepełnosprawnością w podziale na 37% wynagrodzenia profesora do czasu oceny śródokresowej i 57 % wynagrodzenia profesora po pozytywnej ocenie śródokresowej, a jak skończy wcześniej to jeszcze przez 6 miesięcy.</a:t>
            </a:r>
          </a:p>
          <a:p>
            <a:pPr marL="0" indent="0">
              <a:buNone/>
            </a:pPr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-62493" y="0"/>
            <a:ext cx="1115617" cy="6851162"/>
            <a:chOff x="-1" y="4918"/>
            <a:chExt cx="1403649" cy="6851162"/>
          </a:xfrm>
        </p:grpSpPr>
        <p:sp>
          <p:nvSpPr>
            <p:cNvPr id="4" name="Prostokąt 3"/>
            <p:cNvSpPr/>
            <p:nvPr/>
          </p:nvSpPr>
          <p:spPr>
            <a:xfrm rot="10800000">
              <a:off x="0" y="3428040"/>
              <a:ext cx="1331640" cy="3428040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pic>
          <p:nvPicPr>
            <p:cNvPr id="5" name="Obraz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1" y="1683797"/>
              <a:ext cx="1224136" cy="880013"/>
            </a:xfrm>
            <a:prstGeom prst="rect">
              <a:avLst/>
            </a:prstGeom>
          </p:spPr>
        </p:pic>
        <p:sp>
          <p:nvSpPr>
            <p:cNvPr id="8" name="Prostokąt 7"/>
            <p:cNvSpPr/>
            <p:nvPr/>
          </p:nvSpPr>
          <p:spPr>
            <a:xfrm>
              <a:off x="0" y="2708920"/>
              <a:ext cx="133164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err="1"/>
                <a:t>Komisja</a:t>
              </a:r>
              <a:r>
                <a:rPr lang="en-GB" sz="1400" dirty="0"/>
                <a:t> </a:t>
              </a:r>
              <a:br>
                <a:rPr lang="en-GB" sz="1400" dirty="0"/>
              </a:br>
              <a:r>
                <a:rPr lang="en-GB" sz="1400" dirty="0"/>
                <a:t>ds. </a:t>
              </a:r>
              <a:r>
                <a:rPr lang="pl-PL" sz="1400" dirty="0"/>
                <a:t>Wyrównywania Szans Edukacyjnych </a:t>
              </a:r>
              <a:r>
                <a:rPr lang="pl-PL" sz="1400" dirty="0" smtClean="0"/>
                <a:t/>
              </a:r>
              <a:br>
                <a:rPr lang="pl-PL" sz="1400" dirty="0" smtClean="0"/>
              </a:br>
              <a:r>
                <a:rPr lang="pl-PL" sz="1400" dirty="0" smtClean="0"/>
                <a:t>przy </a:t>
              </a:r>
              <a:r>
                <a:rPr lang="pl-PL" sz="1400" dirty="0"/>
                <a:t>KRASP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-1" y="4918"/>
              <a:ext cx="1331641" cy="1623882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" name="Prostokąt 2"/>
            <p:cNvSpPr/>
            <p:nvPr/>
          </p:nvSpPr>
          <p:spPr>
            <a:xfrm>
              <a:off x="0" y="4111493"/>
              <a:ext cx="140364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400" dirty="0"/>
                <a:t>Kontakt:</a:t>
              </a:r>
            </a:p>
            <a:p>
              <a:r>
                <a:rPr lang="pl-PL" sz="1100" dirty="0"/>
                <a:t>filekj@uek.krakow.pl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279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11144" cy="720080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Plusy</a:t>
            </a:r>
            <a:endParaRPr lang="pl-PL" sz="3600" b="1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058385" y="908720"/>
            <a:ext cx="8085616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*</a:t>
            </a:r>
            <a:r>
              <a:rPr lang="pl-PL" dirty="0" smtClean="0">
                <a:latin typeface="Arial Black" panose="020B0A04020102020204" pitchFamily="34" charset="0"/>
              </a:rPr>
              <a:t>Możliwość </a:t>
            </a:r>
            <a:r>
              <a:rPr lang="pl-PL" dirty="0">
                <a:latin typeface="Arial Black" panose="020B0A04020102020204" pitchFamily="34" charset="0"/>
              </a:rPr>
              <a:t>uzyskania świadczenia  w </a:t>
            </a:r>
            <a:r>
              <a:rPr lang="pl-PL" dirty="0" smtClean="0">
                <a:latin typeface="Arial Black" panose="020B0A04020102020204" pitchFamily="34" charset="0"/>
              </a:rPr>
              <a:t>przypadku, </a:t>
            </a:r>
            <a:r>
              <a:rPr lang="pl-PL" dirty="0">
                <a:latin typeface="Arial Black" panose="020B0A04020102020204" pitchFamily="34" charset="0"/>
              </a:rPr>
              <a:t>gdy niepełnosprawność powstała w trakcie studiów lub po uzyskaniu tytułu zawodowego.</a:t>
            </a:r>
          </a:p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*Zmiana </a:t>
            </a:r>
            <a:r>
              <a:rPr lang="pl-PL" dirty="0">
                <a:latin typeface="Arial Black" panose="020B0A04020102020204" pitchFamily="34" charset="0"/>
              </a:rPr>
              <a:t>nazwy na „stypendium specjalnego” na „stypendium dla osób niepełnosprawnych”. </a:t>
            </a:r>
          </a:p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*Uwzględnienie składnika kadrowego </a:t>
            </a:r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-62493" y="0"/>
            <a:ext cx="1115617" cy="6851162"/>
            <a:chOff x="-1" y="4918"/>
            <a:chExt cx="1403649" cy="6851162"/>
          </a:xfrm>
        </p:grpSpPr>
        <p:sp>
          <p:nvSpPr>
            <p:cNvPr id="4" name="Prostokąt 3"/>
            <p:cNvSpPr/>
            <p:nvPr/>
          </p:nvSpPr>
          <p:spPr>
            <a:xfrm rot="10800000">
              <a:off x="0" y="3428040"/>
              <a:ext cx="1331640" cy="3428040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pic>
          <p:nvPicPr>
            <p:cNvPr id="5" name="Obraz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1" y="1683797"/>
              <a:ext cx="1224136" cy="880013"/>
            </a:xfrm>
            <a:prstGeom prst="rect">
              <a:avLst/>
            </a:prstGeom>
          </p:spPr>
        </p:pic>
        <p:sp>
          <p:nvSpPr>
            <p:cNvPr id="8" name="Prostokąt 7"/>
            <p:cNvSpPr/>
            <p:nvPr/>
          </p:nvSpPr>
          <p:spPr>
            <a:xfrm>
              <a:off x="0" y="2708920"/>
              <a:ext cx="133164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err="1"/>
                <a:t>Komisja</a:t>
              </a:r>
              <a:r>
                <a:rPr lang="en-GB" sz="1400" dirty="0"/>
                <a:t> </a:t>
              </a:r>
              <a:br>
                <a:rPr lang="en-GB" sz="1400" dirty="0"/>
              </a:br>
              <a:r>
                <a:rPr lang="en-GB" sz="1400" dirty="0"/>
                <a:t>ds. </a:t>
              </a:r>
              <a:r>
                <a:rPr lang="pl-PL" sz="1400" dirty="0"/>
                <a:t>Wyrównywania Szans Edukacyjnych </a:t>
              </a:r>
              <a:r>
                <a:rPr lang="pl-PL" sz="1400" dirty="0" smtClean="0"/>
                <a:t/>
              </a:r>
              <a:br>
                <a:rPr lang="pl-PL" sz="1400" dirty="0" smtClean="0"/>
              </a:br>
              <a:r>
                <a:rPr lang="pl-PL" sz="1400" dirty="0" smtClean="0"/>
                <a:t>przy </a:t>
              </a:r>
              <a:r>
                <a:rPr lang="pl-PL" sz="1400" dirty="0"/>
                <a:t>KRASP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-1" y="4918"/>
              <a:ext cx="1331641" cy="1623882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" name="Prostokąt 2"/>
            <p:cNvSpPr/>
            <p:nvPr/>
          </p:nvSpPr>
          <p:spPr>
            <a:xfrm>
              <a:off x="0" y="4111493"/>
              <a:ext cx="140364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400" dirty="0"/>
                <a:t>Kontakt:</a:t>
              </a:r>
            </a:p>
            <a:p>
              <a:r>
                <a:rPr lang="pl-PL" sz="1100" dirty="0"/>
                <a:t>filekj@uek.krakow.pl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739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11144" cy="720080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Minusy </a:t>
            </a:r>
            <a:endParaRPr lang="pl-PL" sz="3600" b="1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058385" y="908720"/>
            <a:ext cx="8085616" cy="6120680"/>
          </a:xfrm>
        </p:spPr>
        <p:txBody>
          <a:bodyPr>
            <a:normAutofit lnSpcReduction="10000"/>
          </a:bodyPr>
          <a:lstStyle/>
          <a:p>
            <a:r>
              <a:rPr lang="pl-PL" b="1" dirty="0" smtClean="0">
                <a:latin typeface="Arial Black" panose="020B0A04020102020204" pitchFamily="34" charset="0"/>
              </a:rPr>
              <a:t>Użycie określenia „osoby niepełnosprawne” zamiast „osoby z niepełnosprawnością”</a:t>
            </a:r>
          </a:p>
          <a:p>
            <a:r>
              <a:rPr lang="pl-PL" b="1" dirty="0" smtClean="0">
                <a:latin typeface="Arial Black" panose="020B0A04020102020204" pitchFamily="34" charset="0"/>
              </a:rPr>
              <a:t>Niejasność co do  zwrotów „uczelnia zwraca”, „nie przyznaje się uczelni środków”  w kontekście zapisu: „Niewykorzystane w danym roku budżetowym środki funduszu pozostają w funduszu”. </a:t>
            </a:r>
          </a:p>
          <a:p>
            <a:r>
              <a:rPr lang="pl-PL" b="1" dirty="0" smtClean="0">
                <a:latin typeface="Arial Black" panose="020B0A04020102020204" pitchFamily="34" charset="0"/>
              </a:rPr>
              <a:t>Niejasność co do funkcjonowania funduszu sygnalizowana przez kwestorów. </a:t>
            </a:r>
          </a:p>
          <a:p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-62493" y="0"/>
            <a:ext cx="1115617" cy="6851162"/>
            <a:chOff x="-1" y="4918"/>
            <a:chExt cx="1403649" cy="6851162"/>
          </a:xfrm>
        </p:grpSpPr>
        <p:sp>
          <p:nvSpPr>
            <p:cNvPr id="4" name="Prostokąt 3"/>
            <p:cNvSpPr/>
            <p:nvPr/>
          </p:nvSpPr>
          <p:spPr>
            <a:xfrm rot="10800000">
              <a:off x="0" y="3428040"/>
              <a:ext cx="1331640" cy="3428040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pic>
          <p:nvPicPr>
            <p:cNvPr id="5" name="Obraz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1" y="1683797"/>
              <a:ext cx="1224136" cy="880013"/>
            </a:xfrm>
            <a:prstGeom prst="rect">
              <a:avLst/>
            </a:prstGeom>
          </p:spPr>
        </p:pic>
        <p:sp>
          <p:nvSpPr>
            <p:cNvPr id="8" name="Prostokąt 7"/>
            <p:cNvSpPr/>
            <p:nvPr/>
          </p:nvSpPr>
          <p:spPr>
            <a:xfrm>
              <a:off x="0" y="2708920"/>
              <a:ext cx="133164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err="1"/>
                <a:t>Komisja</a:t>
              </a:r>
              <a:r>
                <a:rPr lang="en-GB" sz="1400" dirty="0"/>
                <a:t> </a:t>
              </a:r>
              <a:br>
                <a:rPr lang="en-GB" sz="1400" dirty="0"/>
              </a:br>
              <a:r>
                <a:rPr lang="en-GB" sz="1400" dirty="0"/>
                <a:t>ds. </a:t>
              </a:r>
              <a:r>
                <a:rPr lang="pl-PL" sz="1400" dirty="0"/>
                <a:t>Wyrównywania Szans Edukacyjnych </a:t>
              </a:r>
              <a:r>
                <a:rPr lang="pl-PL" sz="1400" dirty="0" smtClean="0"/>
                <a:t/>
              </a:r>
              <a:br>
                <a:rPr lang="pl-PL" sz="1400" dirty="0" smtClean="0"/>
              </a:br>
              <a:r>
                <a:rPr lang="pl-PL" sz="1400" dirty="0" smtClean="0"/>
                <a:t>przy </a:t>
              </a:r>
              <a:r>
                <a:rPr lang="pl-PL" sz="1400" dirty="0"/>
                <a:t>KRASP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-1" y="4918"/>
              <a:ext cx="1331641" cy="1623882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" name="Prostokąt 2"/>
            <p:cNvSpPr/>
            <p:nvPr/>
          </p:nvSpPr>
          <p:spPr>
            <a:xfrm>
              <a:off x="0" y="4111493"/>
              <a:ext cx="140364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400" dirty="0"/>
                <a:t>Kontakt:</a:t>
              </a:r>
            </a:p>
            <a:p>
              <a:r>
                <a:rPr lang="pl-PL" sz="1100" dirty="0"/>
                <a:t>filekj@uek.krakow.pl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2741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11144" cy="720080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Minusy </a:t>
            </a:r>
            <a:endParaRPr lang="pl-PL" sz="3600" b="1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058385" y="908720"/>
            <a:ext cx="8085616" cy="6120680"/>
          </a:xfrm>
        </p:spPr>
        <p:txBody>
          <a:bodyPr>
            <a:normAutofit fontScale="92500"/>
          </a:bodyPr>
          <a:lstStyle/>
          <a:p>
            <a:r>
              <a:rPr lang="pl-PL" b="1" dirty="0">
                <a:latin typeface="Arial Black" panose="020B0A04020102020204" pitchFamily="34" charset="0"/>
              </a:rPr>
              <a:t>Brak możliwości  finasowania  eliminacji barier architektonicznych </a:t>
            </a:r>
          </a:p>
          <a:p>
            <a:r>
              <a:rPr lang="pl-PL" dirty="0" smtClean="0">
                <a:latin typeface="Arial Black" panose="020B0A04020102020204" pitchFamily="34" charset="0"/>
              </a:rPr>
              <a:t>Brak wsparcia finansowego dla niepełnosprawnych pracowników uczelni</a:t>
            </a:r>
          </a:p>
          <a:p>
            <a:r>
              <a:rPr lang="pl-PL" dirty="0" smtClean="0">
                <a:latin typeface="Arial Black" panose="020B0A04020102020204" pitchFamily="34" charset="0"/>
              </a:rPr>
              <a:t>Co to jest pełny udział</a:t>
            </a:r>
          </a:p>
          <a:p>
            <a:r>
              <a:rPr lang="pl-PL" dirty="0">
                <a:latin typeface="Arial Black" panose="020B0A04020102020204" pitchFamily="34" charset="0"/>
              </a:rPr>
              <a:t>Niejasność </a:t>
            </a:r>
            <a:r>
              <a:rPr lang="pl-PL" dirty="0" smtClean="0">
                <a:latin typeface="Arial Black" panose="020B0A04020102020204" pitchFamily="34" charset="0"/>
              </a:rPr>
              <a:t>co do  </a:t>
            </a:r>
            <a:r>
              <a:rPr lang="pl-PL" dirty="0">
                <a:latin typeface="Arial Black" panose="020B0A04020102020204" pitchFamily="34" charset="0"/>
              </a:rPr>
              <a:t>prowadzenia działalności naukowej studentów z </a:t>
            </a:r>
            <a:r>
              <a:rPr lang="pl-PL" dirty="0" smtClean="0">
                <a:latin typeface="Arial Black" panose="020B0A04020102020204" pitchFamily="34" charset="0"/>
              </a:rPr>
              <a:t>niepełnosprawnością </a:t>
            </a:r>
          </a:p>
          <a:p>
            <a:r>
              <a:rPr lang="pl-PL" dirty="0" smtClean="0">
                <a:latin typeface="Arial Black" panose="020B0A04020102020204" pitchFamily="34" charset="0"/>
              </a:rPr>
              <a:t>Przerzucanie na uczelnię wsparcia pracowników, będących  osobami  z niepełnosprawnością </a:t>
            </a:r>
          </a:p>
          <a:p>
            <a:endParaRPr lang="pl-PL" dirty="0" smtClean="0">
              <a:latin typeface="Arial Black" panose="020B0A04020102020204" pitchFamily="34" charset="0"/>
            </a:endParaRPr>
          </a:p>
          <a:p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-62493" y="0"/>
            <a:ext cx="1115617" cy="6851162"/>
            <a:chOff x="-1" y="4918"/>
            <a:chExt cx="1403649" cy="6851162"/>
          </a:xfrm>
        </p:grpSpPr>
        <p:sp>
          <p:nvSpPr>
            <p:cNvPr id="4" name="Prostokąt 3"/>
            <p:cNvSpPr/>
            <p:nvPr/>
          </p:nvSpPr>
          <p:spPr>
            <a:xfrm rot="10800000">
              <a:off x="0" y="3428040"/>
              <a:ext cx="1331640" cy="3428040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pic>
          <p:nvPicPr>
            <p:cNvPr id="5" name="Obraz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1" y="1683797"/>
              <a:ext cx="1224136" cy="880013"/>
            </a:xfrm>
            <a:prstGeom prst="rect">
              <a:avLst/>
            </a:prstGeom>
          </p:spPr>
        </p:pic>
        <p:sp>
          <p:nvSpPr>
            <p:cNvPr id="8" name="Prostokąt 7"/>
            <p:cNvSpPr/>
            <p:nvPr/>
          </p:nvSpPr>
          <p:spPr>
            <a:xfrm>
              <a:off x="0" y="2708920"/>
              <a:ext cx="133164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err="1"/>
                <a:t>Komisja</a:t>
              </a:r>
              <a:r>
                <a:rPr lang="en-GB" sz="1400" dirty="0"/>
                <a:t> </a:t>
              </a:r>
              <a:br>
                <a:rPr lang="en-GB" sz="1400" dirty="0"/>
              </a:br>
              <a:r>
                <a:rPr lang="en-GB" sz="1400" dirty="0"/>
                <a:t>ds. </a:t>
              </a:r>
              <a:r>
                <a:rPr lang="pl-PL" sz="1400" dirty="0"/>
                <a:t>Wyrównywania Szans Edukacyjnych </a:t>
              </a:r>
              <a:r>
                <a:rPr lang="pl-PL" sz="1400" dirty="0" smtClean="0"/>
                <a:t/>
              </a:r>
              <a:br>
                <a:rPr lang="pl-PL" sz="1400" dirty="0" smtClean="0"/>
              </a:br>
              <a:r>
                <a:rPr lang="pl-PL" sz="1400" dirty="0" smtClean="0"/>
                <a:t>przy </a:t>
              </a:r>
              <a:r>
                <a:rPr lang="pl-PL" sz="1400" dirty="0"/>
                <a:t>KRASP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-1" y="4918"/>
              <a:ext cx="1331641" cy="1623882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" name="Prostokąt 2"/>
            <p:cNvSpPr/>
            <p:nvPr/>
          </p:nvSpPr>
          <p:spPr>
            <a:xfrm>
              <a:off x="0" y="4111493"/>
              <a:ext cx="140364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400" dirty="0"/>
                <a:t>Kontakt:</a:t>
              </a:r>
            </a:p>
            <a:p>
              <a:r>
                <a:rPr lang="pl-PL" sz="1100" dirty="0"/>
                <a:t>filekj@uek.krakow.pl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028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Dwa inne niepokoje </a:t>
            </a:r>
            <a:endParaRPr lang="pl-PL" sz="3600" b="1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92500" lnSpcReduction="10000"/>
          </a:bodyPr>
          <a:lstStyle/>
          <a:p>
            <a:r>
              <a:rPr lang="pl-PL" b="1">
                <a:latin typeface="Arial Black" panose="020B0A04020102020204" pitchFamily="34" charset="0"/>
              </a:rPr>
              <a:t>Niepokój związany z przygotowywanymi  przez MNiSW wytycznymi dotyczącymi  akceptowalnych działań, finansowanych z dotacji</a:t>
            </a:r>
          </a:p>
          <a:p>
            <a:r>
              <a:rPr lang="pl-PL" b="1">
                <a:latin typeface="Arial Black" panose="020B0A04020102020204" pitchFamily="34" charset="0"/>
              </a:rPr>
              <a:t>Niejasność w sprawie finansowania działań z projektu NCBiR-u </a:t>
            </a:r>
            <a:r>
              <a:rPr lang="pl-PL" b="1" i="1">
                <a:latin typeface="Arial Black" panose="020B0A04020102020204" pitchFamily="34" charset="0"/>
              </a:rPr>
              <a:t>Dostępność Plus</a:t>
            </a:r>
            <a:r>
              <a:rPr lang="pl-PL" b="1">
                <a:latin typeface="Arial Black" panose="020B0A04020102020204" pitchFamily="34" charset="0"/>
              </a:rPr>
              <a:t> w kontekście finansowania z dotacji. </a:t>
            </a:r>
          </a:p>
          <a:p>
            <a:pPr marL="0" indent="0" algn="ctr">
              <a:buNone/>
            </a:pPr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-62493" y="0"/>
            <a:ext cx="1115617" cy="6851162"/>
            <a:chOff x="-1" y="4918"/>
            <a:chExt cx="1403649" cy="6851162"/>
          </a:xfrm>
        </p:grpSpPr>
        <p:sp>
          <p:nvSpPr>
            <p:cNvPr id="4" name="Prostokąt 3"/>
            <p:cNvSpPr/>
            <p:nvPr/>
          </p:nvSpPr>
          <p:spPr>
            <a:xfrm rot="10800000">
              <a:off x="0" y="3428040"/>
              <a:ext cx="1331640" cy="3428040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pic>
          <p:nvPicPr>
            <p:cNvPr id="5" name="Obraz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1" y="1683797"/>
              <a:ext cx="1224136" cy="880013"/>
            </a:xfrm>
            <a:prstGeom prst="rect">
              <a:avLst/>
            </a:prstGeom>
          </p:spPr>
        </p:pic>
        <p:sp>
          <p:nvSpPr>
            <p:cNvPr id="8" name="Prostokąt 7"/>
            <p:cNvSpPr/>
            <p:nvPr/>
          </p:nvSpPr>
          <p:spPr>
            <a:xfrm>
              <a:off x="0" y="2708920"/>
              <a:ext cx="133164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err="1"/>
                <a:t>Komisja</a:t>
              </a:r>
              <a:r>
                <a:rPr lang="en-GB" sz="1400" dirty="0"/>
                <a:t> </a:t>
              </a:r>
              <a:br>
                <a:rPr lang="en-GB" sz="1400" dirty="0"/>
              </a:br>
              <a:r>
                <a:rPr lang="en-GB" sz="1400" dirty="0"/>
                <a:t>ds. </a:t>
              </a:r>
              <a:r>
                <a:rPr lang="pl-PL" sz="1400" dirty="0"/>
                <a:t>Wyrównywania Szans Edukacyjnych </a:t>
              </a:r>
              <a:r>
                <a:rPr lang="pl-PL" sz="1400" dirty="0" smtClean="0"/>
                <a:t/>
              </a:r>
              <a:br>
                <a:rPr lang="pl-PL" sz="1400" dirty="0" smtClean="0"/>
              </a:br>
              <a:r>
                <a:rPr lang="pl-PL" sz="1400" dirty="0" smtClean="0"/>
                <a:t>przy </a:t>
              </a:r>
              <a:r>
                <a:rPr lang="pl-PL" sz="1400" dirty="0"/>
                <a:t>KRASP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-1" y="4918"/>
              <a:ext cx="1331641" cy="1623882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" name="Prostokąt 2"/>
            <p:cNvSpPr/>
            <p:nvPr/>
          </p:nvSpPr>
          <p:spPr>
            <a:xfrm>
              <a:off x="0" y="4111493"/>
              <a:ext cx="140364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400" dirty="0"/>
                <a:t>Kontakt:</a:t>
              </a:r>
            </a:p>
            <a:p>
              <a:r>
                <a:rPr lang="pl-PL" sz="1100" dirty="0"/>
                <a:t>filekj@uek.krakow.pl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5205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err="1" smtClean="0">
                <a:solidFill>
                  <a:srgbClr val="C00000"/>
                </a:solidFill>
              </a:rPr>
              <a:t>KRASpowskie</a:t>
            </a:r>
            <a:r>
              <a:rPr lang="pl-PL" sz="3600" b="1" dirty="0" smtClean="0">
                <a:solidFill>
                  <a:srgbClr val="C00000"/>
                </a:solidFill>
              </a:rPr>
              <a:t> informacje </a:t>
            </a:r>
            <a:endParaRPr lang="pl-PL" sz="3600" b="1" dirty="0">
              <a:solidFill>
                <a:srgbClr val="C00000"/>
              </a:solidFill>
            </a:endParaRPr>
          </a:p>
        </p:txBody>
      </p:sp>
      <p:sp>
        <p:nvSpPr>
          <p:cNvPr id="11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1. Poszerzenie  Komisji o udział konsultantów/specjalistów/gości</a:t>
            </a:r>
          </a:p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2. Zamieszczanie informacji o organizowanych przez Państwa spotkań, kongresów, konferencji na stornie Komisji WSE</a:t>
            </a:r>
          </a:p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3. </a:t>
            </a:r>
            <a:r>
              <a:rPr lang="pl-PL" dirty="0">
                <a:latin typeface="Arial Black" panose="020B0A04020102020204" pitchFamily="34" charset="0"/>
              </a:rPr>
              <a:t>Organizacja wydarzeń  </a:t>
            </a:r>
            <a:r>
              <a:rPr lang="pl-PL" dirty="0" smtClean="0">
                <a:latin typeface="Arial Black" panose="020B0A04020102020204" pitchFamily="34" charset="0"/>
              </a:rPr>
              <a:t>pod </a:t>
            </a:r>
            <a:r>
              <a:rPr lang="pl-PL" dirty="0">
                <a:latin typeface="Arial Black" panose="020B0A04020102020204" pitchFamily="34" charset="0"/>
              </a:rPr>
              <a:t>patronatem Komisji </a:t>
            </a:r>
            <a:r>
              <a:rPr lang="pl-PL" dirty="0" smtClean="0">
                <a:latin typeface="Arial Black" panose="020B0A04020102020204" pitchFamily="34" charset="0"/>
              </a:rPr>
              <a:t>WSE</a:t>
            </a:r>
          </a:p>
          <a:p>
            <a:pPr marL="0" indent="0">
              <a:buNone/>
            </a:pPr>
            <a:endParaRPr lang="pl-PL" dirty="0"/>
          </a:p>
        </p:txBody>
      </p:sp>
      <p:grpSp>
        <p:nvGrpSpPr>
          <p:cNvPr id="6" name="Grupa 5"/>
          <p:cNvGrpSpPr/>
          <p:nvPr/>
        </p:nvGrpSpPr>
        <p:grpSpPr>
          <a:xfrm>
            <a:off x="-62493" y="0"/>
            <a:ext cx="1115617" cy="6851162"/>
            <a:chOff x="-1" y="4918"/>
            <a:chExt cx="1403649" cy="6851162"/>
          </a:xfrm>
        </p:grpSpPr>
        <p:sp>
          <p:nvSpPr>
            <p:cNvPr id="4" name="Prostokąt 3"/>
            <p:cNvSpPr/>
            <p:nvPr/>
          </p:nvSpPr>
          <p:spPr>
            <a:xfrm rot="10800000">
              <a:off x="0" y="3428040"/>
              <a:ext cx="1331640" cy="3428040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pic>
          <p:nvPicPr>
            <p:cNvPr id="5" name="Obraz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51" y="1683797"/>
              <a:ext cx="1224136" cy="880013"/>
            </a:xfrm>
            <a:prstGeom prst="rect">
              <a:avLst/>
            </a:prstGeom>
          </p:spPr>
        </p:pic>
        <p:sp>
          <p:nvSpPr>
            <p:cNvPr id="8" name="Prostokąt 7"/>
            <p:cNvSpPr/>
            <p:nvPr/>
          </p:nvSpPr>
          <p:spPr>
            <a:xfrm>
              <a:off x="0" y="2708920"/>
              <a:ext cx="133164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 err="1"/>
                <a:t>Komisja</a:t>
              </a:r>
              <a:r>
                <a:rPr lang="en-GB" sz="1400" dirty="0"/>
                <a:t> </a:t>
              </a:r>
              <a:br>
                <a:rPr lang="en-GB" sz="1400" dirty="0"/>
              </a:br>
              <a:r>
                <a:rPr lang="en-GB" sz="1400" dirty="0"/>
                <a:t>ds. </a:t>
              </a:r>
              <a:r>
                <a:rPr lang="pl-PL" sz="1400" dirty="0"/>
                <a:t>Wyrównywania Szans Edukacyjnych </a:t>
              </a:r>
              <a:r>
                <a:rPr lang="pl-PL" sz="1400" dirty="0" smtClean="0"/>
                <a:t/>
              </a:r>
              <a:br>
                <a:rPr lang="pl-PL" sz="1400" dirty="0" smtClean="0"/>
              </a:br>
              <a:r>
                <a:rPr lang="pl-PL" sz="1400" dirty="0" smtClean="0"/>
                <a:t>przy </a:t>
              </a:r>
              <a:r>
                <a:rPr lang="pl-PL" sz="1400" dirty="0"/>
                <a:t>KRASP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-1" y="4918"/>
              <a:ext cx="1331641" cy="1623882"/>
            </a:xfrm>
            <a:prstGeom prst="rect">
              <a:avLst/>
            </a:prstGeom>
            <a:gradFill>
              <a:gsLst>
                <a:gs pos="0">
                  <a:srgbClr val="78040D"/>
                </a:gs>
                <a:gs pos="82000">
                  <a:schemeClr val="bg1">
                    <a:lumMod val="95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" name="Prostokąt 2"/>
            <p:cNvSpPr/>
            <p:nvPr/>
          </p:nvSpPr>
          <p:spPr>
            <a:xfrm>
              <a:off x="0" y="4111493"/>
              <a:ext cx="140364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l-PL" sz="1400" dirty="0"/>
                <a:t>Kontakt:</a:t>
              </a:r>
            </a:p>
            <a:p>
              <a:r>
                <a:rPr lang="pl-PL" sz="1100" dirty="0"/>
                <a:t>filekj@uek.krakow.pl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8489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2884</TotalTime>
  <Words>460</Words>
  <Application>Microsoft Office PowerPoint</Application>
  <PresentationFormat>Pokaz na ekranie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Motyw pakietu Office</vt:lpstr>
      <vt:lpstr>Prezentacja programu PowerPoint</vt:lpstr>
      <vt:lpstr>Zapis ustawy </vt:lpstr>
      <vt:lpstr>Co niepokoi w związku z Ustawą 2.0</vt:lpstr>
      <vt:lpstr>Plusy</vt:lpstr>
      <vt:lpstr>Plusy</vt:lpstr>
      <vt:lpstr>Minusy </vt:lpstr>
      <vt:lpstr>Minusy </vt:lpstr>
      <vt:lpstr>Dwa inne niepokoje </vt:lpstr>
      <vt:lpstr>KRASpowskie informacje </vt:lpstr>
      <vt:lpstr>Najbliższe wydarzenia</vt:lpstr>
      <vt:lpstr>Prezentacja programu PowerPoint</vt:lpstr>
    </vt:vector>
  </TitlesOfParts>
  <Company>Uniwerytet Ekonomiczy w Krakowie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Ewelina Durlak</dc:creator>
  <cp:lastModifiedBy>Janina</cp:lastModifiedBy>
  <cp:revision>52</cp:revision>
  <dcterms:created xsi:type="dcterms:W3CDTF">2017-11-10T15:41:25Z</dcterms:created>
  <dcterms:modified xsi:type="dcterms:W3CDTF">2018-12-10T07:23:08Z</dcterms:modified>
</cp:coreProperties>
</file>