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50" r:id="rId3"/>
    <p:sldId id="354" r:id="rId4"/>
    <p:sldId id="356" r:id="rId5"/>
    <p:sldId id="355" r:id="rId6"/>
    <p:sldId id="358" r:id="rId7"/>
    <p:sldId id="357" r:id="rId8"/>
    <p:sldId id="268" r:id="rId9"/>
  </p:sldIdLst>
  <p:sldSz cx="9144000" cy="6858000" type="screen4x3"/>
  <p:notesSz cx="6797675" cy="99282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>
      <p:ext uri="{19B8F6BF-5375-455C-9EA6-DF929625EA0E}">
        <p15:presenceInfo xmlns:p15="http://schemas.microsoft.com/office/powerpoint/2012/main" userId="S-1-5-21-4014908890-645233781-1018210082-13416" providerId="AD"/>
      </p:ext>
    </p:extLst>
  </p:cmAuthor>
  <p:cmAuthor id="2" name="Elżbieta Chłopik" initials="EC" lastIdx="1" clrIdx="1">
    <p:extLst>
      <p:ext uri="{19B8F6BF-5375-455C-9EA6-DF929625EA0E}">
        <p15:presenceInfo xmlns:p15="http://schemas.microsoft.com/office/powerpoint/2012/main" userId="76da6788-42c1-4352-ba6d-416bd74383a0" providerId="Windows Live"/>
      </p:ext>
    </p:extLst>
  </p:cmAuthor>
  <p:cmAuthor id="3" name="Zielonka Mariusz" initials="ZM" lastIdx="8" clrIdx="2">
    <p:extLst>
      <p:ext uri="{19B8F6BF-5375-455C-9EA6-DF929625EA0E}">
        <p15:presenceInfo xmlns:p15="http://schemas.microsoft.com/office/powerpoint/2012/main" userId="S-1-5-21-4014908890-645233781-1018210082-13156" providerId="AD"/>
      </p:ext>
    </p:extLst>
  </p:cmAuthor>
  <p:cmAuthor id="4" name="Kowalska Katarzyna" initials="KK" lastIdx="2" clrIdx="3">
    <p:extLst>
      <p:ext uri="{19B8F6BF-5375-455C-9EA6-DF929625EA0E}">
        <p15:presenceInfo xmlns:p15="http://schemas.microsoft.com/office/powerpoint/2012/main" userId="S-1-5-21-4014908890-645233781-1018210082-14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A8D"/>
    <a:srgbClr val="4073AF"/>
    <a:srgbClr val="E80000"/>
    <a:srgbClr val="E81B29"/>
    <a:srgbClr val="040404"/>
    <a:srgbClr val="C40000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98" autoAdjust="0"/>
  </p:normalViewPr>
  <p:slideViewPr>
    <p:cSldViewPr snapToGrid="0" snapToObjects="1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ielonka\AppData\Local\Microsoft\Windows\Temporary%20Internet%20Files\Content.Outlook\HP6V53UO\podzia&#322;%20dotacji%20dla%20ucz.%20publicznych%202018%20dane%20z%2011.04.2018%20i%208.05.2018%20OSTATECZN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31327820919708"/>
          <c:y val="0.16418609522256356"/>
          <c:w val="0.54337344358160589"/>
          <c:h val="0.732972052172575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073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63-461A-B5E4-8255A79F5691}"/>
              </c:ext>
            </c:extLst>
          </c:dPt>
          <c:dPt>
            <c:idx val="1"/>
            <c:bubble3D val="0"/>
            <c:spPr>
              <a:solidFill>
                <a:srgbClr val="E8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63-461A-B5E4-8255A79F5691}"/>
              </c:ext>
            </c:extLst>
          </c:dPt>
          <c:dLbls>
            <c:dLbl>
              <c:idx val="0"/>
              <c:layout>
                <c:manualLayout>
                  <c:x val="6.6862891937249938E-2"/>
                  <c:y val="1.0482291963603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63-461A-B5E4-8255A79F5691}"/>
                </c:ext>
              </c:extLst>
            </c:dLbl>
            <c:dLbl>
              <c:idx val="1"/>
              <c:layout>
                <c:manualLayout>
                  <c:x val="-3.2421646928589398E-2"/>
                  <c:y val="-6.5763491961107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63-461A-B5E4-8255A79F5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Arkusz1!$B$4:$B$5</c:f>
              <c:strCache>
                <c:ptCount val="2"/>
                <c:pt idx="0">
                  <c:v>niepubliczne</c:v>
                </c:pt>
                <c:pt idx="1">
                  <c:v>publiczne</c:v>
                </c:pt>
              </c:strCache>
            </c:strRef>
          </c:cat>
          <c:val>
            <c:numRef>
              <c:f>Arkusz1!$C$4:$C$5</c:f>
              <c:numCache>
                <c:formatCode>0%</c:formatCode>
                <c:ptCount val="2"/>
                <c:pt idx="0">
                  <c:v>0.26815396426906063</c:v>
                </c:pt>
                <c:pt idx="1">
                  <c:v>0.73184603573093931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3-461A-B5E4-8255A79F5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1370032080941E-2"/>
          <c:y val="4.7745767093837904E-2"/>
          <c:w val="0.59714053331484529"/>
          <c:h val="9.2493773421195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uczelnie publiczne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'2018 - wyliczenie zbiorczo'!$L$5:$O$5</c:f>
              <c:strCache>
                <c:ptCount val="4"/>
                <c:pt idx="0">
                  <c:v>niesłyszacy i słabosłyszący</c:v>
                </c:pt>
                <c:pt idx="1">
                  <c:v>niewidomi i słabowidzący</c:v>
                </c:pt>
                <c:pt idx="2">
                  <c:v>z dysfunkcją narządów ruchu</c:v>
                </c:pt>
                <c:pt idx="3">
                  <c:v>inne rodzaje niesprawności</c:v>
                </c:pt>
              </c:strCache>
            </c:strRef>
          </c:cat>
          <c:val>
            <c:numRef>
              <c:f>'2018 - wyliczenie zbiorczo'!$L$8:$O$8</c:f>
              <c:numCache>
                <c:formatCode>#,##0</c:formatCode>
                <c:ptCount val="4"/>
                <c:pt idx="0">
                  <c:v>1215</c:v>
                </c:pt>
                <c:pt idx="1">
                  <c:v>1388</c:v>
                </c:pt>
                <c:pt idx="2">
                  <c:v>4855</c:v>
                </c:pt>
                <c:pt idx="3">
                  <c:v>8253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F-4444-9FB2-3A62BD1CD7E6}"/>
            </c:ext>
          </c:extLst>
        </c:ser>
        <c:ser>
          <c:idx val="1"/>
          <c:order val="1"/>
          <c:tx>
            <c:v>uczelnie niepubliczne</c:v>
          </c:tx>
          <c:spPr>
            <a:solidFill>
              <a:srgbClr val="E81B29"/>
            </a:solidFill>
            <a:ln>
              <a:noFill/>
            </a:ln>
            <a:effectLst/>
          </c:spPr>
          <c:invertIfNegative val="0"/>
          <c:cat>
            <c:strRef>
              <c:f>'2018 - wyliczenie zbiorczo'!$L$5:$O$5</c:f>
              <c:strCache>
                <c:ptCount val="4"/>
                <c:pt idx="0">
                  <c:v>niesłyszacy i słabosłyszący</c:v>
                </c:pt>
                <c:pt idx="1">
                  <c:v>niewidomi i słabowidzący</c:v>
                </c:pt>
                <c:pt idx="2">
                  <c:v>z dysfunkcją narządów ruchu</c:v>
                </c:pt>
                <c:pt idx="3">
                  <c:v>inne rodzaje niesprawności</c:v>
                </c:pt>
              </c:strCache>
            </c:strRef>
          </c:cat>
          <c:val>
            <c:numRef>
              <c:f>'2018 - wyliczenie zbiorczo'!$L$9:$O$9</c:f>
              <c:numCache>
                <c:formatCode>#,##0</c:formatCode>
                <c:ptCount val="4"/>
                <c:pt idx="0">
                  <c:v>444</c:v>
                </c:pt>
                <c:pt idx="1">
                  <c:v>528</c:v>
                </c:pt>
                <c:pt idx="2">
                  <c:v>1996</c:v>
                </c:pt>
                <c:pt idx="3">
                  <c:v>3770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F-4444-9FB2-3A62BD1CD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530840"/>
        <c:axId val="332531168"/>
      </c:barChart>
      <c:catAx>
        <c:axId val="33253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2531168"/>
        <c:crosses val="autoZero"/>
        <c:auto val="1"/>
        <c:lblAlgn val="ctr"/>
        <c:lblOffset val="100"/>
        <c:noMultiLvlLbl val="0"/>
      </c:catAx>
      <c:valAx>
        <c:axId val="3325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253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760639352019745E-2"/>
          <c:y val="0.87283993041312091"/>
          <c:w val="0.92310909039433842"/>
          <c:h val="0.12716006958687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0.53904</cdr:x>
      <cdr:y>0.33978</cdr:y>
    </cdr:from>
    <cdr:to>
      <cdr:x>0.7027</cdr:x>
      <cdr:y>0.42982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857897" y="1731576"/>
          <a:ext cx="1171303" cy="458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800" dirty="0" smtClean="0">
              <a:solidFill>
                <a:schemeClr val="bg1"/>
              </a:solidFill>
            </a:rPr>
            <a:t>11</a:t>
          </a:r>
          <a:r>
            <a:rPr lang="pl-PL" sz="2400" dirty="0" smtClean="0">
              <a:solidFill>
                <a:schemeClr val="bg1"/>
              </a:solidFill>
            </a:rPr>
            <a:t> mln</a:t>
          </a:r>
          <a:endParaRPr lang="pl-PL" sz="2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1C8F-EBAB-4E20-887B-25A11F342ED0}" type="datetimeFigureOut">
              <a:rPr lang="pl-PL" smtClean="0"/>
              <a:pPr/>
              <a:t>2018-12-05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3D9E-ECFE-4B0D-B656-298FD5039C5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4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46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4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16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57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19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06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0650" y="2930985"/>
            <a:ext cx="3822700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EE97-EE4F-4741-93FA-E92F5B593E45}" type="datetime1">
              <a:rPr lang="pl-PL" smtClean="0"/>
              <a:pPr/>
              <a:t>2018-12-05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96546" y="5840431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474" y="1925489"/>
            <a:ext cx="467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1" y="527147"/>
            <a:ext cx="1309780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623" y="528158"/>
            <a:ext cx="1511300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999895"/>
            <a:ext cx="8127974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05305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2223" y="385681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5195-BD66-4718-A184-FE8141B7D12E}" type="datetime1">
              <a:rPr lang="pl-PL" smtClean="0"/>
              <a:pPr>
                <a:defRPr/>
              </a:pPr>
              <a:t>2018-12-05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48E-F5D4-4399-8246-B9D065012C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4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5486"/>
            <a:ext cx="9144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8496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2925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1" y="0"/>
            <a:ext cx="820799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1473985"/>
            <a:ext cx="8127974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812797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DEC367E-BA83-4336-B9DC-4239B8C8E466}" type="datetime1">
              <a:rPr lang="pl-PL" smtClean="0"/>
              <a:pPr/>
              <a:t>2018-12-05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>
          <a:xfrm>
            <a:off x="6501323" y="6213227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629150" y="1471613"/>
            <a:ext cx="4005263" cy="4406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1208283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370334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3826263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74491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914" y="1925489"/>
            <a:ext cx="431800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201026" y="4956947"/>
            <a:ext cx="431800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8660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808660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50526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3677061" y="4956947"/>
            <a:ext cx="431800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114116" y="5420479"/>
            <a:ext cx="467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6E7F-A982-481B-9EEB-43C228B946FE}" type="datetime1">
              <a:rPr lang="pl-PL" smtClean="0"/>
              <a:pPr/>
              <a:t>2018-12-05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  <p:sldLayoutId id="2147483673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DN-prezetacja-tl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850"/>
            <a:ext cx="9144000" cy="684276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208230" y="2206098"/>
            <a:ext cx="8655113" cy="1621200"/>
            <a:chOff x="2222500" y="3253884"/>
            <a:chExt cx="4856673" cy="173216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3253884"/>
              <a:ext cx="431800" cy="571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647373" y="4414549"/>
              <a:ext cx="431800" cy="571500"/>
            </a:xfrm>
            <a:prstGeom prst="rect">
              <a:avLst/>
            </a:prstGeom>
          </p:spPr>
        </p:pic>
      </p:grpSp>
      <p:cxnSp>
        <p:nvCxnSpPr>
          <p:cNvPr id="12" name="Łącznik prosty 11"/>
          <p:cNvCxnSpPr/>
          <p:nvPr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Tekstowe 12"/>
          <p:cNvSpPr txBox="1"/>
          <p:nvPr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401205" y="4978533"/>
            <a:ext cx="3835400" cy="558800"/>
            <a:chOff x="2435888" y="3442389"/>
            <a:chExt cx="3835400" cy="55880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4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Picture 17" descr="MNiSW-k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104733" y="2394818"/>
            <a:ext cx="6700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Finansowanie wsparcia </a:t>
            </a:r>
          </a:p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dla osób </a:t>
            </a:r>
          </a:p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 niepełnosprawnościami</a:t>
            </a:r>
            <a:endParaRPr lang="pl-PL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16" name="Picture 17" descr="MNiSW-kolor.png">
            <a:extLst>
              <a:ext uri="{FF2B5EF4-FFF2-40B4-BE49-F238E27FC236}">
                <a16:creationId xmlns:a16="http://schemas.microsoft.com/office/drawing/2014/main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173269"/>
            <a:ext cx="2419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BUDŻET 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" y="1044260"/>
            <a:ext cx="427288" cy="569984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15" name="Wykres 1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55793"/>
              </p:ext>
            </p:extLst>
          </p:nvPr>
        </p:nvGraphicFramePr>
        <p:xfrm>
          <a:off x="967154" y="958361"/>
          <a:ext cx="7156938" cy="509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4" name="pole tekstowe 1"/>
          <p:cNvSpPr txBox="1"/>
          <p:nvPr/>
        </p:nvSpPr>
        <p:spPr>
          <a:xfrm>
            <a:off x="3630281" y="4141176"/>
            <a:ext cx="1187625" cy="4659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>
                <a:solidFill>
                  <a:schemeClr val="bg1"/>
                </a:solidFill>
              </a:rPr>
              <a:t>3</a:t>
            </a:r>
            <a:r>
              <a:rPr lang="pl-PL" sz="2800" dirty="0" smtClean="0">
                <a:solidFill>
                  <a:schemeClr val="bg1"/>
                </a:solidFill>
              </a:rPr>
              <a:t>1 mln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6510" y="163239"/>
            <a:ext cx="6558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OSOBY Z NIEPEŁNOSPRAWNOŚCIĄ 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112051"/>
            <a:ext cx="427288" cy="569984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3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787638"/>
              </p:ext>
            </p:extLst>
          </p:nvPr>
        </p:nvGraphicFramePr>
        <p:xfrm>
          <a:off x="589085" y="1195754"/>
          <a:ext cx="8159261" cy="288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Łącznik prosty ze strzałką 3"/>
          <p:cNvCxnSpPr/>
          <p:nvPr/>
        </p:nvCxnSpPr>
        <p:spPr>
          <a:xfrm>
            <a:off x="3112477" y="4079631"/>
            <a:ext cx="0" cy="800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254262" y="4060581"/>
            <a:ext cx="0" cy="800100"/>
          </a:xfrm>
          <a:prstGeom prst="straightConnector1">
            <a:avLst/>
          </a:prstGeom>
          <a:ln>
            <a:solidFill>
              <a:srgbClr val="E8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>
          <a:xfrm>
            <a:off x="2009042" y="4964949"/>
            <a:ext cx="2206870" cy="708794"/>
          </a:xfrm>
          <a:prstGeom prst="roundRect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16 707 </a:t>
            </a:r>
            <a:endParaRPr lang="pl-PL" sz="32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150827" y="4964949"/>
            <a:ext cx="2206870" cy="708794"/>
          </a:xfrm>
          <a:prstGeom prst="roundRect">
            <a:avLst/>
          </a:prstGeom>
          <a:solidFill>
            <a:srgbClr val="E81B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6 781 </a:t>
            </a:r>
          </a:p>
        </p:txBody>
      </p:sp>
    </p:spTree>
    <p:extLst>
      <p:ext uri="{BB962C8B-B14F-4D97-AF65-F5344CB8AC3E}">
        <p14:creationId xmlns:p14="http://schemas.microsoft.com/office/powerpoint/2010/main" val="16937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4981" y="220564"/>
            <a:ext cx="6621421" cy="412087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FUNDUSZ W UCZELNI</a:t>
            </a:r>
            <a:endParaRPr lang="pl-PL" sz="2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6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1" y="1066118"/>
            <a:ext cx="427288" cy="569984"/>
          </a:xfrm>
          <a:prstGeom prst="rect">
            <a:avLst/>
          </a:prstGeom>
        </p:spPr>
      </p:pic>
      <p:pic>
        <p:nvPicPr>
          <p:cNvPr id="68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48172" y="5583490"/>
            <a:ext cx="464514" cy="619639"/>
          </a:xfrm>
          <a:prstGeom prst="rect">
            <a:avLst/>
          </a:prstGeom>
        </p:spPr>
      </p:pic>
      <p:sp>
        <p:nvSpPr>
          <p:cNvPr id="24" name="Prostokąt zaokrąglony 23"/>
          <p:cNvSpPr/>
          <p:nvPr/>
        </p:nvSpPr>
        <p:spPr>
          <a:xfrm>
            <a:off x="4669500" y="2223777"/>
            <a:ext cx="4088563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PROWADZONY PRZEZ BGK 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2019 r. UCZELNIE NIEPUBLICZNE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2020 WSZYSTKIE UCZELNIE 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4690937" y="3013532"/>
            <a:ext cx="4023324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NA KOLEJNY ROK PRZECHODZI MAX. 30% DOTACJI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9" name="Prostokąt zaokrąglony 58"/>
          <p:cNvSpPr/>
          <p:nvPr/>
        </p:nvSpPr>
        <p:spPr>
          <a:xfrm>
            <a:off x="263972" y="2462560"/>
            <a:ext cx="305466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DOTACJA PODMIOTOWA</a:t>
            </a:r>
            <a:endParaRPr lang="pl-PL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191191" y="2909793"/>
            <a:ext cx="31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WSPARCIA OSÓB NIEPEŁNOSPRAWNYCH</a:t>
            </a:r>
            <a:endParaRPr lang="pl-PL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1" name="Łącznik prosty ze strzałką 60"/>
          <p:cNvCxnSpPr>
            <a:stCxn id="60" idx="3"/>
            <a:endCxn id="47" idx="1"/>
          </p:cNvCxnSpPr>
          <p:nvPr/>
        </p:nvCxnSpPr>
        <p:spPr>
          <a:xfrm>
            <a:off x="3318634" y="3232959"/>
            <a:ext cx="1372303" cy="69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ostokąt zaokrąglony 66"/>
          <p:cNvSpPr/>
          <p:nvPr/>
        </p:nvSpPr>
        <p:spPr>
          <a:xfrm>
            <a:off x="4690937" y="3843297"/>
            <a:ext cx="4023324" cy="65494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WYDATKI NA ŚRODKI TRWAŁE DO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10 TYS. ZŁ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8" name="Prostokąt zaokrąglony 77"/>
          <p:cNvSpPr/>
          <p:nvPr/>
        </p:nvSpPr>
        <p:spPr>
          <a:xfrm>
            <a:off x="4734739" y="4643363"/>
            <a:ext cx="4023324" cy="654251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NIEWYKORZYSTANA DOTACJA PRZECHODZI NA KOLEJNE LATA NA FUNDUSZ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81" name="Łącznik prosty ze strzałką 80"/>
          <p:cNvCxnSpPr>
            <a:stCxn id="60" idx="3"/>
            <a:endCxn id="78" idx="1"/>
          </p:cNvCxnSpPr>
          <p:nvPr/>
        </p:nvCxnSpPr>
        <p:spPr>
          <a:xfrm>
            <a:off x="3318634" y="3232959"/>
            <a:ext cx="1416105" cy="173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Prostokąt zaokrąglony 97"/>
          <p:cNvSpPr/>
          <p:nvPr/>
        </p:nvSpPr>
        <p:spPr>
          <a:xfrm>
            <a:off x="552269" y="4970489"/>
            <a:ext cx="3374677" cy="57749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 MOŻNA ROBIĆ INWESTYCJI !!!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99" name="Łącznik prosty ze strzałką 98"/>
          <p:cNvCxnSpPr>
            <a:stCxn id="78" idx="1"/>
            <a:endCxn id="98" idx="3"/>
          </p:cNvCxnSpPr>
          <p:nvPr/>
        </p:nvCxnSpPr>
        <p:spPr>
          <a:xfrm flipH="1">
            <a:off x="3926946" y="4970489"/>
            <a:ext cx="807793" cy="288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>
            <a:stCxn id="60" idx="3"/>
            <a:endCxn id="24" idx="1"/>
          </p:cNvCxnSpPr>
          <p:nvPr/>
        </p:nvCxnSpPr>
        <p:spPr>
          <a:xfrm flipV="1">
            <a:off x="3318634" y="2512525"/>
            <a:ext cx="1350866" cy="720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ze strzałką 109"/>
          <p:cNvCxnSpPr>
            <a:stCxn id="60" idx="3"/>
            <a:endCxn id="67" idx="1"/>
          </p:cNvCxnSpPr>
          <p:nvPr/>
        </p:nvCxnSpPr>
        <p:spPr>
          <a:xfrm>
            <a:off x="3318634" y="3232959"/>
            <a:ext cx="1372303" cy="937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Prostokąt zaokrąglony 127"/>
          <p:cNvSpPr/>
          <p:nvPr/>
        </p:nvSpPr>
        <p:spPr>
          <a:xfrm>
            <a:off x="2161310" y="2056064"/>
            <a:ext cx="1157324" cy="3657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 podziału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4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0" name="Łącznik prosty ze strzałką 29"/>
          <p:cNvCxnSpPr>
            <a:stCxn id="60" idx="3"/>
          </p:cNvCxnSpPr>
          <p:nvPr/>
        </p:nvCxnSpPr>
        <p:spPr>
          <a:xfrm flipV="1">
            <a:off x="3318634" y="1776046"/>
            <a:ext cx="1372303" cy="1456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rostokąt zaokrąglony 38"/>
          <p:cNvSpPr/>
          <p:nvPr/>
        </p:nvSpPr>
        <p:spPr>
          <a:xfrm>
            <a:off x="4712838" y="1459118"/>
            <a:ext cx="4023324" cy="65494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ROZSZERZENIE KATALOGU 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154446"/>
            <a:ext cx="7282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ALGORYTM PODZIAŁU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274883"/>
            <a:ext cx="427288" cy="548859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5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9" y="2599747"/>
            <a:ext cx="1071562" cy="1071562"/>
          </a:xfrm>
          <a:prstGeom prst="rect">
            <a:avLst/>
          </a:prstGeom>
        </p:spPr>
      </p:pic>
      <p:sp>
        <p:nvSpPr>
          <p:cNvPr id="2" name="Równa się 1"/>
          <p:cNvSpPr/>
          <p:nvPr/>
        </p:nvSpPr>
        <p:spPr>
          <a:xfrm>
            <a:off x="1128915" y="2975135"/>
            <a:ext cx="432669" cy="374362"/>
          </a:xfrm>
          <a:prstGeom prst="mathEqual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23003" y="3804884"/>
            <a:ext cx="1383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niesłyszący </a:t>
            </a:r>
          </a:p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i </a:t>
            </a:r>
            <a:r>
              <a:rPr lang="pl-PL" sz="1600" dirty="0">
                <a:solidFill>
                  <a:srgbClr val="E81B29"/>
                </a:solidFill>
              </a:rPr>
              <a:t>słabosłyszący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718961" y="2632634"/>
            <a:ext cx="1110718" cy="1005789"/>
            <a:chOff x="1718961" y="2632634"/>
            <a:chExt cx="1110718" cy="1005789"/>
          </a:xfrm>
        </p:grpSpPr>
        <p:sp>
          <p:nvSpPr>
            <p:cNvPr id="10" name="Elipsa 104"/>
            <p:cNvSpPr/>
            <p:nvPr/>
          </p:nvSpPr>
          <p:spPr>
            <a:xfrm>
              <a:off x="1718961" y="2632634"/>
              <a:ext cx="1031660" cy="100578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Plus 176"/>
            <p:cNvSpPr/>
            <p:nvPr/>
          </p:nvSpPr>
          <p:spPr>
            <a:xfrm rot="2742807">
              <a:off x="2014566" y="2919962"/>
              <a:ext cx="413197" cy="442346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2234792" y="2966715"/>
              <a:ext cx="59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3,6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2246418" y="2115203"/>
            <a:ext cx="4456111" cy="292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STUDENCI I DOKTORANCI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Plus 303"/>
          <p:cNvSpPr/>
          <p:nvPr/>
        </p:nvSpPr>
        <p:spPr>
          <a:xfrm>
            <a:off x="2829679" y="2936162"/>
            <a:ext cx="357480" cy="340153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026760" y="3802063"/>
            <a:ext cx="1382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solidFill>
                  <a:srgbClr val="E81B29"/>
                </a:solidFill>
              </a:rPr>
              <a:t>niewidomi </a:t>
            </a:r>
            <a:endParaRPr lang="pl-PL" sz="1600" dirty="0" smtClean="0">
              <a:solidFill>
                <a:srgbClr val="E81B29"/>
              </a:solidFill>
            </a:endParaRPr>
          </a:p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i </a:t>
            </a:r>
            <a:r>
              <a:rPr lang="pl-PL" sz="1600" dirty="0">
                <a:solidFill>
                  <a:srgbClr val="E81B29"/>
                </a:solidFill>
              </a:rPr>
              <a:t>słabowidzący</a:t>
            </a:r>
          </a:p>
        </p:txBody>
      </p:sp>
      <p:grpSp>
        <p:nvGrpSpPr>
          <p:cNvPr id="20" name="Grupa 19"/>
          <p:cNvGrpSpPr/>
          <p:nvPr/>
        </p:nvGrpSpPr>
        <p:grpSpPr>
          <a:xfrm>
            <a:off x="3214052" y="2634056"/>
            <a:ext cx="1110718" cy="1005789"/>
            <a:chOff x="1718961" y="2632634"/>
            <a:chExt cx="1110718" cy="1005789"/>
          </a:xfrm>
        </p:grpSpPr>
        <p:sp>
          <p:nvSpPr>
            <p:cNvPr id="21" name="Elipsa 104"/>
            <p:cNvSpPr/>
            <p:nvPr/>
          </p:nvSpPr>
          <p:spPr>
            <a:xfrm>
              <a:off x="1718961" y="2632634"/>
              <a:ext cx="1031660" cy="100578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Plus 176"/>
            <p:cNvSpPr/>
            <p:nvPr/>
          </p:nvSpPr>
          <p:spPr>
            <a:xfrm rot="2742807">
              <a:off x="2014566" y="2919962"/>
              <a:ext cx="413197" cy="442346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234792" y="2966715"/>
              <a:ext cx="59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2,9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" name="Prostokąt 23"/>
          <p:cNvSpPr/>
          <p:nvPr/>
        </p:nvSpPr>
        <p:spPr>
          <a:xfrm>
            <a:off x="4409639" y="3800641"/>
            <a:ext cx="153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solidFill>
                  <a:srgbClr val="E81B29"/>
                </a:solidFill>
              </a:rPr>
              <a:t>z dysfunkcją </a:t>
            </a:r>
            <a:endParaRPr lang="pl-PL" sz="1600" dirty="0" smtClean="0">
              <a:solidFill>
                <a:srgbClr val="E81B29"/>
              </a:solidFill>
            </a:endParaRPr>
          </a:p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narządów </a:t>
            </a:r>
            <a:r>
              <a:rPr lang="pl-PL" sz="1600" dirty="0">
                <a:solidFill>
                  <a:srgbClr val="E81B29"/>
                </a:solidFill>
              </a:rPr>
              <a:t>ruchu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4655311" y="2632634"/>
            <a:ext cx="1110718" cy="1005789"/>
            <a:chOff x="1718961" y="2632634"/>
            <a:chExt cx="1110718" cy="1005789"/>
          </a:xfrm>
        </p:grpSpPr>
        <p:sp>
          <p:nvSpPr>
            <p:cNvPr id="26" name="Elipsa 104"/>
            <p:cNvSpPr/>
            <p:nvPr/>
          </p:nvSpPr>
          <p:spPr>
            <a:xfrm>
              <a:off x="1718961" y="2632634"/>
              <a:ext cx="1031660" cy="100578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Plus 176"/>
            <p:cNvSpPr/>
            <p:nvPr/>
          </p:nvSpPr>
          <p:spPr>
            <a:xfrm rot="2742807">
              <a:off x="2014566" y="2919962"/>
              <a:ext cx="413197" cy="442346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2234792" y="2966715"/>
              <a:ext cx="59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2,9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9" name="Plus 303"/>
          <p:cNvSpPr/>
          <p:nvPr/>
        </p:nvSpPr>
        <p:spPr>
          <a:xfrm>
            <a:off x="4271771" y="2989296"/>
            <a:ext cx="357480" cy="340153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6017504" y="3811093"/>
            <a:ext cx="1370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>
                <a:solidFill>
                  <a:srgbClr val="E81B29"/>
                </a:solidFill>
              </a:rPr>
              <a:t>inne rodzaje </a:t>
            </a:r>
            <a:endParaRPr lang="pl-PL" sz="1600" dirty="0" smtClean="0">
              <a:solidFill>
                <a:srgbClr val="E81B29"/>
              </a:solidFill>
            </a:endParaRPr>
          </a:p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niesprawności</a:t>
            </a:r>
            <a:endParaRPr lang="pl-PL" sz="1600" dirty="0">
              <a:solidFill>
                <a:srgbClr val="E81B29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6186699" y="2616220"/>
            <a:ext cx="1110718" cy="1005789"/>
            <a:chOff x="1718961" y="2632634"/>
            <a:chExt cx="1110718" cy="1005789"/>
          </a:xfrm>
        </p:grpSpPr>
        <p:sp>
          <p:nvSpPr>
            <p:cNvPr id="38" name="Elipsa 104"/>
            <p:cNvSpPr/>
            <p:nvPr/>
          </p:nvSpPr>
          <p:spPr>
            <a:xfrm>
              <a:off x="1718961" y="2632634"/>
              <a:ext cx="1031660" cy="100578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Plus 176"/>
            <p:cNvSpPr/>
            <p:nvPr/>
          </p:nvSpPr>
          <p:spPr>
            <a:xfrm rot="2742807">
              <a:off x="2014566" y="2919962"/>
              <a:ext cx="413197" cy="442346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2234792" y="2966715"/>
              <a:ext cx="59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1,4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1" name="Plus 303"/>
          <p:cNvSpPr/>
          <p:nvPr/>
        </p:nvSpPr>
        <p:spPr>
          <a:xfrm>
            <a:off x="5803159" y="2972882"/>
            <a:ext cx="357480" cy="340153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1568525" y="2401382"/>
            <a:ext cx="5819033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3" name="Grupa 42"/>
          <p:cNvGrpSpPr/>
          <p:nvPr/>
        </p:nvGrpSpPr>
        <p:grpSpPr>
          <a:xfrm>
            <a:off x="7785460" y="2599806"/>
            <a:ext cx="1110718" cy="1005789"/>
            <a:chOff x="1718961" y="2632634"/>
            <a:chExt cx="1110718" cy="1005789"/>
          </a:xfrm>
        </p:grpSpPr>
        <p:sp>
          <p:nvSpPr>
            <p:cNvPr id="44" name="Elipsa 104"/>
            <p:cNvSpPr/>
            <p:nvPr/>
          </p:nvSpPr>
          <p:spPr>
            <a:xfrm>
              <a:off x="1718961" y="2632634"/>
              <a:ext cx="1031660" cy="100578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Plus 176"/>
            <p:cNvSpPr/>
            <p:nvPr/>
          </p:nvSpPr>
          <p:spPr>
            <a:xfrm rot="2742807">
              <a:off x="2014566" y="2919962"/>
              <a:ext cx="413197" cy="442346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2234792" y="2966715"/>
              <a:ext cx="5948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7" name="Plus 303"/>
          <p:cNvSpPr/>
          <p:nvPr/>
        </p:nvSpPr>
        <p:spPr>
          <a:xfrm>
            <a:off x="7401920" y="2956468"/>
            <a:ext cx="357480" cy="340153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6937217" y="2108994"/>
            <a:ext cx="2700891" cy="2923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PRACOWNICY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7919006" y="3895256"/>
            <a:ext cx="764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rgbClr val="E81B29"/>
                </a:solidFill>
              </a:rPr>
              <a:t>PFRON</a:t>
            </a:r>
            <a:endParaRPr lang="pl-PL" sz="1600" dirty="0">
              <a:solidFill>
                <a:srgbClr val="E81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154446"/>
            <a:ext cx="72822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ALGORYTM PODZIAŁU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966388" y="1778131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274883"/>
            <a:ext cx="427288" cy="548859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6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7" y="1380139"/>
            <a:ext cx="1071562" cy="1071562"/>
          </a:xfrm>
          <a:prstGeom prst="rect">
            <a:avLst/>
          </a:prstGeom>
        </p:spPr>
      </p:pic>
      <p:sp>
        <p:nvSpPr>
          <p:cNvPr id="2" name="Równa się 1"/>
          <p:cNvSpPr/>
          <p:nvPr/>
        </p:nvSpPr>
        <p:spPr>
          <a:xfrm>
            <a:off x="1406875" y="1885732"/>
            <a:ext cx="432669" cy="374362"/>
          </a:xfrm>
          <a:prstGeom prst="mathEqual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01170" y="1742237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100 mln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406875" y="1114070"/>
            <a:ext cx="312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DOTACJA 2018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4354167" y="1072608"/>
            <a:ext cx="373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NIEWYDATKOWANE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4596627" y="1765683"/>
            <a:ext cx="357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72A8D"/>
                </a:solidFill>
              </a:rPr>
              <a:t>20 </a:t>
            </a:r>
            <a:r>
              <a:rPr lang="pl-PL" sz="3200" dirty="0" smtClean="0">
                <a:solidFill>
                  <a:srgbClr val="672A8D"/>
                </a:solidFill>
              </a:rPr>
              <a:t>mln </a:t>
            </a:r>
            <a:r>
              <a:rPr lang="pl-PL" sz="3200" dirty="0" smtClean="0">
                <a:solidFill>
                  <a:srgbClr val="4073AF"/>
                </a:solidFill>
              </a:rPr>
              <a:t>i </a:t>
            </a:r>
            <a:r>
              <a:rPr lang="pl-PL" sz="3200" dirty="0" smtClean="0">
                <a:solidFill>
                  <a:srgbClr val="4073AF"/>
                </a:solidFill>
              </a:rPr>
              <a:t>40 mln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849975" y="2652086"/>
            <a:ext cx="4081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PODZIAŁ DOTACJI 2019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5014484" y="3280253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72A8D"/>
                </a:solidFill>
              </a:rPr>
              <a:t>20 mln</a:t>
            </a:r>
            <a:endParaRPr lang="pl-PL" sz="3200" dirty="0">
              <a:solidFill>
                <a:srgbClr val="672A8D"/>
              </a:solidFill>
            </a:endParaRPr>
          </a:p>
        </p:txBody>
      </p:sp>
      <p:sp>
        <p:nvSpPr>
          <p:cNvPr id="55" name="Równa się 54"/>
          <p:cNvSpPr/>
          <p:nvPr/>
        </p:nvSpPr>
        <p:spPr>
          <a:xfrm>
            <a:off x="1367858" y="3544169"/>
            <a:ext cx="432669" cy="374362"/>
          </a:xfrm>
          <a:prstGeom prst="mathEqual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1901170" y="3445936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120 mln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5061741" y="2695478"/>
            <a:ext cx="329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4073AF"/>
                </a:solidFill>
              </a:rPr>
              <a:t>Sprawdzenie %</a:t>
            </a:r>
            <a:endParaRPr lang="pl-PL" sz="3200" dirty="0">
              <a:solidFill>
                <a:srgbClr val="4073AF"/>
              </a:solidFill>
            </a:endParaRPr>
          </a:p>
        </p:txBody>
      </p:sp>
      <p:sp>
        <p:nvSpPr>
          <p:cNvPr id="58" name="Równa się 57"/>
          <p:cNvSpPr/>
          <p:nvPr/>
        </p:nvSpPr>
        <p:spPr>
          <a:xfrm>
            <a:off x="6998444" y="3374753"/>
            <a:ext cx="432669" cy="374362"/>
          </a:xfrm>
          <a:prstGeom prst="mathEqual">
            <a:avLst/>
          </a:prstGeom>
          <a:solidFill>
            <a:srgbClr val="672A8D"/>
          </a:solidFill>
          <a:ln>
            <a:solidFill>
              <a:srgbClr val="672A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72A8D"/>
              </a:solidFill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7526559" y="3259412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72A8D"/>
                </a:solidFill>
              </a:rPr>
              <a:t>140 mln</a:t>
            </a:r>
            <a:endParaRPr lang="pl-PL" sz="3200" dirty="0">
              <a:solidFill>
                <a:srgbClr val="672A8D"/>
              </a:solidFill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5014483" y="3878804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4</a:t>
            </a:r>
            <a:r>
              <a:rPr lang="pl-PL" sz="3200" dirty="0" smtClean="0">
                <a:solidFill>
                  <a:srgbClr val="FF0000"/>
                </a:solidFill>
              </a:rPr>
              <a:t>0 mln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4798149" y="4753329"/>
            <a:ext cx="2416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PRZEKRACZA </a:t>
            </a:r>
            <a:r>
              <a:rPr lang="pl-PL" sz="3200" dirty="0" smtClean="0">
                <a:solidFill>
                  <a:srgbClr val="FF0000"/>
                </a:solidFill>
              </a:rPr>
              <a:t>30% z </a:t>
            </a:r>
            <a:r>
              <a:rPr lang="pl-PL" sz="3200" dirty="0" smtClean="0">
                <a:solidFill>
                  <a:srgbClr val="FF0000"/>
                </a:solidFill>
              </a:rPr>
              <a:t>2018!!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62" name="Równa się 61"/>
          <p:cNvSpPr/>
          <p:nvPr/>
        </p:nvSpPr>
        <p:spPr>
          <a:xfrm>
            <a:off x="7010488" y="4030711"/>
            <a:ext cx="432669" cy="374362"/>
          </a:xfrm>
          <a:prstGeom prst="mathEqual">
            <a:avLst/>
          </a:prstGeom>
          <a:solidFill>
            <a:srgbClr val="E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3" name="pole tekstowe 62"/>
          <p:cNvSpPr txBox="1"/>
          <p:nvPr/>
        </p:nvSpPr>
        <p:spPr>
          <a:xfrm>
            <a:off x="7568123" y="3925504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160 </a:t>
            </a:r>
            <a:r>
              <a:rPr lang="pl-PL" sz="3200" dirty="0" smtClean="0">
                <a:solidFill>
                  <a:srgbClr val="FF0000"/>
                </a:solidFill>
              </a:rPr>
              <a:t>mln</a:t>
            </a:r>
            <a:endParaRPr lang="pl-PL" sz="3200" dirty="0">
              <a:solidFill>
                <a:srgbClr val="FF000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688623" y="4454352"/>
            <a:ext cx="0" cy="41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ówna się 25"/>
          <p:cNvSpPr/>
          <p:nvPr/>
        </p:nvSpPr>
        <p:spPr>
          <a:xfrm>
            <a:off x="7028416" y="5078402"/>
            <a:ext cx="432669" cy="374362"/>
          </a:xfrm>
          <a:prstGeom prst="mathEqual">
            <a:avLst/>
          </a:prstGeom>
          <a:solidFill>
            <a:srgbClr val="E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7526559" y="3957970"/>
            <a:ext cx="1617441" cy="496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8232531" y="4454351"/>
            <a:ext cx="0" cy="416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7568123" y="4904440"/>
            <a:ext cx="241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150 </a:t>
            </a:r>
            <a:r>
              <a:rPr lang="pl-PL" sz="3200" dirty="0" smtClean="0">
                <a:solidFill>
                  <a:srgbClr val="FF0000"/>
                </a:solidFill>
              </a:rPr>
              <a:t>mln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7" y="3160002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154446"/>
            <a:ext cx="7282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ŚWIADCZENIA DLA OSÓB Z NIEPEŁNOSPRAWNOŚCIAMI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274883"/>
            <a:ext cx="427288" cy="548859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7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7443" y="2250479"/>
            <a:ext cx="3689289" cy="820696"/>
          </a:xfrm>
          <a:prstGeom prst="roundRect">
            <a:avLst/>
          </a:prstGeom>
          <a:solidFill>
            <a:srgbClr val="E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STYPENDIUM DLA OSÓB NIEPEŁNOSPRAWNYCH</a:t>
            </a:r>
            <a:endParaRPr lang="pl-PL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85888" y="4346562"/>
            <a:ext cx="3689289" cy="803797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ZWIĘKSZENIE STYPENDIUM DOKTORANCKIEGO 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4766215" y="1823742"/>
            <a:ext cx="4088563" cy="396550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ORZECZENIE O NIEPEŁNOSPRAWNOŚCI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Nawias klamrowy otwierający 9"/>
          <p:cNvSpPr/>
          <p:nvPr/>
        </p:nvSpPr>
        <p:spPr>
          <a:xfrm>
            <a:off x="4325779" y="1823742"/>
            <a:ext cx="281389" cy="1754727"/>
          </a:xfrm>
          <a:prstGeom prst="leftBrace">
            <a:avLst>
              <a:gd name="adj1" fmla="val 11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4732056" y="2402610"/>
            <a:ext cx="4088563" cy="516435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PRZYSŁUGUJE RÓWNIEŻ PO ZDOBYCIU WYKSZTAŁCENIA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766214" y="3046842"/>
            <a:ext cx="4088563" cy="516435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PRZEZ MAKSYMALNIE 6 LAT 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4743761" y="4168697"/>
            <a:ext cx="4088563" cy="465622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ORZECZENIE O NIEPEŁNOSPRAWNOŚCI</a:t>
            </a:r>
            <a:endParaRPr lang="pl-PL" sz="11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Nawias klamrowy otwierający 15"/>
          <p:cNvSpPr/>
          <p:nvPr/>
        </p:nvSpPr>
        <p:spPr>
          <a:xfrm>
            <a:off x="4337485" y="4114798"/>
            <a:ext cx="269683" cy="1267323"/>
          </a:xfrm>
          <a:prstGeom prst="leftBrace">
            <a:avLst>
              <a:gd name="adj1" fmla="val 11070"/>
              <a:gd name="adj2" fmla="val 50000"/>
            </a:avLst>
          </a:prstGeom>
          <a:ln w="28575">
            <a:solidFill>
              <a:srgbClr val="407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1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743761" y="4812929"/>
            <a:ext cx="4088563" cy="443338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30% ZWIĘKSZENIA</a:t>
            </a:r>
            <a:endParaRPr lang="pl-PL" sz="11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5780906" y="5259495"/>
            <a:ext cx="0" cy="485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4978608" y="5744721"/>
            <a:ext cx="1604596" cy="309796"/>
          </a:xfrm>
          <a:prstGeom prst="roundRect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2660 zł netto</a:t>
            </a:r>
            <a:endParaRPr lang="pl-PL" sz="20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7700319" y="5259495"/>
            <a:ext cx="0" cy="485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21"/>
          <p:cNvSpPr/>
          <p:nvPr/>
        </p:nvSpPr>
        <p:spPr>
          <a:xfrm>
            <a:off x="6898021" y="5744721"/>
            <a:ext cx="1604596" cy="309796"/>
          </a:xfrm>
          <a:prstGeom prst="roundRect">
            <a:avLst/>
          </a:prstGeom>
          <a:solidFill>
            <a:srgbClr val="4073A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4098 zł netto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060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ul. Hoża 20, ul. Wspólna1/3</a:t>
            </a:r>
          </a:p>
          <a:p>
            <a:r>
              <a:rPr lang="en-US" dirty="0"/>
              <a:t>00-529 Warszawa</a:t>
            </a:r>
          </a:p>
          <a:p>
            <a:endParaRPr lang="en-US" dirty="0"/>
          </a:p>
          <a:p>
            <a:r>
              <a:rPr lang="en-US" dirty="0"/>
              <a:t>tel. +48 (22) 529 27 18</a:t>
            </a:r>
          </a:p>
          <a:p>
            <a:r>
              <a:rPr lang="en-US" dirty="0"/>
              <a:t>fax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26" y="5488019"/>
            <a:ext cx="1980000" cy="287999"/>
          </a:xfrm>
          <a:prstGeom prst="rect">
            <a:avLst/>
          </a:prstGeom>
        </p:spPr>
      </p:pic>
      <p:sp>
        <p:nvSpPr>
          <p:cNvPr id="4" name="PoleTekstowe 13"/>
          <p:cNvSpPr txBox="1"/>
          <p:nvPr/>
        </p:nvSpPr>
        <p:spPr>
          <a:xfrm>
            <a:off x="3050087" y="5507419"/>
            <a:ext cx="3244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949" y="2159391"/>
            <a:ext cx="8127974" cy="857250"/>
          </a:xfrm>
        </p:spPr>
        <p:txBody>
          <a:bodyPr>
            <a:normAutofit/>
          </a:bodyPr>
          <a:lstStyle/>
          <a:p>
            <a:r>
              <a:rPr lang="pl-PL" noProof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Dziękuję za uwagę</a:t>
            </a:r>
            <a:endParaRPr lang="pl-PL" noProof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53" y="2147258"/>
            <a:ext cx="377823" cy="503999"/>
          </a:xfrm>
          <a:prstGeom prst="rect">
            <a:avLst/>
          </a:prstGeom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65041" y="2518815"/>
            <a:ext cx="37782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5577</TotalTime>
  <Words>213</Words>
  <Application>Microsoft Office PowerPoint</Application>
  <PresentationFormat>Pokaz na ekranie (4:3)</PresentationFormat>
  <Paragraphs>80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Microsoft YaHei</vt:lpstr>
      <vt:lpstr>Arial</vt:lpstr>
      <vt:lpstr>Calibri</vt:lpstr>
      <vt:lpstr>Helvetica</vt:lpstr>
      <vt:lpstr>Helvetica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FUNDUSZ W UCZELNI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Katarzyna;Piotr.Jagielski@mnisw.gov.pl;Mariusz.Zielonka@mnisw.gov.pl</dc:creator>
  <cp:lastModifiedBy>Zielonka Mariusz</cp:lastModifiedBy>
  <cp:revision>288</cp:revision>
  <cp:lastPrinted>2018-09-20T14:46:52Z</cp:lastPrinted>
  <dcterms:created xsi:type="dcterms:W3CDTF">2017-09-04T07:10:50Z</dcterms:created>
  <dcterms:modified xsi:type="dcterms:W3CDTF">2018-12-05T10:13:20Z</dcterms:modified>
</cp:coreProperties>
</file>