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76" r:id="rId2"/>
    <p:sldMasterId id="2147483672" r:id="rId3"/>
  </p:sldMasterIdLst>
  <p:notesMasterIdLst>
    <p:notesMasterId r:id="rId21"/>
  </p:notesMasterIdLst>
  <p:sldIdLst>
    <p:sldId id="256" r:id="rId4"/>
    <p:sldId id="268" r:id="rId5"/>
    <p:sldId id="284" r:id="rId6"/>
    <p:sldId id="282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9" r:id="rId16"/>
    <p:sldId id="280" r:id="rId17"/>
    <p:sldId id="281" r:id="rId18"/>
    <p:sldId id="283" r:id="rId19"/>
    <p:sldId id="258" r:id="rId20"/>
  </p:sldIdLst>
  <p:sldSz cx="9144000" cy="51482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73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FF6600"/>
    <a:srgbClr val="6EA4C4"/>
    <a:srgbClr val="509AC0"/>
    <a:srgbClr val="7BA1C3"/>
    <a:srgbClr val="6FA0CA"/>
    <a:srgbClr val="5B80BA"/>
    <a:srgbClr val="5B80BD"/>
    <a:srgbClr val="B5B6B8"/>
    <a:srgbClr val="6B6B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269D01E-BC32-4049-B463-5C60D7B0CCD2}" styleName="Styl z motywem 2 — Ak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115" d="100"/>
          <a:sy n="115" d="100"/>
        </p:scale>
        <p:origin x="684" y="102"/>
      </p:cViewPr>
      <p:guideLst>
        <p:guide orient="horz" pos="2773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2F62EF-1F8C-9E43-9727-647F41429E82}" type="datetimeFigureOut">
              <a:rPr lang="en-US" smtClean="0"/>
              <a:pPr/>
              <a:t>12/4/2018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4175" y="685800"/>
            <a:ext cx="60896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Click to edit Master text styles</a:t>
            </a:r>
          </a:p>
          <a:p>
            <a:pPr lvl="1"/>
            <a:r>
              <a:rPr lang="pl-PL" smtClean="0"/>
              <a:t>Second level</a:t>
            </a:r>
          </a:p>
          <a:p>
            <a:pPr lvl="2"/>
            <a:r>
              <a:rPr lang="pl-PL" smtClean="0"/>
              <a:t>Third level</a:t>
            </a:r>
          </a:p>
          <a:p>
            <a:pPr lvl="3"/>
            <a:r>
              <a:rPr lang="pl-PL" smtClean="0"/>
              <a:t>Fourth level</a:t>
            </a:r>
          </a:p>
          <a:p>
            <a:pPr lvl="4"/>
            <a:r>
              <a:rPr lang="pl-PL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2800CB-9FFA-3A4A-8C57-2241B00E1A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34928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7697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YK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hart Placeholder 7"/>
          <p:cNvSpPr>
            <a:spLocks noGrp="1"/>
          </p:cNvSpPr>
          <p:nvPr>
            <p:ph type="chart" sz="quarter" idx="10"/>
          </p:nvPr>
        </p:nvSpPr>
        <p:spPr>
          <a:xfrm>
            <a:off x="1542573" y="1377974"/>
            <a:ext cx="6308725" cy="2296622"/>
          </a:xfrm>
          <a:prstGeom prst="rect">
            <a:avLst/>
          </a:prstGeom>
        </p:spPr>
        <p:txBody>
          <a:bodyPr vert="horz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9319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sz="quarter" idx="10"/>
          </p:nvPr>
        </p:nvSpPr>
        <p:spPr>
          <a:xfrm>
            <a:off x="1372006" y="1273582"/>
            <a:ext cx="6623826" cy="2220069"/>
          </a:xfrm>
          <a:prstGeom prst="rect">
            <a:avLst/>
          </a:prstGeom>
        </p:spPr>
        <p:txBody>
          <a:bodyPr vert="horz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093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DJE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2187793" y="1330915"/>
            <a:ext cx="5093892" cy="2373037"/>
          </a:xfrm>
          <a:prstGeom prst="rect">
            <a:avLst/>
          </a:prstGeom>
        </p:spPr>
        <p:txBody>
          <a:bodyPr vert="horz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093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1529601" y="1169188"/>
            <a:ext cx="6191364" cy="2477569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edit</a:t>
            </a:r>
            <a:r>
              <a:rPr lang="pl-PL" dirty="0" smtClean="0"/>
              <a:t> Master </a:t>
            </a:r>
            <a:r>
              <a:rPr lang="pl-PL" dirty="0" err="1" smtClean="0"/>
              <a:t>text</a:t>
            </a:r>
            <a:r>
              <a:rPr lang="pl-PL" dirty="0" smtClean="0"/>
              <a:t> </a:t>
            </a:r>
            <a:r>
              <a:rPr lang="pl-PL" dirty="0" err="1" smtClean="0"/>
              <a:t>styles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272332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0006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RZOD I TYL PANORAMA v1.psd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-1"/>
            <a:ext cx="9152469" cy="5148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072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RODEK PANORAMA v1.psd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1050" y="21695"/>
            <a:ext cx="9113898" cy="5126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9368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RZOD I TYL PANORAMA v1.psd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172" y="7541"/>
            <a:ext cx="9125656" cy="5133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1418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6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0" y="4392613"/>
            <a:ext cx="9144000" cy="7556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067258" y="1340616"/>
            <a:ext cx="3315561" cy="1313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endParaRPr lang="pl-PL" sz="2400" baseline="30000" dirty="0" smtClean="0">
              <a:cs typeface="Calibri"/>
            </a:endParaRPr>
          </a:p>
          <a:p>
            <a:pPr>
              <a:spcAft>
                <a:spcPts val="600"/>
              </a:spcAft>
            </a:pPr>
            <a:r>
              <a:rPr lang="pl-PL" sz="3200" b="1" baseline="30000" dirty="0" smtClean="0">
                <a:cs typeface="Calibri"/>
              </a:rPr>
              <a:t>Uczelnia dostępna</a:t>
            </a:r>
            <a:endParaRPr lang="pl-PL" sz="2400" baseline="30000" dirty="0" smtClean="0">
              <a:cs typeface="Calibri"/>
            </a:endParaRPr>
          </a:p>
          <a:p>
            <a:pPr>
              <a:spcAft>
                <a:spcPts val="600"/>
              </a:spcAft>
            </a:pPr>
            <a:r>
              <a:rPr lang="pl-PL" sz="2400" baseline="30000" dirty="0" smtClean="0">
                <a:cs typeface="Calibri"/>
              </a:rPr>
              <a:t>zasady </a:t>
            </a:r>
            <a:r>
              <a:rPr lang="pl-PL" sz="2400" baseline="30000" dirty="0">
                <a:cs typeface="Calibri"/>
              </a:rPr>
              <a:t>i zakres konkursu w ramach Osi III PO </a:t>
            </a:r>
            <a:r>
              <a:rPr lang="pl-PL" sz="2400" baseline="30000" dirty="0" smtClean="0">
                <a:cs typeface="Calibri"/>
              </a:rPr>
              <a:t>WER</a:t>
            </a:r>
            <a:endParaRPr lang="en-US" sz="2400" baseline="30000" dirty="0">
              <a:cs typeface="Calibri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366775" y="2653796"/>
            <a:ext cx="2360256" cy="60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aseline="30000" dirty="0" smtClean="0">
                <a:cs typeface="Calibri"/>
              </a:rPr>
              <a:t>Konferencja</a:t>
            </a:r>
            <a:r>
              <a:rPr lang="pl-PL" sz="2000" dirty="0" smtClean="0">
                <a:cs typeface="Calibri"/>
              </a:rPr>
              <a:t> </a:t>
            </a:r>
          </a:p>
          <a:p>
            <a:r>
              <a:rPr lang="pl-PL" sz="2000" baseline="30000" dirty="0" smtClean="0">
                <a:cs typeface="Calibri"/>
              </a:rPr>
              <a:t>"Pełno(s)prawny </a:t>
            </a:r>
            <a:r>
              <a:rPr lang="pl-PL" sz="2000" baseline="30000" dirty="0">
                <a:cs typeface="Calibri"/>
              </a:rPr>
              <a:t>student"</a:t>
            </a:r>
            <a:endParaRPr lang="en-US" sz="2000" baseline="30000" dirty="0">
              <a:cs typeface="Calibri"/>
            </a:endParaRPr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759" y="4487097"/>
            <a:ext cx="8456482" cy="473090"/>
          </a:xfrm>
          <a:prstGeom prst="rect">
            <a:avLst/>
          </a:prstGeom>
        </p:spPr>
      </p:pic>
      <p:sp>
        <p:nvSpPr>
          <p:cNvPr id="7" name="TextBox 10"/>
          <p:cNvSpPr txBox="1"/>
          <p:nvPr/>
        </p:nvSpPr>
        <p:spPr>
          <a:xfrm>
            <a:off x="3366775" y="3349812"/>
            <a:ext cx="2410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aseline="30000" dirty="0" smtClean="0">
                <a:cs typeface="Calibri"/>
              </a:rPr>
              <a:t>10 grudnia</a:t>
            </a:r>
            <a:r>
              <a:rPr lang="pl-PL" dirty="0" smtClean="0">
                <a:cs typeface="Calibri"/>
              </a:rPr>
              <a:t> </a:t>
            </a:r>
            <a:r>
              <a:rPr lang="pl-PL" baseline="30000" dirty="0">
                <a:cs typeface="Calibri"/>
              </a:rPr>
              <a:t>2018 r. </a:t>
            </a:r>
          </a:p>
        </p:txBody>
      </p:sp>
    </p:spTree>
    <p:extLst>
      <p:ext uri="{BB962C8B-B14F-4D97-AF65-F5344CB8AC3E}">
        <p14:creationId xmlns:p14="http://schemas.microsoft.com/office/powerpoint/2010/main" val="175209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4294967295"/>
          </p:nvPr>
        </p:nvSpPr>
        <p:spPr>
          <a:xfrm>
            <a:off x="468128" y="1234312"/>
            <a:ext cx="8199883" cy="3050210"/>
          </a:xfrm>
          <a:prstGeom prst="rect">
            <a:avLst/>
          </a:prstGeom>
        </p:spPr>
        <p:txBody>
          <a:bodyPr/>
          <a:lstStyle/>
          <a:p>
            <a:pPr marL="0" indent="0" algn="just">
              <a:buNone/>
            </a:pPr>
            <a:endParaRPr lang="pl-PL" sz="1800" b="1" dirty="0" smtClean="0">
              <a:latin typeface="Calibri Light"/>
              <a:cs typeface="Calibri Light"/>
            </a:endParaRPr>
          </a:p>
          <a:p>
            <a:pPr marL="0" indent="0" algn="just">
              <a:buNone/>
            </a:pPr>
            <a:r>
              <a:rPr lang="pl-PL" sz="1800" b="1" dirty="0" smtClean="0">
                <a:latin typeface="Calibri Light"/>
                <a:cs typeface="Calibri Light"/>
              </a:rPr>
              <a:t>Wartość </a:t>
            </a:r>
            <a:r>
              <a:rPr lang="pl-PL" sz="1800" b="1" dirty="0">
                <a:latin typeface="Calibri Light"/>
                <a:cs typeface="Calibri Light"/>
              </a:rPr>
              <a:t>projektu wynosi ponad 100 000 EUR dofinansowania ze środków publicznych, a </a:t>
            </a:r>
            <a:r>
              <a:rPr lang="pl-PL" sz="1800" b="1" dirty="0">
                <a:solidFill>
                  <a:srgbClr val="FF0000"/>
                </a:solidFill>
                <a:latin typeface="Calibri Light"/>
                <a:cs typeface="Calibri Light"/>
              </a:rPr>
              <a:t>maksymalna wartość jego dofinansowania ze środków publicznych uzależniona jest od stopnia zinstytucjonalizowanego wsparcia niepełnosprawnych na danej uczelni określonego na podstawie modeli</a:t>
            </a:r>
            <a:r>
              <a:rPr lang="pl-PL" sz="1800" b="1" dirty="0">
                <a:latin typeface="Calibri Light"/>
                <a:cs typeface="Calibri Light"/>
              </a:rPr>
              <a:t>, o których mowa w kryterium dostępu nr 4. Wnioskodawca podaje we wniosku informacje pozwalające na zakwalifikowanie projektu do jednego z trzech stopni </a:t>
            </a:r>
            <a:r>
              <a:rPr lang="pl-PL" sz="1800" b="1" dirty="0" smtClean="0">
                <a:latin typeface="Calibri Light"/>
                <a:cs typeface="Calibri Light"/>
              </a:rPr>
              <a:t>wsparcia.</a:t>
            </a:r>
            <a:endParaRPr lang="en-US" sz="1800" b="1" dirty="0">
              <a:latin typeface="Calibri Light"/>
              <a:cs typeface="Calibri Light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468128" y="354895"/>
            <a:ext cx="6471920" cy="891936"/>
            <a:chOff x="274320" y="213360"/>
            <a:chExt cx="6471920" cy="891936"/>
          </a:xfrm>
        </p:grpSpPr>
        <p:sp>
          <p:nvSpPr>
            <p:cNvPr id="16" name="Rectangle 15"/>
            <p:cNvSpPr/>
            <p:nvPr/>
          </p:nvSpPr>
          <p:spPr>
            <a:xfrm>
              <a:off x="356076" y="213360"/>
              <a:ext cx="4297156" cy="60939"/>
            </a:xfrm>
            <a:prstGeom prst="rect">
              <a:avLst/>
            </a:prstGeom>
            <a:solidFill>
              <a:srgbClr val="EC8B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79646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74320" y="274299"/>
              <a:ext cx="450789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2400" dirty="0">
                  <a:latin typeface="Impact"/>
                  <a:cs typeface="Impact"/>
                </a:rPr>
                <a:t>UCZELNIA DOSTĘPNA</a:t>
              </a:r>
              <a:endParaRPr lang="en-US" sz="2400" dirty="0">
                <a:latin typeface="Impact"/>
                <a:cs typeface="Impact"/>
              </a:endParaRPr>
            </a:p>
            <a:p>
              <a:endParaRPr lang="en-US" sz="2400" dirty="0">
                <a:latin typeface="Impact"/>
                <a:cs typeface="Impact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74320" y="647350"/>
              <a:ext cx="6471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dirty="0" smtClean="0"/>
                <a:t>Kryterium dostępu nr 7</a:t>
              </a:r>
              <a:endParaRPr lang="en-US" dirty="0">
                <a:latin typeface="Gotham Book"/>
                <a:cs typeface="Gotham Book"/>
              </a:endParaRPr>
            </a:p>
          </p:txBody>
        </p:sp>
      </p:grpSp>
      <p:sp>
        <p:nvSpPr>
          <p:cNvPr id="8" name="Prostokąt 7"/>
          <p:cNvSpPr/>
          <p:nvPr/>
        </p:nvSpPr>
        <p:spPr>
          <a:xfrm>
            <a:off x="6750345" y="4284522"/>
            <a:ext cx="85311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ncbr.gov.pl </a:t>
            </a:r>
            <a:endParaRPr lang="pl-PL" sz="1200" dirty="0"/>
          </a:p>
        </p:txBody>
      </p:sp>
    </p:spTree>
    <p:extLst>
      <p:ext uri="{BB962C8B-B14F-4D97-AF65-F5344CB8AC3E}">
        <p14:creationId xmlns:p14="http://schemas.microsoft.com/office/powerpoint/2010/main" val="3131710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4294967295"/>
          </p:nvPr>
        </p:nvSpPr>
        <p:spPr>
          <a:xfrm>
            <a:off x="468128" y="1267861"/>
            <a:ext cx="8199883" cy="1549022"/>
          </a:xfrm>
          <a:prstGeom prst="rect">
            <a:avLst/>
          </a:prstGeom>
        </p:spPr>
        <p:txBody>
          <a:bodyPr/>
          <a:lstStyle/>
          <a:p>
            <a:pPr marL="0" indent="0" algn="just">
              <a:buNone/>
            </a:pPr>
            <a:r>
              <a:rPr lang="pl-PL" sz="1800" b="1" dirty="0" smtClean="0">
                <a:latin typeface="Calibri Light"/>
                <a:cs typeface="Calibri Light"/>
              </a:rPr>
              <a:t>Projekt</a:t>
            </a:r>
            <a:r>
              <a:rPr lang="pl-PL" sz="1800" b="1" dirty="0">
                <a:latin typeface="Calibri Light"/>
                <a:cs typeface="Calibri Light"/>
              </a:rPr>
              <a:t>, na wszystkich jego etapach kluczowych dla prawidłowego wdrażania działań służących zapewnieniu dostępności na uczelni, jest </a:t>
            </a:r>
            <a:r>
              <a:rPr lang="pl-PL" sz="1800" b="1" dirty="0">
                <a:solidFill>
                  <a:srgbClr val="FF0000"/>
                </a:solidFill>
                <a:latin typeface="Calibri Light"/>
                <a:cs typeface="Calibri Light"/>
              </a:rPr>
              <a:t>realizowany w sformalizowanej współpracy ze środowiskiem osób z niepełnosprawnościami.</a:t>
            </a:r>
          </a:p>
          <a:p>
            <a:pPr marL="0" indent="0" algn="just">
              <a:buNone/>
            </a:pPr>
            <a:r>
              <a:rPr lang="pl-PL" sz="1800" b="1" dirty="0">
                <a:latin typeface="Calibri Light"/>
                <a:cs typeface="Calibri Light"/>
              </a:rPr>
              <a:t>Środowisko osób z niepełnosprawnościami rozumiane jest przede wszystkim jako organizacja pozarządowa lub podmiot reprezentujący osoby z niepełnosprawnościami działające na rzecz likwidacji barier dla osób z niepełnosprawnościami oraz zapewnienia ułatwienia tym osobom dostępu do kształcenia, a także same osoby </a:t>
            </a:r>
            <a:r>
              <a:rPr lang="pl-PL" sz="1800" b="1" dirty="0" smtClean="0">
                <a:latin typeface="Calibri Light"/>
                <a:cs typeface="Calibri Light"/>
              </a:rPr>
              <a:t/>
            </a:r>
            <a:br>
              <a:rPr lang="pl-PL" sz="1800" b="1" dirty="0" smtClean="0">
                <a:latin typeface="Calibri Light"/>
                <a:cs typeface="Calibri Light"/>
              </a:rPr>
            </a:br>
            <a:r>
              <a:rPr lang="pl-PL" sz="1800" b="1" dirty="0" smtClean="0">
                <a:latin typeface="Calibri Light"/>
                <a:cs typeface="Calibri Light"/>
              </a:rPr>
              <a:t>z </a:t>
            </a:r>
            <a:r>
              <a:rPr lang="pl-PL" sz="1800" b="1" dirty="0">
                <a:latin typeface="Calibri Light"/>
                <a:cs typeface="Calibri Light"/>
              </a:rPr>
              <a:t>niepełnosprawnościami zajmujące się aktywnie tematyką dostępności. </a:t>
            </a:r>
          </a:p>
          <a:p>
            <a:pPr marL="0" indent="0" algn="just">
              <a:buNone/>
            </a:pPr>
            <a:endParaRPr lang="en-US" sz="1800" b="1" dirty="0">
              <a:latin typeface="Calibri Light"/>
              <a:cs typeface="Calibri Light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468128" y="354895"/>
            <a:ext cx="6471920" cy="891936"/>
            <a:chOff x="274320" y="213360"/>
            <a:chExt cx="6471920" cy="891936"/>
          </a:xfrm>
        </p:grpSpPr>
        <p:sp>
          <p:nvSpPr>
            <p:cNvPr id="16" name="Rectangle 15"/>
            <p:cNvSpPr/>
            <p:nvPr/>
          </p:nvSpPr>
          <p:spPr>
            <a:xfrm>
              <a:off x="356076" y="213360"/>
              <a:ext cx="4297156" cy="60939"/>
            </a:xfrm>
            <a:prstGeom prst="rect">
              <a:avLst/>
            </a:prstGeom>
            <a:solidFill>
              <a:srgbClr val="EC8B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79646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74320" y="274299"/>
              <a:ext cx="450789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2400" dirty="0">
                  <a:latin typeface="Impact"/>
                  <a:cs typeface="Impact"/>
                </a:rPr>
                <a:t>UCZELNIA DOSTĘPNA</a:t>
              </a:r>
              <a:endParaRPr lang="en-US" sz="2400" dirty="0">
                <a:latin typeface="Impact"/>
                <a:cs typeface="Impact"/>
              </a:endParaRPr>
            </a:p>
            <a:p>
              <a:endParaRPr lang="en-US" sz="2400" dirty="0">
                <a:latin typeface="Impact"/>
                <a:cs typeface="Impact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74320" y="647350"/>
              <a:ext cx="6471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dirty="0" smtClean="0"/>
                <a:t>Kryterium dostępu nr 8</a:t>
              </a:r>
              <a:endParaRPr lang="en-US" dirty="0">
                <a:latin typeface="Gotham Book"/>
                <a:cs typeface="Gotham Book"/>
              </a:endParaRPr>
            </a:p>
          </p:txBody>
        </p:sp>
      </p:grpSp>
      <p:sp>
        <p:nvSpPr>
          <p:cNvPr id="8" name="Prostokąt 7"/>
          <p:cNvSpPr/>
          <p:nvPr/>
        </p:nvSpPr>
        <p:spPr>
          <a:xfrm>
            <a:off x="6750345" y="4284522"/>
            <a:ext cx="85311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ncbr.gov.pl </a:t>
            </a:r>
            <a:endParaRPr lang="pl-PL" sz="1200" dirty="0"/>
          </a:p>
        </p:txBody>
      </p:sp>
    </p:spTree>
    <p:extLst>
      <p:ext uri="{BB962C8B-B14F-4D97-AF65-F5344CB8AC3E}">
        <p14:creationId xmlns:p14="http://schemas.microsoft.com/office/powerpoint/2010/main" val="3787058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4294967295"/>
          </p:nvPr>
        </p:nvSpPr>
        <p:spPr>
          <a:xfrm>
            <a:off x="468128" y="1204475"/>
            <a:ext cx="8199883" cy="1549022"/>
          </a:xfrm>
          <a:prstGeom prst="rect">
            <a:avLst/>
          </a:prstGeom>
        </p:spPr>
        <p:txBody>
          <a:bodyPr/>
          <a:lstStyle/>
          <a:p>
            <a:pPr marL="0" indent="0" algn="just">
              <a:buNone/>
            </a:pPr>
            <a:r>
              <a:rPr lang="pl-PL" sz="1800" b="1" dirty="0" smtClean="0">
                <a:latin typeface="Calibri Light"/>
                <a:cs typeface="Calibri Light"/>
              </a:rPr>
              <a:t>Wydatki </a:t>
            </a:r>
            <a:r>
              <a:rPr lang="pl-PL" sz="1800" b="1" dirty="0">
                <a:latin typeface="Calibri Light"/>
                <a:cs typeface="Calibri Light"/>
              </a:rPr>
              <a:t>ponoszone na realizację projektu </a:t>
            </a:r>
            <a:r>
              <a:rPr lang="pl-PL" sz="1800" b="1" dirty="0">
                <a:solidFill>
                  <a:srgbClr val="FF0000"/>
                </a:solidFill>
                <a:latin typeface="Calibri Light"/>
                <a:cs typeface="Calibri Light"/>
              </a:rPr>
              <a:t>muszą być zgodne z katalogiem dopuszczalnych kosztów oraz maksymalnymi stawkami dla poszczególnych instrumentów wsparcia określonymi w regulaminie konkursu oraz w załączniku do tego regulaminu stanowiącym standard kosztów w projekcie,</a:t>
            </a:r>
            <a:r>
              <a:rPr lang="pl-PL" sz="1800" b="1" dirty="0">
                <a:latin typeface="Calibri Light"/>
                <a:cs typeface="Calibri Light"/>
              </a:rPr>
              <a:t> przy uwzględnieniu kategorii kosztów określonych w opracowaniu dotyczącym modeli wsparcia dla osób </a:t>
            </a:r>
            <a:r>
              <a:rPr lang="pl-PL" sz="1800" b="1" dirty="0" smtClean="0">
                <a:latin typeface="Calibri Light"/>
                <a:cs typeface="Calibri Light"/>
              </a:rPr>
              <a:t/>
            </a:r>
            <a:br>
              <a:rPr lang="pl-PL" sz="1800" b="1" dirty="0" smtClean="0">
                <a:latin typeface="Calibri Light"/>
                <a:cs typeface="Calibri Light"/>
              </a:rPr>
            </a:br>
            <a:r>
              <a:rPr lang="pl-PL" sz="1800" b="1" dirty="0" smtClean="0">
                <a:latin typeface="Calibri Light"/>
                <a:cs typeface="Calibri Light"/>
              </a:rPr>
              <a:t>z </a:t>
            </a:r>
            <a:r>
              <a:rPr lang="pl-PL" sz="1800" b="1" dirty="0">
                <a:latin typeface="Calibri Light"/>
                <a:cs typeface="Calibri Light"/>
              </a:rPr>
              <a:t>niepełnosprawnościami, stanowiącym odrębny załącznik do regulaminu. </a:t>
            </a:r>
          </a:p>
          <a:p>
            <a:pPr marL="0" indent="0" algn="just">
              <a:buNone/>
            </a:pPr>
            <a:r>
              <a:rPr lang="pl-PL" sz="1800" b="1" dirty="0">
                <a:latin typeface="Calibri Light"/>
                <a:cs typeface="Calibri Light"/>
              </a:rPr>
              <a:t>Wydatki muszą również uwzględniać zasadę, iż zadania podlegające finansowaniu z EFS nie służą realizacji obowiązków wynikających z przepisów regulujących funkcjonowanie systemu szkolnictwa wyższego, samorządu terytorialnego oraz innych źródeł.</a:t>
            </a:r>
          </a:p>
          <a:p>
            <a:pPr marL="0" indent="0" algn="just">
              <a:buNone/>
            </a:pPr>
            <a:endParaRPr lang="en-US" sz="1800" dirty="0">
              <a:latin typeface="Calibri Light"/>
              <a:cs typeface="Calibri Light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468128" y="354895"/>
            <a:ext cx="6471920" cy="891936"/>
            <a:chOff x="274320" y="213360"/>
            <a:chExt cx="6471920" cy="891936"/>
          </a:xfrm>
        </p:grpSpPr>
        <p:sp>
          <p:nvSpPr>
            <p:cNvPr id="16" name="Rectangle 15"/>
            <p:cNvSpPr/>
            <p:nvPr/>
          </p:nvSpPr>
          <p:spPr>
            <a:xfrm>
              <a:off x="356076" y="213360"/>
              <a:ext cx="4297156" cy="60939"/>
            </a:xfrm>
            <a:prstGeom prst="rect">
              <a:avLst/>
            </a:prstGeom>
            <a:solidFill>
              <a:srgbClr val="EC8B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79646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74320" y="274299"/>
              <a:ext cx="450789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2400" dirty="0">
                  <a:latin typeface="Impact"/>
                  <a:cs typeface="Impact"/>
                </a:rPr>
                <a:t>UCZELNIA DOSTĘPNA</a:t>
              </a:r>
              <a:endParaRPr lang="en-US" sz="2400" dirty="0">
                <a:latin typeface="Impact"/>
                <a:cs typeface="Impact"/>
              </a:endParaRPr>
            </a:p>
            <a:p>
              <a:endParaRPr lang="en-US" sz="2400" dirty="0">
                <a:latin typeface="Impact"/>
                <a:cs typeface="Impact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74320" y="647350"/>
              <a:ext cx="6471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dirty="0" smtClean="0"/>
                <a:t>Kryterium dostępu nr 9</a:t>
              </a:r>
              <a:endParaRPr lang="en-US" dirty="0">
                <a:latin typeface="Gotham Book"/>
                <a:cs typeface="Gotham Book"/>
              </a:endParaRPr>
            </a:p>
          </p:txBody>
        </p:sp>
      </p:grpSp>
      <p:sp>
        <p:nvSpPr>
          <p:cNvPr id="8" name="Prostokąt 7"/>
          <p:cNvSpPr/>
          <p:nvPr/>
        </p:nvSpPr>
        <p:spPr>
          <a:xfrm>
            <a:off x="6750345" y="4284522"/>
            <a:ext cx="85311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ncbr.gov.pl </a:t>
            </a:r>
            <a:endParaRPr lang="pl-PL" sz="1200" dirty="0"/>
          </a:p>
        </p:txBody>
      </p:sp>
    </p:spTree>
    <p:extLst>
      <p:ext uri="{BB962C8B-B14F-4D97-AF65-F5344CB8AC3E}">
        <p14:creationId xmlns:p14="http://schemas.microsoft.com/office/powerpoint/2010/main" val="3558317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4294967295"/>
          </p:nvPr>
        </p:nvSpPr>
        <p:spPr>
          <a:xfrm>
            <a:off x="468128" y="1871163"/>
            <a:ext cx="8199883" cy="1549022"/>
          </a:xfrm>
          <a:prstGeom prst="rect">
            <a:avLst/>
          </a:prstGeom>
        </p:spPr>
        <p:txBody>
          <a:bodyPr/>
          <a:lstStyle/>
          <a:p>
            <a:pPr marL="0" indent="0" algn="just">
              <a:buNone/>
            </a:pPr>
            <a:r>
              <a:rPr lang="pl-PL" sz="1800" b="1" dirty="0" smtClean="0">
                <a:solidFill>
                  <a:srgbClr val="FF0000"/>
                </a:solidFill>
                <a:latin typeface="Calibri Light"/>
                <a:cs typeface="Calibri Light"/>
              </a:rPr>
              <a:t>Wydatki </a:t>
            </a:r>
            <a:r>
              <a:rPr lang="pl-PL" sz="1800" b="1" dirty="0">
                <a:solidFill>
                  <a:srgbClr val="FF0000"/>
                </a:solidFill>
                <a:latin typeface="Calibri Light"/>
                <a:cs typeface="Calibri Light"/>
              </a:rPr>
              <a:t>w ramach cross-</a:t>
            </a:r>
            <a:r>
              <a:rPr lang="pl-PL" sz="1800" b="1" dirty="0" err="1">
                <a:solidFill>
                  <a:srgbClr val="FF0000"/>
                </a:solidFill>
                <a:latin typeface="Calibri Light"/>
                <a:cs typeface="Calibri Light"/>
              </a:rPr>
              <a:t>finansingu</a:t>
            </a:r>
            <a:r>
              <a:rPr lang="pl-PL" sz="1800" b="1" dirty="0">
                <a:solidFill>
                  <a:srgbClr val="FF0000"/>
                </a:solidFill>
                <a:latin typeface="Calibri Light"/>
                <a:cs typeface="Calibri Light"/>
              </a:rPr>
              <a:t> </a:t>
            </a:r>
            <a:r>
              <a:rPr lang="pl-PL" sz="1800" b="1" dirty="0">
                <a:latin typeface="Calibri Light"/>
                <a:cs typeface="Calibri Light"/>
              </a:rPr>
              <a:t>nie mogą </a:t>
            </a:r>
            <a:r>
              <a:rPr lang="pl-PL" sz="1800" b="1">
                <a:latin typeface="Calibri Light"/>
                <a:cs typeface="Calibri Light"/>
              </a:rPr>
              <a:t>przekroczyć </a:t>
            </a:r>
            <a:r>
              <a:rPr lang="pl-PL" sz="1800" b="1" smtClean="0">
                <a:latin typeface="Calibri Light"/>
                <a:cs typeface="Calibri Light"/>
              </a:rPr>
              <a:t>30</a:t>
            </a:r>
            <a:r>
              <a:rPr lang="pl-PL" sz="1800" b="1" dirty="0" smtClean="0">
                <a:latin typeface="Calibri Light"/>
                <a:cs typeface="Calibri Light"/>
              </a:rPr>
              <a:t>% </a:t>
            </a:r>
            <a:r>
              <a:rPr lang="pl-PL" sz="1800" b="1" dirty="0">
                <a:latin typeface="Calibri Light"/>
                <a:cs typeface="Calibri Light"/>
              </a:rPr>
              <a:t>wydatków kwalifikowalnych w projekcie. </a:t>
            </a:r>
            <a:endParaRPr lang="pl-PL" sz="1800" b="1" dirty="0" smtClean="0">
              <a:latin typeface="Calibri Light"/>
              <a:cs typeface="Calibri Light"/>
            </a:endParaRPr>
          </a:p>
          <a:p>
            <a:pPr marL="0" indent="0" algn="just">
              <a:buNone/>
            </a:pPr>
            <a:endParaRPr lang="pl-PL" sz="1800" b="1" dirty="0">
              <a:latin typeface="Calibri Light"/>
              <a:cs typeface="Calibri Light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468128" y="354895"/>
            <a:ext cx="6471920" cy="891936"/>
            <a:chOff x="274320" y="213360"/>
            <a:chExt cx="6471920" cy="891936"/>
          </a:xfrm>
        </p:grpSpPr>
        <p:sp>
          <p:nvSpPr>
            <p:cNvPr id="16" name="Rectangle 15"/>
            <p:cNvSpPr/>
            <p:nvPr/>
          </p:nvSpPr>
          <p:spPr>
            <a:xfrm>
              <a:off x="356076" y="213360"/>
              <a:ext cx="4297156" cy="60939"/>
            </a:xfrm>
            <a:prstGeom prst="rect">
              <a:avLst/>
            </a:prstGeom>
            <a:solidFill>
              <a:srgbClr val="EC8B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79646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74320" y="274299"/>
              <a:ext cx="450789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2400" dirty="0">
                  <a:latin typeface="Impact"/>
                  <a:cs typeface="Impact"/>
                </a:rPr>
                <a:t>UCZELNIA DOSTĘPNA</a:t>
              </a:r>
              <a:endParaRPr lang="en-US" sz="2400" dirty="0">
                <a:latin typeface="Impact"/>
                <a:cs typeface="Impact"/>
              </a:endParaRPr>
            </a:p>
            <a:p>
              <a:endParaRPr lang="en-US" sz="2400" dirty="0">
                <a:latin typeface="Impact"/>
                <a:cs typeface="Impact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74320" y="647350"/>
              <a:ext cx="6471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dirty="0" smtClean="0"/>
                <a:t>Kryterium dostępu nr 10</a:t>
              </a:r>
              <a:endParaRPr lang="en-US" dirty="0">
                <a:latin typeface="Gotham Book"/>
                <a:cs typeface="Gotham Book"/>
              </a:endParaRPr>
            </a:p>
          </p:txBody>
        </p:sp>
      </p:grpSp>
      <p:sp>
        <p:nvSpPr>
          <p:cNvPr id="8" name="Prostokąt 7"/>
          <p:cNvSpPr/>
          <p:nvPr/>
        </p:nvSpPr>
        <p:spPr>
          <a:xfrm>
            <a:off x="6750345" y="4284522"/>
            <a:ext cx="85311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ncbr.gov.pl </a:t>
            </a:r>
            <a:endParaRPr lang="pl-PL" sz="1200" dirty="0"/>
          </a:p>
        </p:txBody>
      </p:sp>
    </p:spTree>
    <p:extLst>
      <p:ext uri="{BB962C8B-B14F-4D97-AF65-F5344CB8AC3E}">
        <p14:creationId xmlns:p14="http://schemas.microsoft.com/office/powerpoint/2010/main" val="3372631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4294967295"/>
          </p:nvPr>
        </p:nvSpPr>
        <p:spPr>
          <a:xfrm>
            <a:off x="468128" y="1871163"/>
            <a:ext cx="8199883" cy="1549022"/>
          </a:xfrm>
          <a:prstGeom prst="rect">
            <a:avLst/>
          </a:prstGeom>
        </p:spPr>
        <p:txBody>
          <a:bodyPr/>
          <a:lstStyle/>
          <a:p>
            <a:pPr marL="0" indent="0" algn="just">
              <a:buNone/>
            </a:pPr>
            <a:r>
              <a:rPr lang="pl-PL" sz="1800" b="1" dirty="0" smtClean="0">
                <a:latin typeface="Calibri Light"/>
                <a:cs typeface="Calibri Light"/>
              </a:rPr>
              <a:t>Do </a:t>
            </a:r>
            <a:r>
              <a:rPr lang="pl-PL" sz="1800" b="1" dirty="0">
                <a:latin typeface="Calibri Light"/>
                <a:cs typeface="Calibri Light"/>
              </a:rPr>
              <a:t>realizacji projektu uczelnia </a:t>
            </a:r>
            <a:r>
              <a:rPr lang="pl-PL" sz="1800" b="1" dirty="0" smtClean="0">
                <a:solidFill>
                  <a:srgbClr val="FF0000"/>
                </a:solidFill>
                <a:latin typeface="Calibri Light"/>
                <a:cs typeface="Calibri Light"/>
              </a:rPr>
              <a:t>zatrudni </a:t>
            </a:r>
            <a:r>
              <a:rPr lang="pl-PL" sz="1800" b="1" dirty="0">
                <a:solidFill>
                  <a:srgbClr val="FF0000"/>
                </a:solidFill>
                <a:latin typeface="Calibri Light"/>
                <a:cs typeface="Calibri Light"/>
              </a:rPr>
              <a:t>co najmniej jedną osobę </a:t>
            </a:r>
            <a:r>
              <a:rPr lang="pl-PL" sz="1800" b="1" dirty="0" smtClean="0">
                <a:solidFill>
                  <a:srgbClr val="FF0000"/>
                </a:solidFill>
                <a:latin typeface="Calibri Light"/>
                <a:cs typeface="Calibri Light"/>
              </a:rPr>
              <a:t/>
            </a:r>
            <a:br>
              <a:rPr lang="pl-PL" sz="1800" b="1" dirty="0" smtClean="0">
                <a:solidFill>
                  <a:srgbClr val="FF0000"/>
                </a:solidFill>
                <a:latin typeface="Calibri Light"/>
                <a:cs typeface="Calibri Light"/>
              </a:rPr>
            </a:br>
            <a:r>
              <a:rPr lang="pl-PL" sz="1800" b="1" dirty="0" smtClean="0">
                <a:solidFill>
                  <a:srgbClr val="FF0000"/>
                </a:solidFill>
                <a:latin typeface="Calibri Light"/>
                <a:cs typeface="Calibri Light"/>
              </a:rPr>
              <a:t>z </a:t>
            </a:r>
            <a:r>
              <a:rPr lang="pl-PL" sz="1800" b="1" dirty="0">
                <a:solidFill>
                  <a:srgbClr val="FF0000"/>
                </a:solidFill>
                <a:latin typeface="Calibri Light"/>
                <a:cs typeface="Calibri Light"/>
              </a:rPr>
              <a:t>niepełnosprawnością i utrzyma jej zatrudnienie </a:t>
            </a:r>
            <a:r>
              <a:rPr lang="pl-PL" sz="1800" b="1" dirty="0">
                <a:latin typeface="Calibri Light"/>
                <a:cs typeface="Calibri Light"/>
              </a:rPr>
              <a:t>w okresie jednego roku od daty zakończenia </a:t>
            </a:r>
            <a:r>
              <a:rPr lang="pl-PL" sz="1800" b="1" dirty="0" smtClean="0">
                <a:latin typeface="Calibri Light"/>
                <a:cs typeface="Calibri Light"/>
              </a:rPr>
              <a:t>realizacji </a:t>
            </a:r>
            <a:r>
              <a:rPr lang="pl-PL" sz="1800" b="1" dirty="0">
                <a:latin typeface="Calibri Light"/>
                <a:cs typeface="Calibri Light"/>
              </a:rPr>
              <a:t>projektu. </a:t>
            </a:r>
            <a:endParaRPr lang="pl-PL" sz="1800" b="1" dirty="0" smtClean="0">
              <a:latin typeface="Calibri Light"/>
              <a:cs typeface="Calibri Light"/>
            </a:endParaRPr>
          </a:p>
          <a:p>
            <a:pPr marL="0" indent="0" algn="just">
              <a:buNone/>
            </a:pPr>
            <a:endParaRPr lang="pl-PL" sz="1800" b="1" dirty="0">
              <a:latin typeface="Calibri Light"/>
              <a:cs typeface="Calibri Light"/>
            </a:endParaRPr>
          </a:p>
          <a:p>
            <a:pPr marL="0" indent="0" algn="just">
              <a:buNone/>
            </a:pPr>
            <a:r>
              <a:rPr lang="pl-PL" sz="1800" b="1" dirty="0" smtClean="0">
                <a:latin typeface="Calibri Light"/>
                <a:cs typeface="Calibri Light"/>
              </a:rPr>
              <a:t>Waga: 10</a:t>
            </a:r>
            <a:endParaRPr lang="pl-PL" sz="1800" b="1" dirty="0">
              <a:latin typeface="Calibri Light"/>
              <a:cs typeface="Calibri Light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468128" y="354895"/>
            <a:ext cx="6471920" cy="891936"/>
            <a:chOff x="274320" y="213360"/>
            <a:chExt cx="6471920" cy="891936"/>
          </a:xfrm>
        </p:grpSpPr>
        <p:sp>
          <p:nvSpPr>
            <p:cNvPr id="16" name="Rectangle 15"/>
            <p:cNvSpPr/>
            <p:nvPr/>
          </p:nvSpPr>
          <p:spPr>
            <a:xfrm>
              <a:off x="356076" y="213360"/>
              <a:ext cx="4297156" cy="60939"/>
            </a:xfrm>
            <a:prstGeom prst="rect">
              <a:avLst/>
            </a:prstGeom>
            <a:solidFill>
              <a:srgbClr val="EC8B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79646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74320" y="274299"/>
              <a:ext cx="450789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2400" dirty="0">
                  <a:latin typeface="Impact"/>
                  <a:cs typeface="Impact"/>
                </a:rPr>
                <a:t>UCZELNIA DOSTĘPNA</a:t>
              </a:r>
              <a:endParaRPr lang="en-US" sz="2400" dirty="0">
                <a:latin typeface="Impact"/>
                <a:cs typeface="Impact"/>
              </a:endParaRPr>
            </a:p>
            <a:p>
              <a:endParaRPr lang="en-US" sz="2400" dirty="0">
                <a:latin typeface="Impact"/>
                <a:cs typeface="Impact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74320" y="647350"/>
              <a:ext cx="6471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dirty="0" smtClean="0"/>
                <a:t>Kryterium premiujące nr 1</a:t>
              </a:r>
              <a:endParaRPr lang="en-US" dirty="0">
                <a:latin typeface="Gotham Book"/>
                <a:cs typeface="Gotham Book"/>
              </a:endParaRPr>
            </a:p>
          </p:txBody>
        </p:sp>
      </p:grpSp>
      <p:sp>
        <p:nvSpPr>
          <p:cNvPr id="8" name="Prostokąt 7"/>
          <p:cNvSpPr/>
          <p:nvPr/>
        </p:nvSpPr>
        <p:spPr>
          <a:xfrm>
            <a:off x="6750345" y="4284522"/>
            <a:ext cx="85311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ncbr.gov.pl </a:t>
            </a:r>
            <a:endParaRPr lang="pl-PL" sz="1200" dirty="0"/>
          </a:p>
        </p:txBody>
      </p:sp>
    </p:spTree>
    <p:extLst>
      <p:ext uri="{BB962C8B-B14F-4D97-AF65-F5344CB8AC3E}">
        <p14:creationId xmlns:p14="http://schemas.microsoft.com/office/powerpoint/2010/main" val="3424115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4294967295"/>
          </p:nvPr>
        </p:nvSpPr>
        <p:spPr>
          <a:xfrm>
            <a:off x="468128" y="1871163"/>
            <a:ext cx="8199883" cy="1549022"/>
          </a:xfrm>
          <a:prstGeom prst="rect">
            <a:avLst/>
          </a:prstGeom>
        </p:spPr>
        <p:txBody>
          <a:bodyPr/>
          <a:lstStyle/>
          <a:p>
            <a:pPr marL="0" indent="0" algn="just">
              <a:buNone/>
            </a:pPr>
            <a:r>
              <a:rPr lang="pl-PL" sz="1800" b="1" dirty="0" smtClean="0">
                <a:latin typeface="Calibri Light"/>
                <a:cs typeface="Calibri Light"/>
              </a:rPr>
              <a:t>Uczelnia </a:t>
            </a:r>
            <a:r>
              <a:rPr lang="pl-PL" sz="1800" b="1" dirty="0">
                <a:solidFill>
                  <a:srgbClr val="FF0000"/>
                </a:solidFill>
                <a:latin typeface="Calibri Light"/>
                <a:cs typeface="Calibri Light"/>
              </a:rPr>
              <a:t>osiągnie kompletny model</a:t>
            </a:r>
            <a:r>
              <a:rPr lang="pl-PL" sz="1800" b="1" dirty="0">
                <a:latin typeface="Calibri Light"/>
                <a:cs typeface="Calibri Light"/>
              </a:rPr>
              <a:t>, stanowiący załącznik do regulaminu konkursu, wskazany we wniosku o dofinansowanie jako właściwy do realizacji w ramach projektu ze względu na stan dostosowania uczelni dla osób z niepełnosprawnościami</a:t>
            </a:r>
            <a:r>
              <a:rPr lang="pl-PL" sz="1800" b="1" dirty="0" smtClean="0">
                <a:latin typeface="Calibri Light"/>
                <a:cs typeface="Calibri Light"/>
              </a:rPr>
              <a:t>.</a:t>
            </a:r>
          </a:p>
          <a:p>
            <a:pPr marL="0" indent="0" algn="just">
              <a:buNone/>
            </a:pPr>
            <a:endParaRPr lang="pl-PL" sz="1800" b="1" dirty="0">
              <a:latin typeface="Calibri Light"/>
              <a:cs typeface="Calibri Light"/>
            </a:endParaRPr>
          </a:p>
          <a:p>
            <a:pPr marL="0" indent="0" algn="just">
              <a:buNone/>
            </a:pPr>
            <a:r>
              <a:rPr lang="pl-PL" sz="1800" b="1" dirty="0" smtClean="0">
                <a:latin typeface="Calibri Light"/>
                <a:cs typeface="Calibri Light"/>
              </a:rPr>
              <a:t>Waga: 10</a:t>
            </a:r>
            <a:endParaRPr lang="pl-PL" sz="1800" b="1" dirty="0">
              <a:latin typeface="Calibri Light"/>
              <a:cs typeface="Calibri Light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468128" y="354895"/>
            <a:ext cx="6471920" cy="891936"/>
            <a:chOff x="274320" y="213360"/>
            <a:chExt cx="6471920" cy="891936"/>
          </a:xfrm>
        </p:grpSpPr>
        <p:sp>
          <p:nvSpPr>
            <p:cNvPr id="16" name="Rectangle 15"/>
            <p:cNvSpPr/>
            <p:nvPr/>
          </p:nvSpPr>
          <p:spPr>
            <a:xfrm>
              <a:off x="356076" y="213360"/>
              <a:ext cx="4297156" cy="60939"/>
            </a:xfrm>
            <a:prstGeom prst="rect">
              <a:avLst/>
            </a:prstGeom>
            <a:solidFill>
              <a:srgbClr val="EC8B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79646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74320" y="274299"/>
              <a:ext cx="450789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2400" dirty="0">
                  <a:latin typeface="Impact"/>
                  <a:cs typeface="Impact"/>
                </a:rPr>
                <a:t>UCZELNIA DOSTĘPNA</a:t>
              </a:r>
              <a:endParaRPr lang="en-US" sz="2400" dirty="0">
                <a:latin typeface="Impact"/>
                <a:cs typeface="Impact"/>
              </a:endParaRPr>
            </a:p>
            <a:p>
              <a:endParaRPr lang="en-US" sz="2400" dirty="0">
                <a:latin typeface="Impact"/>
                <a:cs typeface="Impact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74320" y="647350"/>
              <a:ext cx="6471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dirty="0" smtClean="0"/>
                <a:t>Kryterium premiujące nr 2</a:t>
              </a:r>
              <a:endParaRPr lang="en-US" dirty="0">
                <a:latin typeface="Gotham Book"/>
                <a:cs typeface="Gotham Book"/>
              </a:endParaRPr>
            </a:p>
          </p:txBody>
        </p:sp>
      </p:grpSp>
      <p:sp>
        <p:nvSpPr>
          <p:cNvPr id="8" name="Prostokąt 7"/>
          <p:cNvSpPr/>
          <p:nvPr/>
        </p:nvSpPr>
        <p:spPr>
          <a:xfrm>
            <a:off x="6750345" y="4284522"/>
            <a:ext cx="85311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ncbr.gov.pl </a:t>
            </a:r>
            <a:endParaRPr lang="pl-PL" sz="1200" dirty="0"/>
          </a:p>
        </p:txBody>
      </p:sp>
    </p:spTree>
    <p:extLst>
      <p:ext uri="{BB962C8B-B14F-4D97-AF65-F5344CB8AC3E}">
        <p14:creationId xmlns:p14="http://schemas.microsoft.com/office/powerpoint/2010/main" val="3404083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4294967295"/>
          </p:nvPr>
        </p:nvSpPr>
        <p:spPr>
          <a:xfrm>
            <a:off x="468128" y="1532380"/>
            <a:ext cx="8199883" cy="1549022"/>
          </a:xfrm>
          <a:prstGeom prst="rect">
            <a:avLst/>
          </a:prstGeom>
        </p:spPr>
        <p:txBody>
          <a:bodyPr/>
          <a:lstStyle/>
          <a:p>
            <a:pPr marL="0" indent="0" algn="just">
              <a:buNone/>
            </a:pPr>
            <a:r>
              <a:rPr lang="pl-PL" sz="1800" b="1" dirty="0" smtClean="0">
                <a:latin typeface="Calibri Light"/>
                <a:cs typeface="Calibri Light"/>
              </a:rPr>
              <a:t>W dniu 5 grudnia 2018 r. Instytucja Pośrednicząca zamieściła na stronie NCBR roboczą wersję załącznika do regulaminu konkursu.</a:t>
            </a:r>
          </a:p>
          <a:p>
            <a:pPr marL="0" indent="0" algn="just">
              <a:buNone/>
            </a:pPr>
            <a:r>
              <a:rPr lang="pl-PL" sz="1800" b="1" dirty="0" smtClean="0">
                <a:latin typeface="Calibri Light"/>
                <a:cs typeface="Calibri Light"/>
              </a:rPr>
              <a:t>Uwagi do treści dokumentu można zgłaszać pisemnie na adres </a:t>
            </a:r>
            <a:r>
              <a:rPr lang="pl-PL" sz="1800" b="1" dirty="0" smtClean="0">
                <a:solidFill>
                  <a:srgbClr val="FF0000"/>
                </a:solidFill>
                <a:latin typeface="Calibri Light"/>
                <a:cs typeface="Calibri Light"/>
              </a:rPr>
              <a:t>dostepni@ncbr.gov.pl </a:t>
            </a:r>
            <a:r>
              <a:rPr lang="pl-PL" sz="1800" b="1" dirty="0" smtClean="0">
                <a:latin typeface="Calibri Light"/>
                <a:cs typeface="Calibri Light"/>
              </a:rPr>
              <a:t>do 12 grudnia 2018 r. na formularzu znajdującym się pod treścią komunikatu.</a:t>
            </a:r>
          </a:p>
          <a:p>
            <a:pPr marL="0" indent="0" algn="just">
              <a:buNone/>
            </a:pPr>
            <a:endParaRPr lang="pl-PL" sz="1800" dirty="0">
              <a:latin typeface="Calibri Light"/>
              <a:cs typeface="Calibri Light"/>
            </a:endParaRPr>
          </a:p>
          <a:p>
            <a:pPr marL="0" indent="0" algn="just">
              <a:buNone/>
            </a:pPr>
            <a:r>
              <a:rPr lang="pl-PL" sz="1600" dirty="0" smtClean="0">
                <a:latin typeface="Calibri Light"/>
                <a:cs typeface="Calibri Light"/>
              </a:rPr>
              <a:t>Ścieżka: </a:t>
            </a:r>
            <a:r>
              <a:rPr lang="pl-PL" sz="1600" i="1" u="sng" dirty="0" smtClean="0">
                <a:latin typeface="Calibri Light"/>
                <a:cs typeface="Calibri Light"/>
              </a:rPr>
              <a:t>www.ncbr.gov.pl &gt; PROGRAMY &gt; Fundusze europejskie &gt; Program Operacyjny Wiedza Edukacja Rozwój &gt; Aktualności</a:t>
            </a:r>
            <a:endParaRPr lang="pl-PL" sz="1600" i="1" u="sng" dirty="0">
              <a:latin typeface="Calibri Light"/>
              <a:cs typeface="Calibri Light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468128" y="354895"/>
            <a:ext cx="6471920" cy="891936"/>
            <a:chOff x="274320" y="213360"/>
            <a:chExt cx="6471920" cy="891936"/>
          </a:xfrm>
        </p:grpSpPr>
        <p:sp>
          <p:nvSpPr>
            <p:cNvPr id="16" name="Rectangle 15"/>
            <p:cNvSpPr/>
            <p:nvPr/>
          </p:nvSpPr>
          <p:spPr>
            <a:xfrm>
              <a:off x="356076" y="213360"/>
              <a:ext cx="4297156" cy="60939"/>
            </a:xfrm>
            <a:prstGeom prst="rect">
              <a:avLst/>
            </a:prstGeom>
            <a:solidFill>
              <a:srgbClr val="EC8B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79646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74320" y="274299"/>
              <a:ext cx="450789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2400" dirty="0">
                  <a:latin typeface="Impact"/>
                  <a:cs typeface="Impact"/>
                </a:rPr>
                <a:t>UCZELNIA DOSTĘPNA</a:t>
              </a:r>
              <a:endParaRPr lang="en-US" sz="2400" dirty="0">
                <a:latin typeface="Impact"/>
                <a:cs typeface="Impact"/>
              </a:endParaRPr>
            </a:p>
            <a:p>
              <a:endParaRPr lang="en-US" sz="2400" dirty="0">
                <a:latin typeface="Impact"/>
                <a:cs typeface="Impact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74320" y="647350"/>
              <a:ext cx="6471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dirty="0" smtClean="0"/>
                <a:t>Konsultacje modeli</a:t>
              </a:r>
              <a:endParaRPr lang="en-US" dirty="0">
                <a:latin typeface="Gotham Book"/>
                <a:cs typeface="Gotham Book"/>
              </a:endParaRPr>
            </a:p>
          </p:txBody>
        </p:sp>
      </p:grpSp>
      <p:sp>
        <p:nvSpPr>
          <p:cNvPr id="8" name="Prostokąt 7"/>
          <p:cNvSpPr/>
          <p:nvPr/>
        </p:nvSpPr>
        <p:spPr>
          <a:xfrm>
            <a:off x="6750345" y="4284522"/>
            <a:ext cx="85311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ncbr.gov.pl </a:t>
            </a:r>
            <a:endParaRPr lang="pl-PL" sz="1200" dirty="0"/>
          </a:p>
        </p:txBody>
      </p:sp>
    </p:spTree>
    <p:extLst>
      <p:ext uri="{BB962C8B-B14F-4D97-AF65-F5344CB8AC3E}">
        <p14:creationId xmlns:p14="http://schemas.microsoft.com/office/powerpoint/2010/main" val="289545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4392613"/>
            <a:ext cx="9144000" cy="7556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609321" y="846336"/>
            <a:ext cx="3893613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pl-PL" sz="1400" b="1" dirty="0" smtClean="0">
                <a:solidFill>
                  <a:srgbClr val="FFFFFF"/>
                </a:solidFill>
              </a:rPr>
              <a:t>Piotr Krasiński</a:t>
            </a:r>
          </a:p>
          <a:p>
            <a:pPr algn="ctr"/>
            <a:r>
              <a:rPr lang="pl-PL" sz="1400" b="1" dirty="0" smtClean="0">
                <a:solidFill>
                  <a:srgbClr val="FFFFFF"/>
                </a:solidFill>
              </a:rPr>
              <a:t>Dyrektor </a:t>
            </a:r>
          </a:p>
          <a:p>
            <a:pPr algn="ctr"/>
            <a:r>
              <a:rPr lang="pl-PL" sz="1400" b="1" dirty="0" smtClean="0">
                <a:solidFill>
                  <a:srgbClr val="FFFFFF"/>
                </a:solidFill>
              </a:rPr>
              <a:t>Działu Rozwoju Kadry Naukowej</a:t>
            </a:r>
            <a:endParaRPr lang="en-US" sz="1400" b="1" dirty="0" smtClean="0">
              <a:solidFill>
                <a:srgbClr val="FFFFFF"/>
              </a:solidFill>
            </a:endParaRPr>
          </a:p>
          <a:p>
            <a:pPr algn="ctr"/>
            <a:endParaRPr lang="pl-PL" sz="900" b="1" dirty="0" smtClean="0">
              <a:solidFill>
                <a:srgbClr val="FFFFFF"/>
              </a:solidFill>
            </a:endParaRPr>
          </a:p>
          <a:p>
            <a:pPr algn="ctr"/>
            <a:endParaRPr lang="en-US" sz="900" b="1" dirty="0" smtClean="0">
              <a:solidFill>
                <a:srgbClr val="FFFFFF"/>
              </a:solidFill>
            </a:endParaRPr>
          </a:p>
          <a:p>
            <a:pPr algn="ctr"/>
            <a:r>
              <a:rPr lang="en-US" sz="1400" b="1" dirty="0" smtClean="0">
                <a:solidFill>
                  <a:srgbClr val="FFFFFF"/>
                </a:solidFill>
              </a:rPr>
              <a:t>Narodowe Centrum</a:t>
            </a:r>
            <a:r>
              <a:rPr lang="en-US" sz="1400" dirty="0">
                <a:solidFill>
                  <a:srgbClr val="FFFFFF"/>
                </a:solidFill>
              </a:rPr>
              <a:t> </a:t>
            </a:r>
            <a:r>
              <a:rPr lang="en-US" sz="1400" b="1" dirty="0" smtClean="0">
                <a:solidFill>
                  <a:srgbClr val="FFFFFF"/>
                </a:solidFill>
              </a:rPr>
              <a:t>Badań </a:t>
            </a:r>
            <a:r>
              <a:rPr lang="en-US" sz="1400" b="1" dirty="0">
                <a:solidFill>
                  <a:srgbClr val="FFFFFF"/>
                </a:solidFill>
              </a:rPr>
              <a:t>i Rozwoju</a:t>
            </a:r>
            <a:r>
              <a:rPr lang="en-US" sz="1400" dirty="0">
                <a:solidFill>
                  <a:srgbClr val="FFFFFF"/>
                </a:solidFill>
              </a:rPr>
              <a:t>  </a:t>
            </a:r>
          </a:p>
          <a:p>
            <a:pPr algn="ctr"/>
            <a:r>
              <a:rPr lang="en-US" sz="1400" dirty="0" smtClean="0">
                <a:solidFill>
                  <a:srgbClr val="FFFFFF"/>
                </a:solidFill>
              </a:rPr>
              <a:t>ul</a:t>
            </a:r>
            <a:r>
              <a:rPr lang="en-US" sz="1400" dirty="0">
                <a:solidFill>
                  <a:srgbClr val="FFFFFF"/>
                </a:solidFill>
              </a:rPr>
              <a:t>. Nowogrodzka </a:t>
            </a:r>
            <a:r>
              <a:rPr lang="en-US" sz="1400" dirty="0" smtClean="0">
                <a:solidFill>
                  <a:srgbClr val="FFFFFF"/>
                </a:solidFill>
              </a:rPr>
              <a:t>47a</a:t>
            </a:r>
          </a:p>
          <a:p>
            <a:pPr algn="ctr"/>
            <a:r>
              <a:rPr lang="en-US" sz="1400" dirty="0" smtClean="0">
                <a:solidFill>
                  <a:srgbClr val="FFFFFF"/>
                </a:solidFill>
              </a:rPr>
              <a:t> </a:t>
            </a:r>
            <a:r>
              <a:rPr lang="pl-PL" sz="1400" dirty="0" smtClean="0">
                <a:solidFill>
                  <a:srgbClr val="FFFFFF"/>
                </a:solidFill>
              </a:rPr>
              <a:t>00</a:t>
            </a:r>
            <a:r>
              <a:rPr lang="pl-PL" sz="1400" dirty="0">
                <a:solidFill>
                  <a:srgbClr val="FFFFFF"/>
                </a:solidFill>
              </a:rPr>
              <a:t>-695, Warszawa</a:t>
            </a:r>
          </a:p>
          <a:p>
            <a:pPr algn="ctr"/>
            <a:endParaRPr lang="pl-PL" sz="900" dirty="0" smtClean="0">
              <a:solidFill>
                <a:srgbClr val="FFFFFF"/>
              </a:solidFill>
            </a:endParaRPr>
          </a:p>
          <a:p>
            <a:pPr algn="ctr"/>
            <a:r>
              <a:rPr lang="pl-PL" sz="1400" dirty="0" smtClean="0">
                <a:solidFill>
                  <a:srgbClr val="FFFFFF"/>
                </a:solidFill>
              </a:rPr>
              <a:t>ncbr.gov.pl</a:t>
            </a:r>
            <a:endParaRPr lang="pl-PL" sz="1400" dirty="0">
              <a:solidFill>
                <a:srgbClr val="FFFFFF"/>
              </a:solidFill>
            </a:endParaRPr>
          </a:p>
          <a:p>
            <a:pPr algn="ctr"/>
            <a:endParaRPr lang="pl-PL" sz="1400" dirty="0" smtClean="0">
              <a:solidFill>
                <a:srgbClr val="FFFFFF"/>
              </a:solidFill>
            </a:endParaRPr>
          </a:p>
          <a:p>
            <a:pPr algn="ctr"/>
            <a:r>
              <a:rPr lang="pl-PL" sz="1400" dirty="0" smtClean="0">
                <a:solidFill>
                  <a:srgbClr val="FFFFFF"/>
                </a:solidFill>
              </a:rPr>
              <a:t>Obserwuj nas:</a:t>
            </a:r>
            <a:endParaRPr lang="en-US" sz="1400" dirty="0">
              <a:solidFill>
                <a:srgbClr val="FFFFFF"/>
              </a:solidFill>
            </a:endParaRP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8942" y="3340402"/>
            <a:ext cx="340824" cy="340824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5716" y="3340402"/>
            <a:ext cx="340824" cy="340824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09060" y="3340402"/>
            <a:ext cx="340824" cy="340824"/>
          </a:xfrm>
          <a:prstGeom prst="rect">
            <a:avLst/>
          </a:prstGeom>
        </p:spPr>
      </p:pic>
      <p:pic>
        <p:nvPicPr>
          <p:cNvPr id="11" name="Obraz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759" y="4487097"/>
            <a:ext cx="8456482" cy="473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666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4294967295"/>
          </p:nvPr>
        </p:nvSpPr>
        <p:spPr>
          <a:xfrm>
            <a:off x="673537" y="1617407"/>
            <a:ext cx="7662081" cy="1549022"/>
          </a:xfrm>
          <a:prstGeom prst="rect">
            <a:avLst/>
          </a:prstGeom>
        </p:spPr>
        <p:txBody>
          <a:bodyPr/>
          <a:lstStyle/>
          <a:p>
            <a:pPr marL="0" indent="0" algn="just">
              <a:buNone/>
            </a:pPr>
            <a:r>
              <a:rPr lang="pl-PL" sz="2000" b="1" dirty="0" smtClean="0"/>
              <a:t>W </a:t>
            </a:r>
            <a:r>
              <a:rPr lang="pl-PL" sz="2000" b="1" i="1" dirty="0" smtClean="0"/>
              <a:t>Programie </a:t>
            </a:r>
            <a:r>
              <a:rPr lang="pl-PL" sz="2000" b="1" i="1" dirty="0"/>
              <a:t>Dostępność </a:t>
            </a:r>
            <a:r>
              <a:rPr lang="pl-PL" sz="2000" b="1" i="1" dirty="0" smtClean="0"/>
              <a:t>Plus</a:t>
            </a:r>
            <a:r>
              <a:rPr lang="pl-PL" sz="2000" b="1" dirty="0" smtClean="0"/>
              <a:t>, </a:t>
            </a:r>
            <a:r>
              <a:rPr lang="pl-PL" sz="2000" b="1" dirty="0"/>
              <a:t>w ramach działania </a:t>
            </a:r>
            <a:r>
              <a:rPr lang="pl-PL" sz="2000" b="1" i="1" dirty="0"/>
              <a:t>12. Studia bez </a:t>
            </a:r>
            <a:r>
              <a:rPr lang="pl-PL" sz="2000" b="1" i="1" dirty="0" smtClean="0"/>
              <a:t>barier</a:t>
            </a:r>
            <a:r>
              <a:rPr lang="pl-PL" sz="2000" b="1" dirty="0" smtClean="0"/>
              <a:t>, </a:t>
            </a:r>
            <a:r>
              <a:rPr lang="pl-PL" sz="2000" b="1" dirty="0"/>
              <a:t>planowane jest dostosowanie uczelni do potrzeb osób </a:t>
            </a:r>
            <a:r>
              <a:rPr lang="pl-PL" sz="2000" b="1" dirty="0" smtClean="0"/>
              <a:t>                   z </a:t>
            </a:r>
            <a:r>
              <a:rPr lang="pl-PL" sz="2000" b="1" dirty="0"/>
              <a:t>niepełnosprawnościami w zakresie dostępności architektonicznej, komunikacyjnej, administrowanych stron internetowych, narzędzi informatycznych i procedur </a:t>
            </a:r>
            <a:r>
              <a:rPr lang="pl-PL" sz="2000" b="1" dirty="0" smtClean="0"/>
              <a:t>kształcenia.</a:t>
            </a:r>
            <a:endParaRPr lang="pl-PL" sz="2000" dirty="0" smtClean="0">
              <a:latin typeface="Calibri Light"/>
              <a:cs typeface="Calibri Light"/>
            </a:endParaRPr>
          </a:p>
          <a:p>
            <a:pPr marL="0" indent="0">
              <a:buNone/>
            </a:pPr>
            <a:endParaRPr lang="pl-PL" sz="1800" dirty="0">
              <a:latin typeface="Calibri Light"/>
              <a:cs typeface="Calibri Light"/>
            </a:endParaRPr>
          </a:p>
          <a:p>
            <a:pPr marL="0" indent="0">
              <a:buNone/>
            </a:pPr>
            <a:endParaRPr lang="pl-PL" sz="1800" dirty="0">
              <a:latin typeface="Calibri Light"/>
              <a:cs typeface="Calibri Light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468128" y="354895"/>
            <a:ext cx="6471920" cy="803322"/>
            <a:chOff x="274320" y="213360"/>
            <a:chExt cx="6471920" cy="803322"/>
          </a:xfrm>
        </p:grpSpPr>
        <p:sp>
          <p:nvSpPr>
            <p:cNvPr id="16" name="Rectangle 15"/>
            <p:cNvSpPr/>
            <p:nvPr/>
          </p:nvSpPr>
          <p:spPr>
            <a:xfrm>
              <a:off x="356076" y="213360"/>
              <a:ext cx="4297156" cy="60939"/>
            </a:xfrm>
            <a:prstGeom prst="rect">
              <a:avLst/>
            </a:prstGeom>
            <a:solidFill>
              <a:srgbClr val="EC8B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79646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74320" y="274299"/>
              <a:ext cx="450789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2400" dirty="0" smtClean="0">
                  <a:latin typeface="Impact"/>
                  <a:cs typeface="Impact"/>
                </a:rPr>
                <a:t>UCZELNIA DOSTĘPNA</a:t>
              </a:r>
              <a:endParaRPr lang="en-US" sz="2400" dirty="0">
                <a:latin typeface="Impact"/>
                <a:cs typeface="Impact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74320" y="647350"/>
              <a:ext cx="6471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dirty="0" smtClean="0"/>
                <a:t>Informacje podstawowe o konkursie</a:t>
              </a:r>
              <a:endParaRPr lang="en-US" dirty="0">
                <a:latin typeface="Gotham Book"/>
                <a:cs typeface="Gotham Book"/>
              </a:endParaRPr>
            </a:p>
          </p:txBody>
        </p:sp>
      </p:grpSp>
      <p:sp>
        <p:nvSpPr>
          <p:cNvPr id="8" name="Prostokąt 7"/>
          <p:cNvSpPr/>
          <p:nvPr/>
        </p:nvSpPr>
        <p:spPr>
          <a:xfrm>
            <a:off x="6750345" y="4284522"/>
            <a:ext cx="85311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ncbr.gov.pl </a:t>
            </a:r>
            <a:endParaRPr lang="pl-PL" sz="1200" dirty="0"/>
          </a:p>
        </p:txBody>
      </p:sp>
    </p:spTree>
    <p:extLst>
      <p:ext uri="{BB962C8B-B14F-4D97-AF65-F5344CB8AC3E}">
        <p14:creationId xmlns:p14="http://schemas.microsoft.com/office/powerpoint/2010/main" val="770758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4294967295"/>
          </p:nvPr>
        </p:nvSpPr>
        <p:spPr>
          <a:xfrm>
            <a:off x="468128" y="1531268"/>
            <a:ext cx="8199883" cy="1549022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pl-PL" sz="1800" b="1" dirty="0"/>
              <a:t>Działanie 3.5 </a:t>
            </a:r>
            <a:r>
              <a:rPr lang="pl-PL" sz="1800" b="1" i="1" dirty="0"/>
              <a:t>Kompleksowe programy szkół wyższych</a:t>
            </a:r>
          </a:p>
          <a:p>
            <a:pPr marL="0" indent="0">
              <a:buNone/>
            </a:pPr>
            <a:endParaRPr lang="pl-PL" sz="1800" dirty="0" smtClean="0">
              <a:latin typeface="Calibri Light"/>
              <a:cs typeface="Calibri Light"/>
            </a:endParaRPr>
          </a:p>
          <a:p>
            <a:pPr marL="0" indent="0">
              <a:buNone/>
            </a:pPr>
            <a:endParaRPr lang="pl-PL" sz="1800" dirty="0">
              <a:latin typeface="Calibri Light"/>
              <a:cs typeface="Calibri Light"/>
            </a:endParaRPr>
          </a:p>
          <a:p>
            <a:pPr marL="0" indent="0">
              <a:buNone/>
            </a:pPr>
            <a:endParaRPr lang="pl-PL" sz="1800" dirty="0">
              <a:latin typeface="Calibri Light"/>
              <a:cs typeface="Calibri Light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468128" y="354895"/>
            <a:ext cx="6471920" cy="803322"/>
            <a:chOff x="274320" y="213360"/>
            <a:chExt cx="6471920" cy="803322"/>
          </a:xfrm>
        </p:grpSpPr>
        <p:sp>
          <p:nvSpPr>
            <p:cNvPr id="16" name="Rectangle 15"/>
            <p:cNvSpPr/>
            <p:nvPr/>
          </p:nvSpPr>
          <p:spPr>
            <a:xfrm>
              <a:off x="356076" y="213360"/>
              <a:ext cx="4297156" cy="60939"/>
            </a:xfrm>
            <a:prstGeom prst="rect">
              <a:avLst/>
            </a:prstGeom>
            <a:solidFill>
              <a:srgbClr val="EC8B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79646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74320" y="274299"/>
              <a:ext cx="450789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2400" dirty="0" smtClean="0">
                  <a:latin typeface="Impact"/>
                  <a:cs typeface="Impact"/>
                </a:rPr>
                <a:t>UCZELNIA DOSTĘPNA</a:t>
              </a:r>
              <a:endParaRPr lang="en-US" sz="2400" dirty="0">
                <a:latin typeface="Impact"/>
                <a:cs typeface="Impact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74320" y="647350"/>
              <a:ext cx="6471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dirty="0" smtClean="0"/>
                <a:t>Informacje podstawowe o konkursie</a:t>
              </a:r>
              <a:endParaRPr lang="en-US" dirty="0">
                <a:latin typeface="Gotham Book"/>
                <a:cs typeface="Gotham Book"/>
              </a:endParaRPr>
            </a:p>
          </p:txBody>
        </p:sp>
      </p:grpSp>
      <p:sp>
        <p:nvSpPr>
          <p:cNvPr id="8" name="Prostokąt 7"/>
          <p:cNvSpPr/>
          <p:nvPr/>
        </p:nvSpPr>
        <p:spPr>
          <a:xfrm>
            <a:off x="6750345" y="4284522"/>
            <a:ext cx="85311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ncbr.gov.pl </a:t>
            </a:r>
            <a:endParaRPr lang="pl-PL" sz="1200" dirty="0"/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4906230"/>
              </p:ext>
            </p:extLst>
          </p:nvPr>
        </p:nvGraphicFramePr>
        <p:xfrm>
          <a:off x="844048" y="2112878"/>
          <a:ext cx="6096000" cy="11125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239814">
                  <a:extLst>
                    <a:ext uri="{9D8B030D-6E8A-4147-A177-3AD203B41FA5}">
                      <a16:colId xmlns:a16="http://schemas.microsoft.com/office/drawing/2014/main" xmlns="" val="1794979473"/>
                    </a:ext>
                  </a:extLst>
                </a:gridCol>
                <a:gridCol w="2856186">
                  <a:extLst>
                    <a:ext uri="{9D8B030D-6E8A-4147-A177-3AD203B41FA5}">
                      <a16:colId xmlns:a16="http://schemas.microsoft.com/office/drawing/2014/main" xmlns="" val="24180602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l-PL" sz="1800" b="1" u="none" kern="1200" dirty="0" smtClean="0">
                          <a:solidFill>
                            <a:schemeClr val="dk1"/>
                          </a:solidFill>
                          <a:latin typeface="Calibri Light"/>
                          <a:ea typeface="+mn-ea"/>
                          <a:cs typeface="Calibri Light"/>
                        </a:rPr>
                        <a:t>Alokacja:</a:t>
                      </a:r>
                      <a:endParaRPr lang="pl-PL" sz="1800" b="1" u="none" kern="1200" dirty="0">
                        <a:solidFill>
                          <a:schemeClr val="dk1"/>
                        </a:solidFill>
                        <a:latin typeface="Calibri Light"/>
                        <a:ea typeface="+mn-ea"/>
                        <a:cs typeface="Calibri Ligh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dirty="0" smtClean="0">
                          <a:solidFill>
                            <a:schemeClr val="tx1"/>
                          </a:solidFill>
                          <a:latin typeface="Calibri Light"/>
                          <a:cs typeface="Calibri Light"/>
                        </a:rPr>
                        <a:t>200 000 000 PLN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453376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u="none" dirty="0" smtClean="0">
                          <a:latin typeface="Calibri Light"/>
                          <a:cs typeface="Calibri Light"/>
                        </a:rPr>
                        <a:t>Planowane rozpoczęcie naboru:</a:t>
                      </a:r>
                      <a:endParaRPr lang="pl-PL" sz="1600" b="1" u="none" dirty="0" smtClean="0">
                        <a:latin typeface="Calibri Light"/>
                        <a:cs typeface="Calibri Ligh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dirty="0" smtClean="0">
                          <a:latin typeface="Calibri Light"/>
                          <a:cs typeface="Calibri Light"/>
                        </a:rPr>
                        <a:t>luty 2019 r.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786410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l-PL" sz="1800" b="1" u="none" dirty="0" smtClean="0">
                          <a:latin typeface="Calibri Light"/>
                          <a:cs typeface="Calibri Light"/>
                        </a:rPr>
                        <a:t>Wymagany wkład beneficjenta: </a:t>
                      </a:r>
                      <a:endParaRPr lang="pl-PL" b="1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dirty="0" smtClean="0">
                          <a:latin typeface="Calibri Light"/>
                          <a:cs typeface="Calibri Light"/>
                        </a:rPr>
                        <a:t>3,00%</a:t>
                      </a:r>
                      <a:endParaRPr lang="pl-PL" sz="1600" b="1" dirty="0" smtClean="0">
                        <a:latin typeface="Calibri Light"/>
                        <a:cs typeface="Calibri Ligh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607689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5820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4294967295"/>
          </p:nvPr>
        </p:nvSpPr>
        <p:spPr>
          <a:xfrm>
            <a:off x="468128" y="1871163"/>
            <a:ext cx="8199883" cy="1549022"/>
          </a:xfrm>
          <a:prstGeom prst="rect">
            <a:avLst/>
          </a:prstGeom>
        </p:spPr>
        <p:txBody>
          <a:bodyPr/>
          <a:lstStyle/>
          <a:p>
            <a:pPr marL="0" indent="0" algn="just">
              <a:buNone/>
            </a:pPr>
            <a:r>
              <a:rPr lang="pl-PL" sz="1800" b="1" dirty="0" smtClean="0">
                <a:solidFill>
                  <a:srgbClr val="FF0000"/>
                </a:solidFill>
                <a:latin typeface="Calibri Light"/>
                <a:cs typeface="Calibri Light"/>
              </a:rPr>
              <a:t>Wnioskodawcą </a:t>
            </a:r>
            <a:r>
              <a:rPr lang="pl-PL" sz="1800" b="1" dirty="0">
                <a:solidFill>
                  <a:srgbClr val="FF0000"/>
                </a:solidFill>
                <a:latin typeface="Calibri Light"/>
                <a:cs typeface="Calibri Light"/>
              </a:rPr>
              <a:t>projektu może być wyłącznie uczelnia</a:t>
            </a:r>
            <a:r>
              <a:rPr lang="pl-PL" sz="1800" b="1" dirty="0">
                <a:latin typeface="Calibri Light"/>
                <a:cs typeface="Calibri Light"/>
              </a:rPr>
              <a:t>, która nie znajduje się w procesie likwidacji oraz w wypadku której nie wystąpiono do Ministra właściwego do spraw szkolnictwa wyższego o zgodę na likwidację, ani wobec której Minister właściwy do spraw szkolnictwa wyższego nie ogłosił informacji o zawieszeniu uprawnień uczelni do prowadzenia studiów.</a:t>
            </a:r>
            <a:endParaRPr lang="en-US" sz="1800" b="1" dirty="0">
              <a:latin typeface="Calibri Light"/>
              <a:cs typeface="Calibri Light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468128" y="354895"/>
            <a:ext cx="6471920" cy="891936"/>
            <a:chOff x="274320" y="213360"/>
            <a:chExt cx="6471920" cy="891936"/>
          </a:xfrm>
        </p:grpSpPr>
        <p:sp>
          <p:nvSpPr>
            <p:cNvPr id="16" name="Rectangle 15"/>
            <p:cNvSpPr/>
            <p:nvPr/>
          </p:nvSpPr>
          <p:spPr>
            <a:xfrm>
              <a:off x="356076" y="213360"/>
              <a:ext cx="4297156" cy="60939"/>
            </a:xfrm>
            <a:prstGeom prst="rect">
              <a:avLst/>
            </a:prstGeom>
            <a:solidFill>
              <a:srgbClr val="EC8B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79646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74320" y="274299"/>
              <a:ext cx="450789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2400" dirty="0">
                  <a:latin typeface="Impact"/>
                  <a:cs typeface="Impact"/>
                </a:rPr>
                <a:t>UCZELNIA DOSTĘPNA</a:t>
              </a:r>
              <a:endParaRPr lang="en-US" sz="2400" dirty="0">
                <a:latin typeface="Impact"/>
                <a:cs typeface="Impact"/>
              </a:endParaRPr>
            </a:p>
            <a:p>
              <a:endParaRPr lang="en-US" sz="2400" dirty="0">
                <a:latin typeface="Impact"/>
                <a:cs typeface="Impact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74320" y="647350"/>
              <a:ext cx="6471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dirty="0" smtClean="0"/>
                <a:t>Kryterium dostępu nr 1</a:t>
              </a:r>
              <a:endParaRPr lang="en-US" dirty="0">
                <a:latin typeface="Gotham Book"/>
                <a:cs typeface="Gotham Book"/>
              </a:endParaRPr>
            </a:p>
          </p:txBody>
        </p:sp>
      </p:grpSp>
      <p:sp>
        <p:nvSpPr>
          <p:cNvPr id="8" name="Prostokąt 7"/>
          <p:cNvSpPr/>
          <p:nvPr/>
        </p:nvSpPr>
        <p:spPr>
          <a:xfrm>
            <a:off x="6750345" y="4284522"/>
            <a:ext cx="85311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ncbr.gov.pl </a:t>
            </a:r>
            <a:endParaRPr lang="pl-PL" sz="1200" dirty="0"/>
          </a:p>
        </p:txBody>
      </p:sp>
    </p:spTree>
    <p:extLst>
      <p:ext uri="{BB962C8B-B14F-4D97-AF65-F5344CB8AC3E}">
        <p14:creationId xmlns:p14="http://schemas.microsoft.com/office/powerpoint/2010/main" val="178195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4294967295"/>
          </p:nvPr>
        </p:nvSpPr>
        <p:spPr>
          <a:xfrm>
            <a:off x="468128" y="2038078"/>
            <a:ext cx="8199883" cy="1549022"/>
          </a:xfrm>
          <a:prstGeom prst="rect">
            <a:avLst/>
          </a:prstGeom>
        </p:spPr>
        <p:txBody>
          <a:bodyPr/>
          <a:lstStyle/>
          <a:p>
            <a:pPr marL="0" indent="0" algn="just">
              <a:buNone/>
            </a:pPr>
            <a:r>
              <a:rPr lang="pl-PL" sz="1800" b="1" dirty="0" smtClean="0">
                <a:latin typeface="Calibri Light"/>
                <a:cs typeface="Calibri Light"/>
              </a:rPr>
              <a:t>Wnioskodawca </a:t>
            </a:r>
            <a:r>
              <a:rPr lang="pl-PL" sz="1800" b="1" dirty="0">
                <a:latin typeface="Calibri Light"/>
                <a:cs typeface="Calibri Light"/>
              </a:rPr>
              <a:t>może złożyć </a:t>
            </a:r>
            <a:r>
              <a:rPr lang="pl-PL" sz="1800" b="1" dirty="0">
                <a:solidFill>
                  <a:srgbClr val="FF0000"/>
                </a:solidFill>
                <a:latin typeface="Calibri Light"/>
                <a:cs typeface="Calibri Light"/>
              </a:rPr>
              <a:t>wyłącznie jeden wniosek </a:t>
            </a:r>
            <a:r>
              <a:rPr lang="pl-PL" sz="1800" b="1" dirty="0">
                <a:latin typeface="Calibri Light"/>
                <a:cs typeface="Calibri Light"/>
              </a:rPr>
              <a:t>w konkursie.</a:t>
            </a:r>
            <a:endParaRPr lang="en-US" sz="1800" b="1" dirty="0">
              <a:latin typeface="Calibri Light"/>
              <a:cs typeface="Calibri Light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468128" y="354895"/>
            <a:ext cx="6471920" cy="891936"/>
            <a:chOff x="274320" y="213360"/>
            <a:chExt cx="6471920" cy="891936"/>
          </a:xfrm>
        </p:grpSpPr>
        <p:sp>
          <p:nvSpPr>
            <p:cNvPr id="16" name="Rectangle 15"/>
            <p:cNvSpPr/>
            <p:nvPr/>
          </p:nvSpPr>
          <p:spPr>
            <a:xfrm>
              <a:off x="356076" y="213360"/>
              <a:ext cx="4297156" cy="60939"/>
            </a:xfrm>
            <a:prstGeom prst="rect">
              <a:avLst/>
            </a:prstGeom>
            <a:solidFill>
              <a:srgbClr val="EC8B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79646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74320" y="274299"/>
              <a:ext cx="450789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2400" dirty="0">
                  <a:latin typeface="Impact"/>
                  <a:cs typeface="Impact"/>
                </a:rPr>
                <a:t>UCZELNIA DOSTĘPNA</a:t>
              </a:r>
              <a:endParaRPr lang="en-US" sz="2400" dirty="0">
                <a:latin typeface="Impact"/>
                <a:cs typeface="Impact"/>
              </a:endParaRPr>
            </a:p>
            <a:p>
              <a:endParaRPr lang="en-US" sz="2400" dirty="0">
                <a:latin typeface="Impact"/>
                <a:cs typeface="Impact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74320" y="647350"/>
              <a:ext cx="6471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dirty="0" smtClean="0"/>
                <a:t>Kryterium dostępu nr 2</a:t>
              </a:r>
              <a:endParaRPr lang="en-US" dirty="0">
                <a:latin typeface="Gotham Book"/>
                <a:cs typeface="Gotham Book"/>
              </a:endParaRPr>
            </a:p>
          </p:txBody>
        </p:sp>
      </p:grpSp>
      <p:sp>
        <p:nvSpPr>
          <p:cNvPr id="8" name="Prostokąt 7"/>
          <p:cNvSpPr/>
          <p:nvPr/>
        </p:nvSpPr>
        <p:spPr>
          <a:xfrm>
            <a:off x="6750345" y="4284522"/>
            <a:ext cx="85311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ncbr.gov.pl </a:t>
            </a:r>
            <a:endParaRPr lang="pl-PL" sz="1200" dirty="0"/>
          </a:p>
        </p:txBody>
      </p:sp>
    </p:spTree>
    <p:extLst>
      <p:ext uri="{BB962C8B-B14F-4D97-AF65-F5344CB8AC3E}">
        <p14:creationId xmlns:p14="http://schemas.microsoft.com/office/powerpoint/2010/main" val="2959572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4294967295"/>
          </p:nvPr>
        </p:nvSpPr>
        <p:spPr>
          <a:xfrm>
            <a:off x="468128" y="1871163"/>
            <a:ext cx="8199883" cy="1549022"/>
          </a:xfrm>
          <a:prstGeom prst="rect">
            <a:avLst/>
          </a:prstGeom>
        </p:spPr>
        <p:txBody>
          <a:bodyPr/>
          <a:lstStyle/>
          <a:p>
            <a:pPr marL="0" indent="0" algn="just">
              <a:buNone/>
            </a:pPr>
            <a:r>
              <a:rPr lang="pl-PL" sz="1800" b="1" dirty="0" smtClean="0">
                <a:latin typeface="Calibri Light"/>
                <a:cs typeface="Calibri Light"/>
              </a:rPr>
              <a:t>Projekt </a:t>
            </a:r>
            <a:r>
              <a:rPr lang="pl-PL" sz="1800" b="1" dirty="0">
                <a:latin typeface="Calibri Light"/>
                <a:cs typeface="Calibri Light"/>
              </a:rPr>
              <a:t>przewiduje </a:t>
            </a:r>
            <a:r>
              <a:rPr lang="pl-PL" sz="1800" b="1" dirty="0">
                <a:solidFill>
                  <a:srgbClr val="FF0000"/>
                </a:solidFill>
                <a:latin typeface="Calibri Light"/>
                <a:cs typeface="Calibri Light"/>
              </a:rPr>
              <a:t>wyłącznie realizację działań mających na celu zapewnienie przez uczelnię dostępności architektonicznej, komunikacyjnej, administrowanych stron internetowych, narzędzi informatycznych oraz procedur kształcenia </a:t>
            </a:r>
            <a:r>
              <a:rPr lang="pl-PL" sz="1800" b="1" dirty="0">
                <a:latin typeface="Calibri Light"/>
                <a:cs typeface="Calibri Light"/>
              </a:rPr>
              <a:t>w kształceniu na poziomie wyższym oraz wprowadzenie do programów kształcenia modyfikacji zapewniających ich dostępność dla studentów z niepełnosprawnościami.</a:t>
            </a:r>
            <a:endParaRPr lang="en-US" sz="1800" b="1" dirty="0">
              <a:latin typeface="Calibri Light"/>
              <a:cs typeface="Calibri Light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468128" y="354895"/>
            <a:ext cx="6471920" cy="891936"/>
            <a:chOff x="274320" y="213360"/>
            <a:chExt cx="6471920" cy="891936"/>
          </a:xfrm>
        </p:grpSpPr>
        <p:sp>
          <p:nvSpPr>
            <p:cNvPr id="16" name="Rectangle 15"/>
            <p:cNvSpPr/>
            <p:nvPr/>
          </p:nvSpPr>
          <p:spPr>
            <a:xfrm>
              <a:off x="356076" y="213360"/>
              <a:ext cx="4297156" cy="60939"/>
            </a:xfrm>
            <a:prstGeom prst="rect">
              <a:avLst/>
            </a:prstGeom>
            <a:solidFill>
              <a:srgbClr val="EC8B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79646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74320" y="274299"/>
              <a:ext cx="450789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2400" dirty="0">
                  <a:latin typeface="Impact"/>
                  <a:cs typeface="Impact"/>
                </a:rPr>
                <a:t>UCZELNIA DOSTĘPNA</a:t>
              </a:r>
              <a:endParaRPr lang="en-US" sz="2400" dirty="0">
                <a:latin typeface="Impact"/>
                <a:cs typeface="Impact"/>
              </a:endParaRPr>
            </a:p>
            <a:p>
              <a:endParaRPr lang="en-US" sz="2400" dirty="0">
                <a:latin typeface="Impact"/>
                <a:cs typeface="Impact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74320" y="647350"/>
              <a:ext cx="6471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dirty="0" smtClean="0"/>
                <a:t>Kryterium dostępu nr 3</a:t>
              </a:r>
              <a:endParaRPr lang="en-US" dirty="0">
                <a:latin typeface="Gotham Book"/>
                <a:cs typeface="Gotham Book"/>
              </a:endParaRPr>
            </a:p>
          </p:txBody>
        </p:sp>
      </p:grpSp>
      <p:sp>
        <p:nvSpPr>
          <p:cNvPr id="8" name="Prostokąt 7"/>
          <p:cNvSpPr/>
          <p:nvPr/>
        </p:nvSpPr>
        <p:spPr>
          <a:xfrm>
            <a:off x="6750345" y="4284522"/>
            <a:ext cx="85311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ncbr.gov.pl </a:t>
            </a:r>
            <a:endParaRPr lang="pl-PL" sz="1200" dirty="0"/>
          </a:p>
        </p:txBody>
      </p:sp>
    </p:spTree>
    <p:extLst>
      <p:ext uri="{BB962C8B-B14F-4D97-AF65-F5344CB8AC3E}">
        <p14:creationId xmlns:p14="http://schemas.microsoft.com/office/powerpoint/2010/main" val="2872603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4294967295"/>
          </p:nvPr>
        </p:nvSpPr>
        <p:spPr>
          <a:xfrm>
            <a:off x="468128" y="1246838"/>
            <a:ext cx="8199883" cy="3037684"/>
          </a:xfrm>
          <a:prstGeom prst="rect">
            <a:avLst/>
          </a:prstGeom>
        </p:spPr>
        <p:txBody>
          <a:bodyPr/>
          <a:lstStyle/>
          <a:p>
            <a:pPr marL="0" indent="0" algn="just">
              <a:buNone/>
            </a:pPr>
            <a:r>
              <a:rPr lang="pl-PL" sz="1700" b="1" dirty="0" smtClean="0">
                <a:solidFill>
                  <a:srgbClr val="FF0000"/>
                </a:solidFill>
                <a:latin typeface="Calibri Light"/>
                <a:cs typeface="Calibri Light"/>
              </a:rPr>
              <a:t>Działania </a:t>
            </a:r>
            <a:r>
              <a:rPr lang="pl-PL" sz="1700" b="1" dirty="0">
                <a:solidFill>
                  <a:srgbClr val="FF0000"/>
                </a:solidFill>
                <a:latin typeface="Calibri Light"/>
                <a:cs typeface="Calibri Light"/>
              </a:rPr>
              <a:t>realizowane w projekcie muszą prowadzić do osiągnięcia modelu uczelni dostępnej, właściwego dla danej uczelni ze względu na potrzeby osób </a:t>
            </a:r>
            <a:r>
              <a:rPr lang="pl-PL" sz="1700" b="1" dirty="0" smtClean="0">
                <a:solidFill>
                  <a:srgbClr val="FF0000"/>
                </a:solidFill>
                <a:latin typeface="Calibri Light"/>
                <a:cs typeface="Calibri Light"/>
              </a:rPr>
              <a:t/>
            </a:r>
            <a:br>
              <a:rPr lang="pl-PL" sz="1700" b="1" dirty="0" smtClean="0">
                <a:solidFill>
                  <a:srgbClr val="FF0000"/>
                </a:solidFill>
                <a:latin typeface="Calibri Light"/>
                <a:cs typeface="Calibri Light"/>
              </a:rPr>
            </a:br>
            <a:r>
              <a:rPr lang="pl-PL" sz="1700" b="1" dirty="0" smtClean="0">
                <a:solidFill>
                  <a:srgbClr val="FF0000"/>
                </a:solidFill>
                <a:latin typeface="Calibri Light"/>
                <a:cs typeface="Calibri Light"/>
              </a:rPr>
              <a:t>z </a:t>
            </a:r>
            <a:r>
              <a:rPr lang="pl-PL" sz="1700" b="1" dirty="0">
                <a:solidFill>
                  <a:srgbClr val="FF0000"/>
                </a:solidFill>
                <a:latin typeface="Calibri Light"/>
                <a:cs typeface="Calibri Light"/>
              </a:rPr>
              <a:t>niepełnosprawnościami</a:t>
            </a:r>
            <a:r>
              <a:rPr lang="pl-PL" sz="1700" b="1" dirty="0">
                <a:latin typeface="Calibri Light"/>
                <a:cs typeface="Calibri Light"/>
              </a:rPr>
              <a:t>.</a:t>
            </a:r>
          </a:p>
          <a:p>
            <a:pPr marL="0" indent="0" algn="just">
              <a:buNone/>
            </a:pPr>
            <a:r>
              <a:rPr lang="pl-PL" sz="1700" b="1" dirty="0">
                <a:latin typeface="Calibri Light"/>
                <a:cs typeface="Calibri Light"/>
              </a:rPr>
              <a:t>Zakres oraz mechanizmy wsparcia stanowiły będą element regulaminu konkursu. Załącznik do regulaminu określi modele uczelni dostępnej, określające  zakres wsparcia uczelni w celu zwiększenia ich dostępności dla osób z niepełnosprawnościami, uwzględniając różny stan dostosowania uczelni na etapie aplikowania w konkursie „Uczelnia dostępna”.</a:t>
            </a:r>
          </a:p>
          <a:p>
            <a:pPr marL="0" indent="0" algn="just">
              <a:buNone/>
            </a:pPr>
            <a:r>
              <a:rPr lang="pl-PL" sz="1700" b="1" dirty="0">
                <a:latin typeface="Calibri Light"/>
                <a:cs typeface="Calibri Light"/>
              </a:rPr>
              <a:t>Modele opublikowane zostaną w serwisie internetowym IOK, </a:t>
            </a:r>
            <a:r>
              <a:rPr lang="pl-PL" sz="1700" b="1" dirty="0" smtClean="0">
                <a:latin typeface="Calibri Light"/>
                <a:cs typeface="Calibri Light"/>
              </a:rPr>
              <a:t>w zakładce</a:t>
            </a:r>
            <a:r>
              <a:rPr lang="pl-PL" sz="1700" b="1" dirty="0">
                <a:latin typeface="Calibri Light"/>
                <a:cs typeface="Calibri Light"/>
              </a:rPr>
              <a:t>: </a:t>
            </a:r>
            <a:r>
              <a:rPr lang="pl-PL" sz="1700" i="1" dirty="0">
                <a:latin typeface="Calibri Light"/>
                <a:cs typeface="Calibri Light"/>
              </a:rPr>
              <a:t>www.ncbr.gov.pl/programy/fundusze-europejskie/power</a:t>
            </a:r>
            <a:r>
              <a:rPr lang="pl-PL" sz="1700" dirty="0">
                <a:latin typeface="Calibri Light"/>
                <a:cs typeface="Calibri Light"/>
              </a:rPr>
              <a:t> </a:t>
            </a:r>
          </a:p>
          <a:p>
            <a:pPr marL="0" indent="0" algn="just">
              <a:buNone/>
            </a:pPr>
            <a:endParaRPr lang="en-US" sz="1800" b="1" dirty="0">
              <a:latin typeface="Calibri Light"/>
              <a:cs typeface="Calibri Light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468128" y="354895"/>
            <a:ext cx="6471920" cy="803322"/>
            <a:chOff x="274320" y="213360"/>
            <a:chExt cx="6471920" cy="803322"/>
          </a:xfrm>
        </p:grpSpPr>
        <p:sp>
          <p:nvSpPr>
            <p:cNvPr id="16" name="Rectangle 15"/>
            <p:cNvSpPr/>
            <p:nvPr/>
          </p:nvSpPr>
          <p:spPr>
            <a:xfrm>
              <a:off x="356076" y="213360"/>
              <a:ext cx="4297156" cy="60939"/>
            </a:xfrm>
            <a:prstGeom prst="rect">
              <a:avLst/>
            </a:prstGeom>
            <a:solidFill>
              <a:srgbClr val="EC8B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79646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74320" y="274299"/>
              <a:ext cx="450789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2400" dirty="0" smtClean="0">
                  <a:latin typeface="Impact"/>
                  <a:cs typeface="Impact"/>
                </a:rPr>
                <a:t>UCZELNIA </a:t>
              </a:r>
              <a:r>
                <a:rPr lang="pl-PL" sz="2400" dirty="0">
                  <a:latin typeface="Impact"/>
                  <a:cs typeface="Impact"/>
                </a:rPr>
                <a:t>DOSTĘPNA</a:t>
              </a:r>
              <a:endParaRPr lang="en-US" sz="2400" dirty="0">
                <a:latin typeface="Impact"/>
                <a:cs typeface="Impact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74320" y="647350"/>
              <a:ext cx="6471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dirty="0" smtClean="0"/>
                <a:t>Kryterium dostępu nr 4</a:t>
              </a:r>
              <a:endParaRPr lang="en-US" dirty="0">
                <a:latin typeface="Gotham Book"/>
                <a:cs typeface="Gotham Book"/>
              </a:endParaRPr>
            </a:p>
          </p:txBody>
        </p:sp>
      </p:grpSp>
      <p:sp>
        <p:nvSpPr>
          <p:cNvPr id="8" name="Prostokąt 7"/>
          <p:cNvSpPr/>
          <p:nvPr/>
        </p:nvSpPr>
        <p:spPr>
          <a:xfrm>
            <a:off x="6750345" y="4284522"/>
            <a:ext cx="85311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ncbr.gov.pl </a:t>
            </a:r>
            <a:endParaRPr lang="pl-PL" sz="1200" dirty="0"/>
          </a:p>
        </p:txBody>
      </p:sp>
    </p:spTree>
    <p:extLst>
      <p:ext uri="{BB962C8B-B14F-4D97-AF65-F5344CB8AC3E}">
        <p14:creationId xmlns:p14="http://schemas.microsoft.com/office/powerpoint/2010/main" val="4265570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4294967295"/>
          </p:nvPr>
        </p:nvSpPr>
        <p:spPr>
          <a:xfrm>
            <a:off x="468128" y="1228180"/>
            <a:ext cx="8199883" cy="2775624"/>
          </a:xfrm>
          <a:prstGeom prst="rect">
            <a:avLst/>
          </a:prstGeom>
        </p:spPr>
        <p:txBody>
          <a:bodyPr/>
          <a:lstStyle/>
          <a:p>
            <a:pPr marL="0" indent="0" algn="just">
              <a:buNone/>
            </a:pPr>
            <a:r>
              <a:rPr lang="pl-PL" sz="1800" b="1" dirty="0" smtClean="0">
                <a:latin typeface="Calibri Light"/>
                <a:cs typeface="Calibri Light"/>
              </a:rPr>
              <a:t>Wniosek </a:t>
            </a:r>
            <a:r>
              <a:rPr lang="pl-PL" sz="1800" b="1" dirty="0">
                <a:latin typeface="Calibri Light"/>
                <a:cs typeface="Calibri Light"/>
              </a:rPr>
              <a:t>o dofinansowanie zawiera, </a:t>
            </a:r>
            <a:r>
              <a:rPr lang="pl-PL" sz="1800" b="1" dirty="0">
                <a:solidFill>
                  <a:srgbClr val="FF0000"/>
                </a:solidFill>
                <a:latin typeface="Calibri Light"/>
                <a:cs typeface="Calibri Light"/>
              </a:rPr>
              <a:t>przygotowane wspólnie ze środowiskiem osób </a:t>
            </a:r>
            <a:r>
              <a:rPr lang="pl-PL" sz="1800" b="1" dirty="0" smtClean="0">
                <a:solidFill>
                  <a:srgbClr val="FF0000"/>
                </a:solidFill>
                <a:latin typeface="Calibri Light"/>
                <a:cs typeface="Calibri Light"/>
              </a:rPr>
              <a:t/>
            </a:r>
            <a:br>
              <a:rPr lang="pl-PL" sz="1800" b="1" dirty="0" smtClean="0">
                <a:solidFill>
                  <a:srgbClr val="FF0000"/>
                </a:solidFill>
                <a:latin typeface="Calibri Light"/>
                <a:cs typeface="Calibri Light"/>
              </a:rPr>
            </a:br>
            <a:r>
              <a:rPr lang="pl-PL" sz="1800" b="1" dirty="0" smtClean="0">
                <a:solidFill>
                  <a:srgbClr val="FF0000"/>
                </a:solidFill>
                <a:latin typeface="Calibri Light"/>
                <a:cs typeface="Calibri Light"/>
              </a:rPr>
              <a:t>z </a:t>
            </a:r>
            <a:r>
              <a:rPr lang="pl-PL" sz="1800" b="1" dirty="0">
                <a:solidFill>
                  <a:srgbClr val="FF0000"/>
                </a:solidFill>
                <a:latin typeface="Calibri Light"/>
                <a:cs typeface="Calibri Light"/>
              </a:rPr>
              <a:t>niepełnosprawnościami</a:t>
            </a:r>
            <a:r>
              <a:rPr lang="pl-PL" sz="1800" b="1" dirty="0">
                <a:latin typeface="Calibri Light"/>
                <a:cs typeface="Calibri Light"/>
              </a:rPr>
              <a:t>, o którym mowa w kryterium dostępu nr 8: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800" b="1" dirty="0" smtClean="0">
                <a:solidFill>
                  <a:srgbClr val="FF0000"/>
                </a:solidFill>
                <a:latin typeface="Calibri Light"/>
                <a:cs typeface="Calibri Light"/>
              </a:rPr>
              <a:t>informacje </a:t>
            </a:r>
            <a:r>
              <a:rPr lang="pl-PL" sz="1800" b="1" dirty="0">
                <a:solidFill>
                  <a:srgbClr val="FF0000"/>
                </a:solidFill>
                <a:latin typeface="Calibri Light"/>
                <a:cs typeface="Calibri Light"/>
              </a:rPr>
              <a:t>o stanie usprawnień w uczelni </a:t>
            </a:r>
            <a:r>
              <a:rPr lang="pl-PL" sz="1800" b="1" dirty="0">
                <a:latin typeface="Calibri Light"/>
                <a:cs typeface="Calibri Light"/>
              </a:rPr>
              <a:t>w zakresie </a:t>
            </a:r>
            <a:r>
              <a:rPr lang="pl-PL" sz="1800" b="1" dirty="0" smtClean="0">
                <a:latin typeface="Calibri Light"/>
                <a:cs typeface="Calibri Light"/>
              </a:rPr>
              <a:t>dostępności </a:t>
            </a:r>
            <a:r>
              <a:rPr lang="pl-PL" sz="1800" b="1" dirty="0">
                <a:latin typeface="Calibri Light"/>
                <a:cs typeface="Calibri Light"/>
              </a:rPr>
              <a:t>dla osób </a:t>
            </a:r>
            <a:r>
              <a:rPr lang="pl-PL" sz="1800" b="1" dirty="0" smtClean="0">
                <a:latin typeface="Calibri Light"/>
                <a:cs typeface="Calibri Light"/>
              </a:rPr>
              <a:t/>
            </a:r>
            <a:br>
              <a:rPr lang="pl-PL" sz="1800" b="1" dirty="0" smtClean="0">
                <a:latin typeface="Calibri Light"/>
                <a:cs typeface="Calibri Light"/>
              </a:rPr>
            </a:br>
            <a:r>
              <a:rPr lang="pl-PL" sz="1800" b="1" dirty="0" smtClean="0">
                <a:latin typeface="Calibri Light"/>
                <a:cs typeface="Calibri Light"/>
              </a:rPr>
              <a:t>z </a:t>
            </a:r>
            <a:r>
              <a:rPr lang="pl-PL" sz="1800" b="1" dirty="0">
                <a:latin typeface="Calibri Light"/>
                <a:cs typeface="Calibri Light"/>
              </a:rPr>
              <a:t>niepełnosprawnościami (w tym architektonicznej, komunikacyjnej, administrowanych stron internetowych, stosowanych narzędzi informatycznych</a:t>
            </a:r>
            <a:r>
              <a:rPr lang="pl-PL" sz="1800" b="1" dirty="0" smtClean="0">
                <a:latin typeface="Calibri Light"/>
                <a:cs typeface="Calibri Light"/>
              </a:rPr>
              <a:t>);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800" b="1" dirty="0" smtClean="0">
                <a:solidFill>
                  <a:srgbClr val="FF0000"/>
                </a:solidFill>
                <a:latin typeface="Calibri Light"/>
                <a:cs typeface="Calibri Light"/>
              </a:rPr>
              <a:t>informacje </a:t>
            </a:r>
            <a:r>
              <a:rPr lang="pl-PL" sz="1800" b="1" dirty="0">
                <a:solidFill>
                  <a:srgbClr val="FF0000"/>
                </a:solidFill>
                <a:latin typeface="Calibri Light"/>
                <a:cs typeface="Calibri Light"/>
              </a:rPr>
              <a:t>o stanie procedur i organizacji kształcenia </a:t>
            </a:r>
            <a:r>
              <a:rPr lang="pl-PL" sz="1800" b="1" dirty="0">
                <a:latin typeface="Calibri Light"/>
                <a:cs typeface="Calibri Light"/>
              </a:rPr>
              <a:t>uwzględniających wyrównywanie szans studentów z niepełnosprawnościami</a:t>
            </a:r>
          </a:p>
          <a:p>
            <a:pPr marL="0" indent="0" algn="just">
              <a:buNone/>
            </a:pPr>
            <a:r>
              <a:rPr lang="pl-PL" sz="1800" b="1" dirty="0">
                <a:latin typeface="Calibri Light"/>
                <a:cs typeface="Calibri Light"/>
              </a:rPr>
              <a:t>oraz określa stan docelowy, jaki w obu powyższych zakresach zostanie osiągnięty </a:t>
            </a:r>
            <a:r>
              <a:rPr lang="pl-PL" sz="1800" b="1" dirty="0" smtClean="0">
                <a:latin typeface="Calibri Light"/>
                <a:cs typeface="Calibri Light"/>
              </a:rPr>
              <a:t/>
            </a:r>
            <a:br>
              <a:rPr lang="pl-PL" sz="1800" b="1" dirty="0" smtClean="0">
                <a:latin typeface="Calibri Light"/>
                <a:cs typeface="Calibri Light"/>
              </a:rPr>
            </a:br>
            <a:r>
              <a:rPr lang="pl-PL" sz="1800" b="1" dirty="0" smtClean="0">
                <a:latin typeface="Calibri Light"/>
                <a:cs typeface="Calibri Light"/>
              </a:rPr>
              <a:t>w </a:t>
            </a:r>
            <a:r>
              <a:rPr lang="pl-PL" sz="1800" b="1" dirty="0">
                <a:latin typeface="Calibri Light"/>
                <a:cs typeface="Calibri Light"/>
              </a:rPr>
              <a:t>wyniku realizacji projektu. </a:t>
            </a:r>
          </a:p>
          <a:p>
            <a:pPr marL="0" indent="0" algn="just">
              <a:buNone/>
            </a:pPr>
            <a:endParaRPr lang="en-US" sz="1800" dirty="0">
              <a:latin typeface="Calibri Light"/>
              <a:cs typeface="Calibri Light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468128" y="354895"/>
            <a:ext cx="6471920" cy="891936"/>
            <a:chOff x="274320" y="213360"/>
            <a:chExt cx="6471920" cy="891936"/>
          </a:xfrm>
        </p:grpSpPr>
        <p:sp>
          <p:nvSpPr>
            <p:cNvPr id="16" name="Rectangle 15"/>
            <p:cNvSpPr/>
            <p:nvPr/>
          </p:nvSpPr>
          <p:spPr>
            <a:xfrm>
              <a:off x="356076" y="213360"/>
              <a:ext cx="4297156" cy="60939"/>
            </a:xfrm>
            <a:prstGeom prst="rect">
              <a:avLst/>
            </a:prstGeom>
            <a:solidFill>
              <a:srgbClr val="EC8B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79646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74320" y="274299"/>
              <a:ext cx="450789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2400" dirty="0">
                  <a:latin typeface="Impact"/>
                  <a:cs typeface="Impact"/>
                </a:rPr>
                <a:t>UCZELNIA DOSTĘPNA</a:t>
              </a:r>
              <a:endParaRPr lang="en-US" sz="2400" dirty="0">
                <a:latin typeface="Impact"/>
                <a:cs typeface="Impact"/>
              </a:endParaRPr>
            </a:p>
            <a:p>
              <a:endParaRPr lang="en-US" sz="2400" dirty="0">
                <a:latin typeface="Impact"/>
                <a:cs typeface="Impact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74320" y="647350"/>
              <a:ext cx="6471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dirty="0" smtClean="0"/>
                <a:t>Kryterium dostępu nr 5</a:t>
              </a:r>
              <a:endParaRPr lang="en-US" dirty="0">
                <a:latin typeface="Gotham Book"/>
                <a:cs typeface="Gotham Book"/>
              </a:endParaRPr>
            </a:p>
          </p:txBody>
        </p:sp>
      </p:grpSp>
      <p:sp>
        <p:nvSpPr>
          <p:cNvPr id="8" name="Prostokąt 7"/>
          <p:cNvSpPr/>
          <p:nvPr/>
        </p:nvSpPr>
        <p:spPr>
          <a:xfrm>
            <a:off x="6750345" y="4284522"/>
            <a:ext cx="85311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ncbr.gov.pl </a:t>
            </a:r>
            <a:endParaRPr lang="pl-PL" sz="1200" dirty="0"/>
          </a:p>
        </p:txBody>
      </p:sp>
    </p:spTree>
    <p:extLst>
      <p:ext uri="{BB962C8B-B14F-4D97-AF65-F5344CB8AC3E}">
        <p14:creationId xmlns:p14="http://schemas.microsoft.com/office/powerpoint/2010/main" val="2941928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4294967295"/>
          </p:nvPr>
        </p:nvSpPr>
        <p:spPr>
          <a:xfrm>
            <a:off x="468128" y="1871163"/>
            <a:ext cx="8199883" cy="1549022"/>
          </a:xfrm>
          <a:prstGeom prst="rect">
            <a:avLst/>
          </a:prstGeom>
        </p:spPr>
        <p:txBody>
          <a:bodyPr/>
          <a:lstStyle/>
          <a:p>
            <a:pPr marL="0" indent="0" algn="just">
              <a:buNone/>
            </a:pPr>
            <a:r>
              <a:rPr lang="pl-PL" sz="1800" b="1" dirty="0" smtClean="0">
                <a:latin typeface="Calibri Light"/>
                <a:cs typeface="Calibri Light"/>
              </a:rPr>
              <a:t>Okres </a:t>
            </a:r>
            <a:r>
              <a:rPr lang="pl-PL" sz="1800" b="1" dirty="0">
                <a:latin typeface="Calibri Light"/>
                <a:cs typeface="Calibri Light"/>
              </a:rPr>
              <a:t>realizacji projektu wynosi co najmniej 24 miesiące jednak projekt </a:t>
            </a:r>
            <a:r>
              <a:rPr lang="pl-PL" sz="1800" b="1" dirty="0">
                <a:solidFill>
                  <a:srgbClr val="FF0000"/>
                </a:solidFill>
                <a:latin typeface="Calibri Light"/>
                <a:cs typeface="Calibri Light"/>
              </a:rPr>
              <a:t>nie może trwać dłużej niż do 31 października 2023 r.</a:t>
            </a:r>
            <a:endParaRPr lang="en-US" sz="1800" b="1" dirty="0">
              <a:solidFill>
                <a:srgbClr val="FF0000"/>
              </a:solidFill>
              <a:latin typeface="Calibri Light"/>
              <a:cs typeface="Calibri Light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468128" y="354895"/>
            <a:ext cx="6471920" cy="891936"/>
            <a:chOff x="274320" y="213360"/>
            <a:chExt cx="6471920" cy="891936"/>
          </a:xfrm>
        </p:grpSpPr>
        <p:sp>
          <p:nvSpPr>
            <p:cNvPr id="16" name="Rectangle 15"/>
            <p:cNvSpPr/>
            <p:nvPr/>
          </p:nvSpPr>
          <p:spPr>
            <a:xfrm>
              <a:off x="356076" y="213360"/>
              <a:ext cx="4297156" cy="60939"/>
            </a:xfrm>
            <a:prstGeom prst="rect">
              <a:avLst/>
            </a:prstGeom>
            <a:solidFill>
              <a:srgbClr val="EC8B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79646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74320" y="274299"/>
              <a:ext cx="450789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2400" dirty="0">
                  <a:latin typeface="Impact"/>
                  <a:cs typeface="Impact"/>
                </a:rPr>
                <a:t>UCZELNIA DOSTĘPNA</a:t>
              </a:r>
              <a:endParaRPr lang="en-US" sz="2400" dirty="0">
                <a:latin typeface="Impact"/>
                <a:cs typeface="Impact"/>
              </a:endParaRPr>
            </a:p>
            <a:p>
              <a:endParaRPr lang="en-US" sz="2400" dirty="0">
                <a:latin typeface="Impact"/>
                <a:cs typeface="Impact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74320" y="647350"/>
              <a:ext cx="6471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dirty="0" smtClean="0"/>
                <a:t>Kryterium dostępu nr 6</a:t>
              </a:r>
              <a:endParaRPr lang="en-US" dirty="0">
                <a:latin typeface="Gotham Book"/>
                <a:cs typeface="Gotham Book"/>
              </a:endParaRPr>
            </a:p>
          </p:txBody>
        </p:sp>
      </p:grpSp>
      <p:sp>
        <p:nvSpPr>
          <p:cNvPr id="8" name="Prostokąt 7"/>
          <p:cNvSpPr/>
          <p:nvPr/>
        </p:nvSpPr>
        <p:spPr>
          <a:xfrm>
            <a:off x="6750345" y="4284522"/>
            <a:ext cx="85311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ncbr.gov.pl </a:t>
            </a:r>
            <a:endParaRPr lang="pl-PL" sz="1200" dirty="0"/>
          </a:p>
        </p:txBody>
      </p:sp>
    </p:spTree>
    <p:extLst>
      <p:ext uri="{BB962C8B-B14F-4D97-AF65-F5344CB8AC3E}">
        <p14:creationId xmlns:p14="http://schemas.microsoft.com/office/powerpoint/2010/main" val="803254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AJD POCZĄTKOW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SLAJD Z ZAWARTOŚCIĄ">
  <a:themeElements>
    <a:clrScheme name="NCBR PREZENTACJA">
      <a:dk1>
        <a:sysClr val="windowText" lastClr="000000"/>
      </a:dk1>
      <a:lt1>
        <a:sysClr val="window" lastClr="FFFFFF"/>
      </a:lt1>
      <a:dk2>
        <a:srgbClr val="4DA1CD"/>
      </a:dk2>
      <a:lt2>
        <a:srgbClr val="5E9CC2"/>
      </a:lt2>
      <a:accent1>
        <a:srgbClr val="84B9D3"/>
      </a:accent1>
      <a:accent2>
        <a:srgbClr val="A5CCDE"/>
      </a:accent2>
      <a:accent3>
        <a:srgbClr val="CAE0ED"/>
      </a:accent3>
      <a:accent4>
        <a:srgbClr val="DDEBF3"/>
      </a:accent4>
      <a:accent5>
        <a:srgbClr val="7A7A7C"/>
      </a:accent5>
      <a:accent6>
        <a:srgbClr val="A5A5A6"/>
      </a:accent6>
      <a:hlink>
        <a:srgbClr val="BBBBBC"/>
      </a:hlink>
      <a:folHlink>
        <a:srgbClr val="D5D5D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SLAJD KONCOW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6386</TotalTime>
  <Words>654</Words>
  <Application>Microsoft Office PowerPoint</Application>
  <PresentationFormat>Niestandardowy</PresentationFormat>
  <Paragraphs>100</Paragraphs>
  <Slides>17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3</vt:i4>
      </vt:variant>
      <vt:variant>
        <vt:lpstr>Tytuły slajdów</vt:lpstr>
      </vt:variant>
      <vt:variant>
        <vt:i4>17</vt:i4>
      </vt:variant>
    </vt:vector>
  </HeadingPairs>
  <TitlesOfParts>
    <vt:vector size="27" baseType="lpstr">
      <vt:lpstr>Arial</vt:lpstr>
      <vt:lpstr>Calibri</vt:lpstr>
      <vt:lpstr>Calibri Light</vt:lpstr>
      <vt:lpstr>Gotham Book</vt:lpstr>
      <vt:lpstr>Impact</vt:lpstr>
      <vt:lpstr>Times New Roman</vt:lpstr>
      <vt:lpstr>Wingdings</vt:lpstr>
      <vt:lpstr>SLAJD POCZĄTKOWY</vt:lpstr>
      <vt:lpstr>SLAJD Z ZAWARTOŚCIĄ</vt:lpstr>
      <vt:lpstr>SLAJD KONCOWY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CobaltBlue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 B</dc:creator>
  <cp:lastModifiedBy>Agata Szal</cp:lastModifiedBy>
  <cp:revision>131</cp:revision>
  <dcterms:created xsi:type="dcterms:W3CDTF">2018-03-02T16:27:01Z</dcterms:created>
  <dcterms:modified xsi:type="dcterms:W3CDTF">2018-12-04T13:29:20Z</dcterms:modified>
</cp:coreProperties>
</file>