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9" r:id="rId3"/>
    <p:sldId id="308" r:id="rId4"/>
    <p:sldId id="297" r:id="rId5"/>
    <p:sldId id="311" r:id="rId6"/>
    <p:sldId id="309" r:id="rId7"/>
    <p:sldId id="310" r:id="rId8"/>
    <p:sldId id="298" r:id="rId9"/>
    <p:sldId id="299" r:id="rId10"/>
    <p:sldId id="316" r:id="rId11"/>
    <p:sldId id="317" r:id="rId12"/>
    <p:sldId id="313" r:id="rId13"/>
    <p:sldId id="300" r:id="rId14"/>
    <p:sldId id="312" r:id="rId15"/>
    <p:sldId id="315" r:id="rId16"/>
    <p:sldId id="301" r:id="rId17"/>
    <p:sldId id="302" r:id="rId18"/>
    <p:sldId id="303" r:id="rId19"/>
    <p:sldId id="304" r:id="rId20"/>
    <p:sldId id="305" r:id="rId21"/>
    <p:sldId id="314" r:id="rId22"/>
    <p:sldId id="307" r:id="rId23"/>
  </p:sldIdLst>
  <p:sldSz cx="9144000" cy="5143500" type="screen16x9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90" y="23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CE2913E-69A5-40F6-B713-3B6FA43268EE}" type="datetimeFigureOut">
              <a:rPr lang="pl-PL"/>
              <a:pPr>
                <a:defRPr/>
              </a:pPr>
              <a:t>26.11.2019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B8B64B7-D361-4D5F-8B54-52052FF70080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9BC60FA-DD41-4F2A-BA92-C0CDF6323856}" type="datetimeFigureOut">
              <a:rPr lang="pl-PL"/>
              <a:pPr>
                <a:defRPr/>
              </a:pPr>
              <a:t>26.11.2019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3A92EE7-1A95-4738-82CC-AA1BFF7DE948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3277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D154564-6535-4CE9-8DAA-24D6A6FBDB38}" type="slidenum">
              <a:rPr lang="pl-PL" altLang="pl-PL"/>
              <a:pPr eaLnBrk="1" hangingPunct="1"/>
              <a:t>1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  <p:sp>
        <p:nvSpPr>
          <p:cNvPr id="4198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637B081-2A44-4402-A06C-92982C499CE2}" type="slidenum">
              <a:rPr lang="pl-PL" altLang="pl-PL"/>
              <a:pPr eaLnBrk="1" hangingPunct="1"/>
              <a:t>10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  <p:sp>
        <p:nvSpPr>
          <p:cNvPr id="4301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4D4E23E-5F78-4968-87DF-19AE69374413}" type="slidenum">
              <a:rPr lang="pl-PL" altLang="pl-PL"/>
              <a:pPr eaLnBrk="1" hangingPunct="1"/>
              <a:t>11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  <p:sp>
        <p:nvSpPr>
          <p:cNvPr id="4403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A6C6A5E-AF0D-46B4-80C0-19D28ACAE5B7}" type="slidenum">
              <a:rPr lang="pl-PL" altLang="pl-PL"/>
              <a:pPr eaLnBrk="1" hangingPunct="1"/>
              <a:t>12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l-PL" altLang="pl-PL" smtClean="0"/>
          </a:p>
        </p:txBody>
      </p:sp>
      <p:sp>
        <p:nvSpPr>
          <p:cNvPr id="4506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D12C643-64C0-4A06-8B08-5A7F0960BE62}" type="slidenum">
              <a:rPr lang="pl-PL" altLang="pl-PL"/>
              <a:pPr eaLnBrk="1" hangingPunct="1"/>
              <a:t>13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4608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F31A417-D1B5-424D-AE24-AA313BD7B791}" type="slidenum">
              <a:rPr lang="pl-PL" altLang="pl-PL"/>
              <a:pPr eaLnBrk="1" hangingPunct="1"/>
              <a:t>14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  <p:sp>
        <p:nvSpPr>
          <p:cNvPr id="4710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EB504BB-FAB1-4C11-A08A-B724DCCFA755}" type="slidenum">
              <a:rPr lang="pl-PL" altLang="pl-PL"/>
              <a:pPr eaLnBrk="1" hangingPunct="1"/>
              <a:t>15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  <p:sp>
        <p:nvSpPr>
          <p:cNvPr id="4813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26E6EC9-888D-4928-AFAE-CD19612ACBD3}" type="slidenum">
              <a:rPr lang="pl-PL" altLang="pl-PL"/>
              <a:pPr eaLnBrk="1" hangingPunct="1"/>
              <a:t>16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  <p:sp>
        <p:nvSpPr>
          <p:cNvPr id="4915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067EEC3-DAD2-4257-A05A-C4022C4712DF}" type="slidenum">
              <a:rPr lang="pl-PL" altLang="pl-PL"/>
              <a:pPr eaLnBrk="1" hangingPunct="1"/>
              <a:t>17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  <p:sp>
        <p:nvSpPr>
          <p:cNvPr id="5018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10A290A-AD72-4972-B896-C4D64CC3AA3D}" type="slidenum">
              <a:rPr lang="pl-PL" altLang="pl-PL"/>
              <a:pPr eaLnBrk="1" hangingPunct="1"/>
              <a:t>18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  <p:sp>
        <p:nvSpPr>
          <p:cNvPr id="5120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39B1CD6-7445-4662-B273-B41ABD608E57}" type="slidenum">
              <a:rPr lang="pl-PL" altLang="pl-PL"/>
              <a:pPr eaLnBrk="1" hangingPunct="1"/>
              <a:t>19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l-PL" altLang="pl-PL" smtClean="0"/>
          </a:p>
        </p:txBody>
      </p:sp>
      <p:sp>
        <p:nvSpPr>
          <p:cNvPr id="3379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5A66293-1C07-4459-9548-43C1F52D0624}" type="slidenum">
              <a:rPr lang="pl-PL" altLang="pl-PL"/>
              <a:pPr eaLnBrk="1" hangingPunct="1"/>
              <a:t>2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  <p:sp>
        <p:nvSpPr>
          <p:cNvPr id="5222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5B69C9E-3B5B-4039-82BE-263E812E45AD}" type="slidenum">
              <a:rPr lang="pl-PL" altLang="pl-PL"/>
              <a:pPr eaLnBrk="1" hangingPunct="1"/>
              <a:t>20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  <p:sp>
        <p:nvSpPr>
          <p:cNvPr id="5325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84EDCF2-6B95-414B-A129-3B2EDA2AD839}" type="slidenum">
              <a:rPr lang="pl-PL" altLang="pl-PL"/>
              <a:pPr eaLnBrk="1" hangingPunct="1"/>
              <a:t>21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  <p:sp>
        <p:nvSpPr>
          <p:cNvPr id="5427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2868FD1-0EFF-45E1-AADA-7A3BD982CD4B}" type="slidenum">
              <a:rPr lang="pl-PL" altLang="pl-PL"/>
              <a:pPr eaLnBrk="1" hangingPunct="1"/>
              <a:t>22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ECE8F17-CBB6-47F5-BD3E-6CA3870B8D07}" type="slidenum">
              <a:rPr lang="en-US" altLang="pl-PL"/>
              <a:pPr eaLnBrk="1" hangingPunct="1"/>
              <a:t>3</a:t>
            </a:fld>
            <a:endParaRPr lang="en-US" alt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l-PL" altLang="pl-PL" smtClean="0"/>
          </a:p>
        </p:txBody>
      </p:sp>
      <p:sp>
        <p:nvSpPr>
          <p:cNvPr id="3584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1B6BCB6-3AD1-406E-8FDC-A7E03B2EC8A6}" type="slidenum">
              <a:rPr lang="pl-PL" altLang="pl-PL"/>
              <a:pPr eaLnBrk="1" hangingPunct="1"/>
              <a:t>4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  <p:sp>
        <p:nvSpPr>
          <p:cNvPr id="368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2186A7D-8729-4D97-BC32-5884D477AB03}" type="slidenum">
              <a:rPr lang="pl-PL" altLang="pl-PL"/>
              <a:pPr eaLnBrk="1" hangingPunct="1"/>
              <a:t>5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  <p:sp>
        <p:nvSpPr>
          <p:cNvPr id="3789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065E3AF-64F3-4524-B1CD-BE1E3183D211}" type="slidenum">
              <a:rPr lang="pl-PL" altLang="pl-PL"/>
              <a:pPr eaLnBrk="1" hangingPunct="1"/>
              <a:t>6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  <p:sp>
        <p:nvSpPr>
          <p:cNvPr id="3891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B12B0A9-B660-4A2F-8D83-4C397AC60B99}" type="slidenum">
              <a:rPr lang="pl-PL" altLang="pl-PL"/>
              <a:pPr eaLnBrk="1" hangingPunct="1"/>
              <a:t>7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l-PL" altLang="pl-PL" smtClean="0"/>
          </a:p>
        </p:txBody>
      </p:sp>
      <p:sp>
        <p:nvSpPr>
          <p:cNvPr id="3994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8481AAE-F979-4A60-94D5-93CB14703F15}" type="slidenum">
              <a:rPr lang="pl-PL" altLang="pl-PL"/>
              <a:pPr eaLnBrk="1" hangingPunct="1"/>
              <a:t>8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l-PL" altLang="pl-PL" smtClean="0"/>
          </a:p>
        </p:txBody>
      </p:sp>
      <p:sp>
        <p:nvSpPr>
          <p:cNvPr id="4096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350C2BA-A5C5-4390-965C-F6CA7BF5C618}" type="slidenum">
              <a:rPr lang="pl-PL" altLang="pl-PL"/>
              <a:pPr eaLnBrk="1" hangingPunct="1"/>
              <a:t>9</a:t>
            </a:fld>
            <a:endParaRPr lang="pl-PL" alt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 bwMode="white">
          <a:xfrm>
            <a:off x="0" y="4478338"/>
            <a:ext cx="9144000" cy="66516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rostokąt 4"/>
          <p:cNvSpPr/>
          <p:nvPr/>
        </p:nvSpPr>
        <p:spPr>
          <a:xfrm>
            <a:off x="-9525" y="4540250"/>
            <a:ext cx="2249488" cy="5349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ostokąt 5"/>
          <p:cNvSpPr/>
          <p:nvPr/>
        </p:nvSpPr>
        <p:spPr>
          <a:xfrm>
            <a:off x="2359025" y="4533900"/>
            <a:ext cx="6784975" cy="5334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2362200" y="3028950"/>
            <a:ext cx="6477000" cy="13716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705600" cy="51435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7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76200" y="4551363"/>
            <a:ext cx="2057400" cy="51435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9D87D1C-5133-43E3-AE93-8916EFA604B4}" type="datetimeFigureOut">
              <a:rPr lang="pl-PL"/>
              <a:pPr>
                <a:defRPr/>
              </a:pPr>
              <a:t>26.11.2019</a:t>
            </a:fld>
            <a:endParaRPr lang="pl-PL"/>
          </a:p>
        </p:txBody>
      </p:sp>
      <p:sp>
        <p:nvSpPr>
          <p:cNvPr id="10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2085975" y="177800"/>
            <a:ext cx="5867400" cy="27305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ED5BF2-06D4-4DF0-AB64-1C6AA82C8D3B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6193833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BEC1A-53F6-4A2B-8E2A-165C8B3CB825}" type="datetimeFigureOut">
              <a:rPr lang="pl-PL"/>
              <a:pPr>
                <a:defRPr/>
              </a:pPr>
              <a:t>26.11.2019</a:t>
            </a:fld>
            <a:endParaRPr lang="pl-PL"/>
          </a:p>
        </p:txBody>
      </p:sp>
      <p:sp>
        <p:nvSpPr>
          <p:cNvPr id="5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8246CC-E215-4F7E-8820-42E48FEF7699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90590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 bwMode="white">
          <a:xfrm>
            <a:off x="6096000" y="0"/>
            <a:ext cx="320675" cy="51435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rostokąt 4"/>
          <p:cNvSpPr/>
          <p:nvPr/>
        </p:nvSpPr>
        <p:spPr>
          <a:xfrm>
            <a:off x="6142038" y="457200"/>
            <a:ext cx="228600" cy="46863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ostokąt 5"/>
          <p:cNvSpPr/>
          <p:nvPr/>
        </p:nvSpPr>
        <p:spPr>
          <a:xfrm>
            <a:off x="6142038" y="0"/>
            <a:ext cx="228600" cy="40005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53200" y="457201"/>
            <a:ext cx="2057400" cy="4137422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5562600" cy="4137423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553200" y="4686300"/>
            <a:ext cx="2209800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EC010-F572-40D0-BD4C-6DA0A66D5633}" type="datetimeFigureOut">
              <a:rPr lang="pl-PL"/>
              <a:pPr>
                <a:defRPr/>
              </a:pPr>
              <a:t>26.11.2019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4686300"/>
            <a:ext cx="5573713" cy="2730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>
          <a:xfrm rot="5400000">
            <a:off x="6056313" y="77787"/>
            <a:ext cx="400050" cy="244475"/>
          </a:xfrm>
        </p:spPr>
        <p:txBody>
          <a:bodyPr/>
          <a:lstStyle>
            <a:lvl1pPr>
              <a:defRPr/>
            </a:lvl1pPr>
          </a:lstStyle>
          <a:p>
            <a:fld id="{C196CD01-4D44-4DCC-9089-C6569F651890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7846224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2648" y="171450"/>
            <a:ext cx="8153400" cy="74295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612648" y="1200150"/>
            <a:ext cx="8153400" cy="337185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AAE3D-2519-42FE-9AE7-06C64963B8BE}" type="datetimeFigureOut">
              <a:rPr lang="pl-PL"/>
              <a:pPr>
                <a:defRPr/>
              </a:pPr>
              <a:t>26.11.2019</a:t>
            </a:fld>
            <a:endParaRPr lang="pl-PL"/>
          </a:p>
        </p:txBody>
      </p:sp>
      <p:sp>
        <p:nvSpPr>
          <p:cNvPr id="5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AE903C-FE02-4210-BDE7-1561C1F5717E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451240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 bwMode="white"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rostokąt 4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ostokąt 5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71601" y="2057400"/>
            <a:ext cx="7123113" cy="1254919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7" name="Symbol zastępczy daty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CAFA8-760B-4805-9A7B-446F478296E5}" type="datetimeFigureOut">
              <a:rPr lang="pl-PL"/>
              <a:pPr>
                <a:defRPr/>
              </a:pPr>
              <a:t>26.11.2019</a:t>
            </a:fld>
            <a:endParaRPr lang="pl-PL"/>
          </a:p>
        </p:txBody>
      </p:sp>
      <p:sp>
        <p:nvSpPr>
          <p:cNvPr id="8" name="Symbol zastępczy numeru slajdu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7050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fld id="{95A4A430-3F7E-4AEC-A6DF-11A7522E1A08}" type="slidenum">
              <a:rPr lang="pl-PL" altLang="pl-PL"/>
              <a:pPr/>
              <a:t>‹#›</a:t>
            </a:fld>
            <a:endParaRPr lang="pl-PL" altLang="pl-PL"/>
          </a:p>
        </p:txBody>
      </p:sp>
      <p:sp>
        <p:nvSpPr>
          <p:cNvPr id="9" name="Symbol zastępczy stopki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76680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609600" y="1192175"/>
            <a:ext cx="3886200" cy="34290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844901" y="1192175"/>
            <a:ext cx="3886200" cy="34290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29B0954-6A24-484A-BB17-230BF945A1E9}" type="datetimeFigureOut">
              <a:rPr lang="pl-PL"/>
              <a:pPr>
                <a:defRPr/>
              </a:pPr>
              <a:t>26.11.2019</a:t>
            </a:fld>
            <a:endParaRPr lang="pl-PL"/>
          </a:p>
        </p:txBody>
      </p:sp>
      <p:sp>
        <p:nvSpPr>
          <p:cNvPr id="6" name="Symbol zastępczy numeru slajdu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C7E6C7-B468-417D-AE1E-B94D16600E31}" type="slidenum">
              <a:rPr lang="pl-PL" altLang="pl-PL"/>
              <a:pPr/>
              <a:t>‹#›</a:t>
            </a:fld>
            <a:endParaRPr lang="pl-PL" altLang="pl-PL"/>
          </a:p>
        </p:txBody>
      </p:sp>
      <p:sp>
        <p:nvSpPr>
          <p:cNvPr id="7" name="Symbol zastępczy stopki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3811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3400" y="204787"/>
            <a:ext cx="8153400" cy="652463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609600" y="1828800"/>
            <a:ext cx="3886200" cy="268605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800600" y="1828800"/>
            <a:ext cx="3886200" cy="268605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6" name="Symbol zastępczy tekstu 15"/>
          <p:cNvSpPr>
            <a:spLocks noGrp="1"/>
          </p:cNvSpPr>
          <p:nvPr>
            <p:ph type="body" sz="quarter" idx="1"/>
          </p:nvPr>
        </p:nvSpPr>
        <p:spPr>
          <a:xfrm>
            <a:off x="609600" y="1314450"/>
            <a:ext cx="3886200" cy="48006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5" name="Symbol zastępczy tekstu 14"/>
          <p:cNvSpPr>
            <a:spLocks noGrp="1"/>
          </p:cNvSpPr>
          <p:nvPr>
            <p:ph type="body" sz="quarter" idx="3"/>
          </p:nvPr>
        </p:nvSpPr>
        <p:spPr>
          <a:xfrm>
            <a:off x="4800600" y="1314450"/>
            <a:ext cx="3886200" cy="48006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DBB63CD-43B0-4295-BE89-CA0C9B5834CB}" type="datetimeFigureOut">
              <a:rPr lang="pl-PL"/>
              <a:pPr>
                <a:defRPr/>
              </a:pPr>
              <a:t>26.11.2019</a:t>
            </a:fld>
            <a:endParaRPr lang="pl-PL"/>
          </a:p>
        </p:txBody>
      </p:sp>
      <p:sp>
        <p:nvSpPr>
          <p:cNvPr id="8" name="Symbol zastępczy numeru slajdu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C479A9C-55CE-4CF4-82D4-4A07E612B6D9}" type="slidenum">
              <a:rPr lang="pl-PL" altLang="pl-PL"/>
              <a:pPr/>
              <a:t>‹#›</a:t>
            </a:fld>
            <a:endParaRPr lang="pl-PL" altLang="pl-PL"/>
          </a:p>
        </p:txBody>
      </p:sp>
      <p:sp>
        <p:nvSpPr>
          <p:cNvPr id="9" name="Symbol zastępczy stopki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3299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58E32-6D35-4DAB-B7DF-AD61867393E7}" type="datetimeFigureOut">
              <a:rPr lang="pl-PL"/>
              <a:pPr>
                <a:defRPr/>
              </a:pPr>
              <a:t>26.11.2019</a:t>
            </a:fld>
            <a:endParaRPr lang="pl-PL"/>
          </a:p>
        </p:txBody>
      </p:sp>
      <p:sp>
        <p:nvSpPr>
          <p:cNvPr id="4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79B15E-8E95-4FAF-B290-C863108DEE24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6345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BF979-9FA4-44FD-8B5D-7B351EE85227}" type="datetimeFigureOut">
              <a:rPr lang="pl-PL"/>
              <a:pPr>
                <a:defRPr/>
              </a:pPr>
              <a:t>26.11.2019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1405D9-7036-407C-A152-0B8E673A0588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83927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204787"/>
            <a:ext cx="8077200" cy="652463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09600" y="1314450"/>
            <a:ext cx="1600200" cy="325755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2362200" y="1314450"/>
            <a:ext cx="6400800" cy="33147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AFFEF-9BB3-433B-BD70-BCB8F41CBC02}" type="datetimeFigureOut">
              <a:rPr lang="pl-PL"/>
              <a:pPr>
                <a:defRPr/>
              </a:pPr>
              <a:t>26.11.2019</a:t>
            </a:fld>
            <a:endParaRPr lang="pl-PL"/>
          </a:p>
        </p:txBody>
      </p:sp>
      <p:sp>
        <p:nvSpPr>
          <p:cNvPr id="6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C13BAF-DC5F-4C72-9762-6F8DF7C52C16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184552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 bwMode="white">
          <a:xfrm>
            <a:off x="-9525" y="3429000"/>
            <a:ext cx="9144000" cy="66516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ostokąt 5"/>
          <p:cNvSpPr/>
          <p:nvPr/>
        </p:nvSpPr>
        <p:spPr>
          <a:xfrm>
            <a:off x="-9525" y="3497263"/>
            <a:ext cx="1463675" cy="5349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Prostokąt 6"/>
          <p:cNvSpPr/>
          <p:nvPr/>
        </p:nvSpPr>
        <p:spPr>
          <a:xfrm>
            <a:off x="1544638" y="3490913"/>
            <a:ext cx="7599362" cy="534987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Prostokąt 7"/>
          <p:cNvSpPr/>
          <p:nvPr/>
        </p:nvSpPr>
        <p:spPr bwMode="white">
          <a:xfrm>
            <a:off x="1447800" y="0"/>
            <a:ext cx="100013" cy="51498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00200" y="3486150"/>
            <a:ext cx="7315200" cy="51435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3426714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9" name="Symbol zastępczy daty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4638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2D851C5-6B19-4B30-981F-ACC9D4FCB2C0}" type="datetimeFigureOut">
              <a:rPr lang="pl-PL"/>
              <a:pPr>
                <a:defRPr/>
              </a:pPr>
              <a:t>26.11.2019</a:t>
            </a:fld>
            <a:endParaRPr lang="pl-PL"/>
          </a:p>
        </p:txBody>
      </p:sp>
      <p:sp>
        <p:nvSpPr>
          <p:cNvPr id="10" name="Symbol zastępczy numeru slajdu 12"/>
          <p:cNvSpPr>
            <a:spLocks noGrp="1"/>
          </p:cNvSpPr>
          <p:nvPr>
            <p:ph type="sldNum" sz="quarter" idx="11"/>
          </p:nvPr>
        </p:nvSpPr>
        <p:spPr>
          <a:xfrm>
            <a:off x="0" y="3500438"/>
            <a:ext cx="1447800" cy="498475"/>
          </a:xfrm>
        </p:spPr>
        <p:txBody>
          <a:bodyPr/>
          <a:lstStyle>
            <a:lvl1pPr>
              <a:defRPr sz="2800"/>
            </a:lvl1pPr>
          </a:lstStyle>
          <a:p>
            <a:fld id="{544949FA-BA50-424D-8B98-79B0470F092F}" type="slidenum">
              <a:rPr lang="pl-PL" altLang="pl-PL"/>
              <a:pPr/>
              <a:t>‹#›</a:t>
            </a:fld>
            <a:endParaRPr lang="pl-PL" altLang="pl-PL"/>
          </a:p>
        </p:txBody>
      </p:sp>
      <p:sp>
        <p:nvSpPr>
          <p:cNvPr id="11" name="Symbol zastępczy stopki 13"/>
          <p:cNvSpPr>
            <a:spLocks noGrp="1"/>
          </p:cNvSpPr>
          <p:nvPr>
            <p:ph type="ftr" sz="quarter" idx="12"/>
          </p:nvPr>
        </p:nvSpPr>
        <p:spPr>
          <a:xfrm>
            <a:off x="1600200" y="4686300"/>
            <a:ext cx="4572000" cy="273050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45239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21"/>
          <p:cNvSpPr>
            <a:spLocks noGrp="1"/>
          </p:cNvSpPr>
          <p:nvPr>
            <p:ph type="title"/>
          </p:nvPr>
        </p:nvSpPr>
        <p:spPr bwMode="auto">
          <a:xfrm>
            <a:off x="609600" y="171450"/>
            <a:ext cx="81534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Symbol zastępczy tekstu 12"/>
          <p:cNvSpPr>
            <a:spLocks noGrp="1"/>
          </p:cNvSpPr>
          <p:nvPr>
            <p:ph type="body" idx="1"/>
          </p:nvPr>
        </p:nvSpPr>
        <p:spPr bwMode="auto">
          <a:xfrm>
            <a:off x="612775" y="1200150"/>
            <a:ext cx="81534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4638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9FFB4E-9EFB-4BFC-B441-060AC41517C5}" type="datetimeFigureOut">
              <a:rPr lang="pl-PL"/>
              <a:pPr>
                <a:defRPr/>
              </a:pPr>
              <a:t>26.11.2019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609600" y="4686300"/>
            <a:ext cx="5421313" cy="273050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Prostokąt 6"/>
          <p:cNvSpPr/>
          <p:nvPr/>
        </p:nvSpPr>
        <p:spPr bwMode="white">
          <a:xfrm>
            <a:off x="0" y="925513"/>
            <a:ext cx="9144000" cy="2397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Prostokąt 7"/>
          <p:cNvSpPr/>
          <p:nvPr/>
        </p:nvSpPr>
        <p:spPr>
          <a:xfrm>
            <a:off x="0" y="960438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Prostokąt 8"/>
          <p:cNvSpPr/>
          <p:nvPr/>
        </p:nvSpPr>
        <p:spPr>
          <a:xfrm>
            <a:off x="590550" y="960438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0" y="954088"/>
            <a:ext cx="533400" cy="1841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400" b="1">
                <a:solidFill>
                  <a:srgbClr val="FFFFFF"/>
                </a:solidFill>
                <a:latin typeface="Tw Cen MT" panose="020B0602020104020603" pitchFamily="34" charset="-18"/>
              </a:defRPr>
            </a:lvl1pPr>
          </a:lstStyle>
          <a:p>
            <a:fld id="{7EC7216E-E612-4BC8-9711-A2567DF19445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57" r:id="rId2"/>
    <p:sldLayoutId id="2147483762" r:id="rId3"/>
    <p:sldLayoutId id="2147483763" r:id="rId4"/>
    <p:sldLayoutId id="2147483764" r:id="rId5"/>
    <p:sldLayoutId id="2147483758" r:id="rId6"/>
    <p:sldLayoutId id="2147483765" r:id="rId7"/>
    <p:sldLayoutId id="2147483759" r:id="rId8"/>
    <p:sldLayoutId id="2147483766" r:id="rId9"/>
    <p:sldLayoutId id="2147483760" r:id="rId10"/>
    <p:sldLayoutId id="214748376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9BBB59"/>
        </a:buClr>
        <a:buSzPct val="7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8064A2"/>
        </a:buClr>
        <a:buSzPct val="6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Podtytuł 2"/>
          <p:cNvSpPr>
            <a:spLocks noGrp="1"/>
          </p:cNvSpPr>
          <p:nvPr>
            <p:ph type="subTitle" idx="1"/>
          </p:nvPr>
        </p:nvSpPr>
        <p:spPr>
          <a:xfrm>
            <a:off x="2362200" y="4537075"/>
            <a:ext cx="6705600" cy="514350"/>
          </a:xfrm>
        </p:spPr>
        <p:txBody>
          <a:bodyPr/>
          <a:lstStyle/>
          <a:p>
            <a:pPr eaLnBrk="1" hangingPunct="1"/>
            <a:r>
              <a:rPr lang="pl-PL" altLang="pl-PL" sz="2400" smtClean="0">
                <a:latin typeface="Arial" panose="020B0604020202020204" pitchFamily="34" charset="0"/>
                <a:cs typeface="Arial" panose="020B0604020202020204" pitchFamily="34" charset="0"/>
              </a:rPr>
              <a:t>dr Kamila Miler-Zdanowska, APS</a:t>
            </a:r>
          </a:p>
        </p:txBody>
      </p:sp>
      <p:pic>
        <p:nvPicPr>
          <p:cNvPr id="9219" name="Obraz 7" descr="Erasmus plus" title="Logoty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68288"/>
            <a:ext cx="284321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pole tekstowe 4"/>
          <p:cNvSpPr txBox="1">
            <a:spLocks noChangeArrowheads="1"/>
          </p:cNvSpPr>
          <p:nvPr/>
        </p:nvSpPr>
        <p:spPr bwMode="auto">
          <a:xfrm>
            <a:off x="0" y="2284413"/>
            <a:ext cx="91440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l-PL" altLang="pl-PL" sz="4000"/>
              <a:t> 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2197100" y="2381250"/>
            <a:ext cx="7127875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altLang="pl-PL" sz="2800">
                <a:cs typeface="Calibri" panose="020F0502020204030204" pitchFamily="34" charset="0"/>
              </a:rPr>
              <a:t>Osoby z niepełnosprawnością wzroku </a:t>
            </a:r>
            <a:br>
              <a:rPr lang="pl-PL" altLang="pl-PL" sz="2800">
                <a:cs typeface="Calibri" panose="020F0502020204030204" pitchFamily="34" charset="0"/>
              </a:rPr>
            </a:br>
            <a:r>
              <a:rPr lang="pl-PL" altLang="pl-PL" sz="2800">
                <a:cs typeface="Calibri" panose="020F0502020204030204" pitchFamily="34" charset="0"/>
              </a:rPr>
              <a:t>– kluczowe aspekty funkcjonowania </a:t>
            </a:r>
            <a:br>
              <a:rPr lang="pl-PL" altLang="pl-PL" sz="2800">
                <a:cs typeface="Calibri" panose="020F0502020204030204" pitchFamily="34" charset="0"/>
              </a:rPr>
            </a:br>
            <a:r>
              <a:rPr lang="pl-PL" altLang="pl-PL" sz="2800">
                <a:cs typeface="Calibri" panose="020F0502020204030204" pitchFamily="34" charset="0"/>
              </a:rPr>
              <a:t>w środowisku społecznym</a:t>
            </a:r>
            <a:endParaRPr lang="pl-PL" altLang="pl-PL" sz="2800"/>
          </a:p>
          <a:p>
            <a:endParaRPr lang="pl-PL" altLang="pl-PL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Zdjęcie grupy osób z białymi laskami. " title="Zdjęc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1563688"/>
            <a:ext cx="3779838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2" descr="Zdjęcie grupy osób z białymi laskami. " title="Zdjęci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563688"/>
            <a:ext cx="3776662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Zdjęcie osoby z zakrytymi oczami, idącej z białą laską oraz osobą asystującą. " title="Zdjęc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339725"/>
            <a:ext cx="3260725" cy="435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 descr="Zdjęcie osoby z opaską na oczach, idacej z białą laską wzdłuż autobusu." title="Zdjęci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463" y="349250"/>
            <a:ext cx="3290887" cy="438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ytuł 1"/>
          <p:cNvSpPr>
            <a:spLocks noGrp="1"/>
          </p:cNvSpPr>
          <p:nvPr>
            <p:ph type="title"/>
          </p:nvPr>
        </p:nvSpPr>
        <p:spPr>
          <a:xfrm>
            <a:off x="612775" y="171450"/>
            <a:ext cx="8153400" cy="742950"/>
          </a:xfrm>
        </p:spPr>
        <p:txBody>
          <a:bodyPr/>
          <a:lstStyle/>
          <a:p>
            <a:r>
              <a:rPr lang="pl-PL" alt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ECHOLOKACJA - INNOWACJA W NAUCZANIU</a:t>
            </a:r>
            <a:endParaRPr lang="pl-PL" altLang="pl-PL" sz="2400" dirty="0" smtClean="0"/>
          </a:p>
        </p:txBody>
      </p:sp>
      <p:pic>
        <p:nvPicPr>
          <p:cNvPr id="20483" name="Symbol zastępczy zawartości 3" descr="Obrazek przedstawiający kręte drogi ze znakami, u góry napis &quot;Echolokacja&quot;." title="Obraz"/>
          <p:cNvPicPr>
            <a:picLocks noGrp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15816" y="1227137"/>
            <a:ext cx="2930525" cy="39163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ytuł 1"/>
          <p:cNvSpPr>
            <a:spLocks noGrp="1"/>
          </p:cNvSpPr>
          <p:nvPr>
            <p:ph type="title"/>
          </p:nvPr>
        </p:nvSpPr>
        <p:spPr>
          <a:xfrm>
            <a:off x="612775" y="171450"/>
            <a:ext cx="8153400" cy="742950"/>
          </a:xfrm>
        </p:spPr>
        <p:txBody>
          <a:bodyPr/>
          <a:lstStyle/>
          <a:p>
            <a:r>
              <a:rPr lang="pl-PL" altLang="pl-PL" sz="2400" smtClean="0">
                <a:latin typeface="Arial" panose="020B0604020202020204" pitchFamily="34" charset="0"/>
                <a:cs typeface="Arial" panose="020B0604020202020204" pitchFamily="34" charset="0"/>
              </a:rPr>
              <a:t>ECHOLOKACJA </a:t>
            </a:r>
          </a:p>
        </p:txBody>
      </p:sp>
      <p:pic>
        <p:nvPicPr>
          <p:cNvPr id="4" name="Picture 2" descr="Obrazek przedstawijący nietoperza oraz delfina. Używają  echolokacji do rozpoznania przeszkód, pożywienia. Na dole obrazka pokazany jest również statek podwodny, używający echolokacji, rozpoznaje on przeszkodę w postaci wyspy. " title="Obraze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059582"/>
            <a:ext cx="3024336" cy="40167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508" name="Prostokąt 7"/>
          <p:cNvSpPr>
            <a:spLocks noChangeArrowheads="1"/>
          </p:cNvSpPr>
          <p:nvPr/>
        </p:nvSpPr>
        <p:spPr bwMode="auto">
          <a:xfrm>
            <a:off x="395288" y="1276350"/>
            <a:ext cx="4681537" cy="344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b="1">
                <a:solidFill>
                  <a:srgbClr val="C00000"/>
                </a:solidFill>
              </a:rPr>
              <a:t>Echolokacja</a:t>
            </a:r>
            <a:r>
              <a:rPr lang="pl-PL" altLang="pl-PL"/>
              <a:t> – sposób określania </a:t>
            </a:r>
            <a:br>
              <a:rPr lang="pl-PL" altLang="pl-PL"/>
            </a:br>
            <a:r>
              <a:rPr lang="pl-PL" altLang="pl-PL"/>
              <a:t>położenia przeszkód lub poszukiwanych obiektów w otoczeniu z użyciem zjawiska echa akustycznego</a:t>
            </a:r>
          </a:p>
          <a:p>
            <a:pPr eaLnBrk="1" hangingPunct="1"/>
            <a:endParaRPr lang="pl-PL" altLang="pl-PL"/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pl-PL" altLang="pl-PL"/>
              <a:t> metoda stosowana przez niektóre zwierzęta: nietoperze, delfiny, walenie</a:t>
            </a:r>
          </a:p>
          <a:p>
            <a:pPr eaLnBrk="1" hangingPunct="1"/>
            <a:endParaRPr lang="pl-PL" altLang="pl-PL"/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pl-PL" altLang="pl-PL"/>
              <a:t> zwierzęta wykorzystują echolokację do: </a:t>
            </a:r>
          </a:p>
          <a:p>
            <a:pPr eaLnBrk="1" hangingPunct="1"/>
            <a:r>
              <a:rPr lang="pl-PL" altLang="pl-PL"/>
              <a:t>nawigacji</a:t>
            </a:r>
          </a:p>
          <a:p>
            <a:pPr eaLnBrk="1" hangingPunct="1"/>
            <a:r>
              <a:rPr lang="pl-PL" altLang="pl-PL"/>
              <a:t>wykrywania i chwytania zdobyczy</a:t>
            </a:r>
          </a:p>
          <a:p>
            <a:pPr eaLnBrk="1" hangingPunct="1"/>
            <a:r>
              <a:rPr lang="pl-PL" altLang="pl-PL"/>
              <a:t>komunikacji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ytuł 8"/>
          <p:cNvSpPr>
            <a:spLocks noGrp="1"/>
          </p:cNvSpPr>
          <p:nvPr>
            <p:ph type="title"/>
          </p:nvPr>
        </p:nvSpPr>
        <p:spPr>
          <a:xfrm>
            <a:off x="612775" y="171450"/>
            <a:ext cx="8153400" cy="742950"/>
          </a:xfrm>
        </p:spPr>
        <p:txBody>
          <a:bodyPr/>
          <a:lstStyle/>
          <a:p>
            <a:pPr eaLnBrk="1" hangingPunct="1"/>
            <a:r>
              <a:rPr lang="pl-PL" altLang="pl-PL" sz="2400" smtClean="0">
                <a:latin typeface="Arial" panose="020B0604020202020204" pitchFamily="34" charset="0"/>
                <a:cs typeface="Arial" panose="020B0604020202020204" pitchFamily="34" charset="0"/>
              </a:rPr>
              <a:t>ECHOLOKACJA W O&amp;M</a:t>
            </a:r>
          </a:p>
        </p:txBody>
      </p:sp>
      <p:sp>
        <p:nvSpPr>
          <p:cNvPr id="22531" name="Rectangle 1"/>
          <p:cNvSpPr>
            <a:spLocks noChangeArrowheads="1"/>
          </p:cNvSpPr>
          <p:nvPr/>
        </p:nvSpPr>
        <p:spPr bwMode="auto">
          <a:xfrm>
            <a:off x="179388" y="1208088"/>
            <a:ext cx="4897437" cy="381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1600">
                <a:cs typeface="Calibri" panose="020F0502020204030204" pitchFamily="34" charset="0"/>
              </a:rPr>
              <a:t>Definicja za Daniel Kish (2014)</a:t>
            </a:r>
          </a:p>
          <a:p>
            <a:pPr eaLnBrk="1" hangingPunct="1"/>
            <a:endParaRPr lang="pl-PL" altLang="pl-PL" sz="1600">
              <a:cs typeface="Calibri" panose="020F0502020204030204" pitchFamily="34" charset="0"/>
            </a:endParaRPr>
          </a:p>
          <a:p>
            <a:pPr algn="just" eaLnBrk="1" hangingPunct="1"/>
            <a:r>
              <a:rPr lang="pl-PL" altLang="pl-PL" sz="1600">
                <a:cs typeface="Calibri" panose="020F0502020204030204" pitchFamily="34" charset="0"/>
              </a:rPr>
              <a:t>Technika, która świadomie angażuje zmysły, szczególnie zmysł słuchu w postrzeganie </a:t>
            </a:r>
            <a:br>
              <a:rPr lang="pl-PL" altLang="pl-PL" sz="1600">
                <a:cs typeface="Calibri" panose="020F0502020204030204" pitchFamily="34" charset="0"/>
              </a:rPr>
            </a:br>
            <a:r>
              <a:rPr lang="pl-PL" altLang="pl-PL" sz="1600">
                <a:cs typeface="Calibri" panose="020F0502020204030204" pitchFamily="34" charset="0"/>
              </a:rPr>
              <a:t>i gromadzenie precyzyjnych informacji o strukturach </a:t>
            </a:r>
            <a:br>
              <a:rPr lang="pl-PL" altLang="pl-PL" sz="1600">
                <a:cs typeface="Calibri" panose="020F0502020204030204" pitchFamily="34" charset="0"/>
              </a:rPr>
            </a:br>
            <a:r>
              <a:rPr lang="pl-PL" altLang="pl-PL" sz="1600">
                <a:cs typeface="Calibri" panose="020F0502020204030204" pitchFamily="34" charset="0"/>
              </a:rPr>
              <a:t>i postaciach środowiskowych, cechach (materiałach) w taki sposób, aby można było identyfikować obiekt lub grupę obiektów prezentowanych w danym środowisku.</a:t>
            </a:r>
          </a:p>
          <a:p>
            <a:pPr eaLnBrk="1" hangingPunct="1"/>
            <a:endParaRPr lang="pl-PL" altLang="pl-PL" sz="1600">
              <a:cs typeface="Calibri" panose="020F0502020204030204" pitchFamily="34" charset="0"/>
            </a:endParaRPr>
          </a:p>
          <a:p>
            <a:r>
              <a:rPr lang="pl-PL" altLang="pl-PL" sz="1600">
                <a:cs typeface="Calibri" panose="020F0502020204030204" pitchFamily="34" charset="0"/>
              </a:rPr>
              <a:t>Technika wykorzystująca dźwięk emitowany przez osobę poprzez odbicie od przedmiotu, w który dźwięk uderza, a przez to może być postrzegany i interpretowany przez mózg</a:t>
            </a:r>
            <a:endParaRPr lang="pl-PL" altLang="pl-PL" sz="1600"/>
          </a:p>
          <a:p>
            <a:endParaRPr lang="pl-PL" altLang="pl-PL"/>
          </a:p>
        </p:txBody>
      </p:sp>
      <p:pic>
        <p:nvPicPr>
          <p:cNvPr id="22532" name="Picture 2" descr="Obrazek przedstawia schemat, jak działa echolokacja:&#10;1. Osoba używa języka i ust do wytworzenia specjalnego dźwięku.&#10;2. Dżwięk odbija się od przeszkody. Wprawiona osoba, potrafi identyfikować obiekty wokół niej, podobnie jak nietoperze.&#10;3. Przedstawione są skany mózgu osoby nieużywającej echolokacji oraz używającej. Osoba, która używa echolokacji i jest tak zwanym &quot;ekspertem&quot;, posiada rozwinięty obszar mózgu, który u przeciętnego człowieka przetwarza wizualne informacje." title="Obrazek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71450"/>
            <a:ext cx="3806475" cy="2300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2" descr="&quot;Klikający&quot; dźwięk tworzy fale dźwięku, które odbijają sie od przeszkód. Osoba doświadczona w uzywaniu echolokacji, usłyszy gdzie i w jakiej odległości znajdue się przszkoda. " title="Obrazek pokazujący jak działa echolokacj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840038"/>
            <a:ext cx="3924300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ytuł 1"/>
          <p:cNvSpPr>
            <a:spLocks noGrp="1"/>
          </p:cNvSpPr>
          <p:nvPr>
            <p:ph type="title"/>
          </p:nvPr>
        </p:nvSpPr>
        <p:spPr>
          <a:xfrm>
            <a:off x="612775" y="171450"/>
            <a:ext cx="8153400" cy="742950"/>
          </a:xfrm>
        </p:spPr>
        <p:txBody>
          <a:bodyPr/>
          <a:lstStyle/>
          <a:p>
            <a:r>
              <a:rPr lang="pl-PL" altLang="pl-PL" sz="2400" smtClean="0">
                <a:latin typeface="Arial" panose="020B0604020202020204" pitchFamily="34" charset="0"/>
                <a:cs typeface="Arial" panose="020B0604020202020204" pitchFamily="34" charset="0"/>
              </a:rPr>
              <a:t>RODZAJE ECHOLOKACJI</a:t>
            </a:r>
          </a:p>
        </p:txBody>
      </p:sp>
      <p:pic>
        <p:nvPicPr>
          <p:cNvPr id="2" name="Obraz 1" descr="Echolokacja dzeli się na bierną/pasywną i aktywną. " title="Rodzaje echolokacj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491" y="1275606"/>
            <a:ext cx="5027967" cy="3531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ChangeArrowheads="1"/>
          </p:cNvSpPr>
          <p:nvPr>
            <p:ph sz="quarter" idx="1"/>
          </p:nvPr>
        </p:nvSpPr>
        <p:spPr>
          <a:xfrm>
            <a:off x="539750" y="1624013"/>
            <a:ext cx="8424863" cy="647700"/>
          </a:xfrm>
        </p:spPr>
        <p:txBody>
          <a:bodyPr anchor="ctr">
            <a:spAutoFit/>
          </a:bodyPr>
          <a:lstStyle/>
          <a:p>
            <a:pPr marL="0" indent="0" eaLnBrk="1" hangingPunct="1">
              <a:spcBef>
                <a:spcPct val="0"/>
              </a:spcBef>
              <a:buClrTx/>
              <a:buSzTx/>
              <a:buFontTx/>
              <a:buNone/>
              <a:tabLst>
                <a:tab pos="450850" algn="l"/>
              </a:tabLst>
            </a:pPr>
            <a:r>
              <a:rPr lang="pl-PL" altLang="pl-PL" sz="20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„ECHOLOKACJA DLA OSÓB Z NIEPEŁNOSPRAWNOŚCIĄ WZROKU” </a:t>
            </a:r>
          </a:p>
          <a:p>
            <a:pPr marL="0" indent="0" algn="just" eaLnBrk="1" hangingPunct="1">
              <a:spcBef>
                <a:spcPct val="0"/>
              </a:spcBef>
              <a:buClrTx/>
              <a:buSzTx/>
              <a:buFontTx/>
              <a:buNone/>
              <a:tabLst>
                <a:tab pos="450850" algn="l"/>
              </a:tabLst>
            </a:pPr>
            <a:r>
              <a:rPr lang="pl-PL" altLang="pl-PL" sz="16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(2017-1-PL01-KA204-038557) </a:t>
            </a:r>
          </a:p>
        </p:txBody>
      </p:sp>
      <p:pic>
        <p:nvPicPr>
          <p:cNvPr id="24579" name="Obraz 4" descr="Logo Erasmus plus" title="Logo Erasmus pl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850" y="2787650"/>
            <a:ext cx="4392613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ytuł 8"/>
          <p:cNvSpPr>
            <a:spLocks noGrp="1"/>
          </p:cNvSpPr>
          <p:nvPr>
            <p:ph type="title"/>
          </p:nvPr>
        </p:nvSpPr>
        <p:spPr>
          <a:xfrm>
            <a:off x="612775" y="173038"/>
            <a:ext cx="8153400" cy="742950"/>
          </a:xfrm>
        </p:spPr>
        <p:txBody>
          <a:bodyPr/>
          <a:lstStyle/>
          <a:p>
            <a:pPr eaLnBrk="1" hangingPunct="1"/>
            <a:r>
              <a:rPr lang="pl-PL" altLang="pl-PL" sz="2800" b="1" smtClean="0">
                <a:latin typeface="Arial" panose="020B0604020202020204" pitchFamily="34" charset="0"/>
                <a:cs typeface="Arial" panose="020B0604020202020204" pitchFamily="34" charset="0"/>
              </a:rPr>
              <a:t>ECHO PRO VIP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Obraz 3" descr="Logo Erasmus plus" title="Logo Erasmus pl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850" y="1347788"/>
            <a:ext cx="439261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2" descr="Logo Fundacji Instytut Rozwoju Regionalnego" title="Logo Fundacji Instytut Rozwoju Regionalne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139950"/>
            <a:ext cx="2124075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Shape 167" descr="Logo &quot;Kommunikations-centret&quot;" title="Logo &quot;Kommunikations-centret&quot;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084638"/>
            <a:ext cx="2506662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Shape 168" descr="Logo &quot;Instituttet for Blind og Svagsynede&quot;" title="Logo &quot;Instituttet for Blind og Svagsynede&quot;"/>
          <p:cNvPicPr preferRelativeResize="0">
            <a:picLocks noGrp="1" noChangeAspect="1" noChangeArrowheads="1"/>
          </p:cNvPicPr>
          <p:nvPr>
            <p:ph sz="quarter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37288" y="3327400"/>
            <a:ext cx="1863725" cy="536575"/>
          </a:xfrm>
          <a:noFill/>
        </p:spPr>
      </p:pic>
      <p:pic>
        <p:nvPicPr>
          <p:cNvPr id="25606" name="Paveikslėlis 6" descr="Logo &quot;Kauno Prano Daunio ugdymo centras&quot;" title="Logo &quot;Kauno Prano Daunio ugdymo centras&quot;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949575"/>
            <a:ext cx="2484437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Tytuł 8"/>
          <p:cNvSpPr>
            <a:spLocks noGrp="1"/>
          </p:cNvSpPr>
          <p:nvPr>
            <p:ph type="title"/>
          </p:nvPr>
        </p:nvSpPr>
        <p:spPr>
          <a:xfrm>
            <a:off x="612775" y="173038"/>
            <a:ext cx="8153400" cy="742950"/>
          </a:xfrm>
        </p:spPr>
        <p:txBody>
          <a:bodyPr/>
          <a:lstStyle/>
          <a:p>
            <a:pPr eaLnBrk="1" hangingPunct="1"/>
            <a:r>
              <a:rPr lang="pl-PL" altLang="pl-PL" sz="2800" b="1" smtClean="0">
                <a:latin typeface="Arial" panose="020B0604020202020204" pitchFamily="34" charset="0"/>
                <a:cs typeface="Arial" panose="020B0604020202020204" pitchFamily="34" charset="0"/>
              </a:rPr>
              <a:t>ECHO PRO VIP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612775" y="1200150"/>
            <a:ext cx="8153400" cy="3371850"/>
          </a:xfrm>
        </p:spPr>
        <p:txBody>
          <a:bodyPr/>
          <a:lstStyle/>
          <a:p>
            <a:pPr eaLnBrk="1" hangingPunct="1"/>
            <a:endParaRPr lang="pl-PL" altLang="pl-PL" sz="20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pl-PL" altLang="pl-PL" sz="2000" smtClean="0">
                <a:latin typeface="Arial" panose="020B0604020202020204" pitchFamily="34" charset="0"/>
                <a:cs typeface="Arial" panose="020B0604020202020204" pitchFamily="34" charset="0"/>
              </a:rPr>
              <a:t>popularyzacja wiedzy na temat echolokacji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pl-PL" altLang="pl-PL" sz="20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pl-PL" altLang="pl-PL" sz="2000" smtClean="0">
                <a:latin typeface="Arial" panose="020B0604020202020204" pitchFamily="34" charset="0"/>
                <a:cs typeface="Arial" panose="020B0604020202020204" pitchFamily="34" charset="0"/>
              </a:rPr>
              <a:t>włączenie metodyki nauczania echolokacji do programów nauczania orientacji przestrzennej osób niewidomych </a:t>
            </a:r>
            <a:br>
              <a:rPr lang="pl-PL" altLang="pl-PL" sz="20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2000" smtClean="0">
                <a:latin typeface="Arial" panose="020B0604020202020204" pitchFamily="34" charset="0"/>
                <a:cs typeface="Arial" panose="020B0604020202020204" pitchFamily="34" charset="0"/>
              </a:rPr>
              <a:t>i słabowidzących 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pl-PL" altLang="pl-PL" sz="24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627" name="Picture 2" descr="Logo Fundacji Instytut Rozwoju Regionalnego" title="Logo Fundacji Instytut Rozwoju Regionalne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195263"/>
            <a:ext cx="1258887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Obraz 5" descr="Logo Erasmus plus" title="Logo Erasmus pl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95263"/>
            <a:ext cx="288925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195263"/>
            <a:ext cx="8153400" cy="742950"/>
          </a:xfrm>
        </p:spPr>
        <p:txBody>
          <a:bodyPr/>
          <a:lstStyle/>
          <a:p>
            <a:r>
              <a:rPr lang="pl-PL" altLang="pl-PL" b="1" dirty="0">
                <a:latin typeface="Arial" panose="020B0604020202020204" pitchFamily="34" charset="0"/>
                <a:cs typeface="Arial" panose="020B0604020202020204" pitchFamily="34" charset="0"/>
              </a:rPr>
              <a:t>CEL PROJEKTU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Logo Fundacji Instytut Rozwoju Regionalnego" title="Logo Fundacji Instytut Rozwoju Regionalne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195263"/>
            <a:ext cx="1258887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Obraz 5" descr="Logo Erasmus plus" title="Logo Erasmus pl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95263"/>
            <a:ext cx="288925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612775" y="915988"/>
            <a:ext cx="8153400" cy="337185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pl-PL" altLang="pl-P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pl-PL" alt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szkolenie 12 nauczycieli orientacji przestrzennej </a:t>
            </a:r>
            <a:br>
              <a:rPr lang="pl-PL" alt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(8 Polska, 4 Litwa)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pl-PL" alt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trening z echolokacji dla 24 osób z niepełnosprawnością wzroku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endParaRPr lang="pl-PL" altLang="pl-P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654" name="Obraz 12" descr="Zdjęcie grupy osób z treningu echolokacji." title="Zdjęci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573338"/>
            <a:ext cx="3357563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b="1" dirty="0">
                <a:latin typeface="Arial" panose="020B0604020202020204" pitchFamily="34" charset="0"/>
                <a:cs typeface="Arial" panose="020B0604020202020204" pitchFamily="34" charset="0"/>
              </a:rPr>
              <a:t>REALIZACJA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ytuł 8"/>
          <p:cNvSpPr>
            <a:spLocks noGrp="1"/>
          </p:cNvSpPr>
          <p:nvPr>
            <p:ph type="title"/>
          </p:nvPr>
        </p:nvSpPr>
        <p:spPr>
          <a:xfrm>
            <a:off x="612775" y="173038"/>
            <a:ext cx="8153400" cy="742950"/>
          </a:xfrm>
        </p:spPr>
        <p:txBody>
          <a:bodyPr/>
          <a:lstStyle/>
          <a:p>
            <a:pPr eaLnBrk="1" hangingPunct="1"/>
            <a:r>
              <a:rPr lang="pl-PL" altLang="pl-PL" sz="2400" smtClean="0">
                <a:latin typeface="Arial" panose="020B0604020202020204" pitchFamily="34" charset="0"/>
                <a:cs typeface="Arial" panose="020B0604020202020204" pitchFamily="34" charset="0"/>
              </a:rPr>
              <a:t>TERMINOLOGIA</a:t>
            </a:r>
          </a:p>
        </p:txBody>
      </p:sp>
      <p:pic>
        <p:nvPicPr>
          <p:cNvPr id="2" name="Obraz 1" descr="Osoby z niepełnosprawnościami wzroku dzielą się na osoby niewidome i słabowidzące.&#10;Osoby niewidome dzielą się na niewidzenie wrodzone i niewidzenie nabyte. Przy niewidzeniu nabytym może występować ociemnienie. " title="Podział osób z niepełnosprawnościa wzroku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8790" y="1131590"/>
            <a:ext cx="5001369" cy="3767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Logo Fundacji Instytut Rozwoju Regionalnego" title="Logo Fundacji Instytut Rozwoju Regionalne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195263"/>
            <a:ext cx="1258887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Obraz 5" descr="Logo Erasmus plus" title="Logo Erasmus pl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95263"/>
            <a:ext cx="288925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612775" y="1200150"/>
            <a:ext cx="8153400" cy="337185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pl-PL" altLang="pl-P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buFont typeface="Wingdings" panose="05000000000000000000" pitchFamily="2" charset="2"/>
              <a:buChar char="q"/>
            </a:pPr>
            <a:r>
              <a:rPr lang="pl-PL" altLang="pl-PL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nauczania </a:t>
            </a:r>
            <a:r>
              <a:rPr lang="pl-PL" alt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echolokacji „Teoria i Praktyka dla nauczycieli/instruktorów orientacji przestrzennej”</a:t>
            </a:r>
          </a:p>
          <a:p>
            <a:pPr algn="just" eaLnBrk="1" hangingPunct="1">
              <a:buFont typeface="Wingdings" panose="05000000000000000000" pitchFamily="2" charset="2"/>
              <a:buChar char="q"/>
            </a:pPr>
            <a:r>
              <a:rPr lang="pl-PL" altLang="pl-PL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Kompendium wiedzy </a:t>
            </a:r>
            <a:r>
              <a:rPr lang="pl-PL" alt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na temat echolokacji osób </a:t>
            </a:r>
            <a:br>
              <a:rPr lang="pl-PL" alt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 niepełnosprawnością wzroku (historia echolokacji, przegląd badań, teoria echolokacji, zastosowanie echolokacji w codziennym życiu)</a:t>
            </a:r>
          </a:p>
          <a:p>
            <a:pPr algn="just" eaLnBrk="1" hangingPunct="1">
              <a:buFont typeface="Wingdings" panose="05000000000000000000" pitchFamily="2" charset="2"/>
              <a:buChar char="q"/>
            </a:pPr>
            <a:r>
              <a:rPr lang="pl-PL" altLang="pl-PL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Rekomendacje</a:t>
            </a:r>
            <a:r>
              <a:rPr lang="pl-PL" alt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na temat wdrażania nauczania echolokacji do programów orientacji przestrzennej i samodzielnego poruszania się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endParaRPr lang="pl-PL" altLang="pl-P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b="1" dirty="0">
                <a:latin typeface="Arial" panose="020B0604020202020204" pitchFamily="34" charset="0"/>
                <a:cs typeface="Arial" panose="020B0604020202020204" pitchFamily="34" charset="0"/>
              </a:rPr>
              <a:t>EFEKTY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ytuł 1"/>
          <p:cNvSpPr>
            <a:spLocks noGrp="1"/>
          </p:cNvSpPr>
          <p:nvPr>
            <p:ph type="title"/>
          </p:nvPr>
        </p:nvSpPr>
        <p:spPr>
          <a:xfrm>
            <a:off x="612775" y="171450"/>
            <a:ext cx="8153400" cy="742950"/>
          </a:xfrm>
        </p:spPr>
        <p:txBody>
          <a:bodyPr/>
          <a:lstStyle/>
          <a:p>
            <a:r>
              <a:rPr lang="pl-PL" altLang="pl-PL" sz="2400" smtClean="0">
                <a:latin typeface="Arial" panose="020B0604020202020204" pitchFamily="34" charset="0"/>
                <a:cs typeface="Arial" panose="020B0604020202020204" pitchFamily="34" charset="0"/>
              </a:rPr>
              <a:t>POLSKIE DOŚWIADCZENIA W NAUCZANIU ECHOLOKACJI</a:t>
            </a:r>
          </a:p>
        </p:txBody>
      </p:sp>
      <p:sp>
        <p:nvSpPr>
          <p:cNvPr id="29699" name="pole tekstowe 4"/>
          <p:cNvSpPr txBox="1">
            <a:spLocks noChangeArrowheads="1"/>
          </p:cNvSpPr>
          <p:nvPr/>
        </p:nvSpPr>
        <p:spPr bwMode="auto">
          <a:xfrm>
            <a:off x="539750" y="1503363"/>
            <a:ext cx="7848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pl-PL" altLang="pl-PL" sz="2000"/>
              <a:t> testowanie i sprawdzanie zdobytej wiedzy i umiejętności </a:t>
            </a:r>
            <a:br>
              <a:rPr lang="pl-PL" altLang="pl-PL" sz="2000"/>
            </a:br>
            <a:r>
              <a:rPr lang="pl-PL" altLang="pl-PL" sz="2000"/>
              <a:t>w bezpośrednim kontakcie z osobą z niepełnosprawnością wzroku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1331913" y="2295525"/>
            <a:ext cx="6696075" cy="142875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pl-PL" altLang="pl-PL" sz="40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DZIĘKUJEMY ZA UWAGĘ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7" name="Tytuł 8"/>
          <p:cNvSpPr>
            <a:spLocks noGrp="1"/>
          </p:cNvSpPr>
          <p:nvPr>
            <p:ph type="title"/>
          </p:nvPr>
        </p:nvSpPr>
        <p:spPr>
          <a:xfrm>
            <a:off x="612775" y="171450"/>
            <a:ext cx="8153400" cy="742950"/>
          </a:xfrm>
        </p:spPr>
        <p:txBody>
          <a:bodyPr/>
          <a:lstStyle/>
          <a:p>
            <a:pPr eaLnBrk="1" hangingPunct="1"/>
            <a:r>
              <a:rPr lang="pl-PL" altLang="pl-PL" sz="2300" smtClean="0">
                <a:latin typeface="Arial" panose="020B0604020202020204" pitchFamily="34" charset="0"/>
                <a:cs typeface="Arial" panose="020B0604020202020204" pitchFamily="34" charset="0"/>
              </a:rPr>
              <a:t>NASTĘPSTWA FUNKCJONOWANIA BEZWZROKOWEGO </a:t>
            </a:r>
          </a:p>
        </p:txBody>
      </p:sp>
      <p:pic>
        <p:nvPicPr>
          <p:cNvPr id="4" name="Obraz 3" descr="Slajd przedstawia następstwa funkcjonowania bezwzrokowego:&#10;1. dostęp do informacji&#10;2. czynności życia codziennego&#10;3. funkcjonowanie społeczne&#10;4. sfera emocjonalna &#10;" title="Slajd przedstawia następstwa funkcjonowania bezwzrokowe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419622"/>
            <a:ext cx="7928081" cy="3240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ytuł 1"/>
          <p:cNvSpPr>
            <a:spLocks noGrp="1"/>
          </p:cNvSpPr>
          <p:nvPr>
            <p:ph type="title"/>
          </p:nvPr>
        </p:nvSpPr>
        <p:spPr>
          <a:xfrm>
            <a:off x="612775" y="171450"/>
            <a:ext cx="8153400" cy="742950"/>
          </a:xfrm>
        </p:spPr>
        <p:txBody>
          <a:bodyPr/>
          <a:lstStyle/>
          <a:p>
            <a:r>
              <a:rPr lang="pl-PL" altLang="pl-PL" sz="2400" smtClean="0">
                <a:latin typeface="Arial" panose="020B0604020202020204" pitchFamily="34" charset="0"/>
                <a:cs typeface="Arial" panose="020B0604020202020204" pitchFamily="34" charset="0"/>
              </a:rPr>
              <a:t>ORIENTACJA PRZESTRZENNA I SAMODZIELNE PORUSZANIE SIĘ</a:t>
            </a:r>
          </a:p>
        </p:txBody>
      </p:sp>
      <p:sp>
        <p:nvSpPr>
          <p:cNvPr id="12291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612775" y="1201738"/>
            <a:ext cx="8153400" cy="4322762"/>
          </a:xfrm>
        </p:spPr>
        <p:txBody>
          <a:bodyPr anchor="ctr">
            <a:spAutoFit/>
          </a:bodyPr>
          <a:lstStyle/>
          <a:p>
            <a:pPr algn="just">
              <a:buFont typeface="Wingdings" panose="05000000000000000000" pitchFamily="2" charset="2"/>
              <a:buNone/>
            </a:pPr>
            <a:r>
              <a:rPr lang="pl-PL" altLang="pl-PL" sz="1800" b="1" smtClean="0">
                <a:latin typeface="Arial" panose="020B0604020202020204" pitchFamily="34" charset="0"/>
                <a:cs typeface="Arial" panose="020B0604020202020204" pitchFamily="34" charset="0"/>
              </a:rPr>
              <a:t>Orientacja </a:t>
            </a:r>
            <a:r>
              <a:rPr lang="pl-PL" altLang="pl-PL" sz="180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l-PL" altLang="pl-PL" sz="1800" smtClean="0"/>
              <a:t>umiejętność rozpoznawania określonych miejsc i kierunków </a:t>
            </a:r>
            <a:br>
              <a:rPr lang="pl-PL" altLang="pl-PL" sz="1800" smtClean="0"/>
            </a:br>
            <a:r>
              <a:rPr lang="pl-PL" altLang="pl-PL" sz="1800" smtClean="0"/>
              <a:t>	w terenie (Słownik PWN, 1996)</a:t>
            </a:r>
          </a:p>
          <a:p>
            <a:pPr algn="just">
              <a:buFont typeface="Wingdings" panose="05000000000000000000" pitchFamily="2" charset="2"/>
              <a:buNone/>
            </a:pPr>
            <a:endParaRPr lang="pl-PL" altLang="pl-PL" sz="18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None/>
            </a:pPr>
            <a:r>
              <a:rPr lang="pl-PL" altLang="pl-PL" sz="1800" b="1" smtClean="0">
                <a:latin typeface="Arial" panose="020B0604020202020204" pitchFamily="34" charset="0"/>
                <a:cs typeface="Arial" panose="020B0604020202020204" pitchFamily="34" charset="0"/>
              </a:rPr>
              <a:t>Orientacja </a:t>
            </a:r>
            <a:r>
              <a:rPr lang="pl-PL" altLang="pl-PL" sz="1800" smtClean="0">
                <a:latin typeface="Arial" panose="020B0604020202020204" pitchFamily="34" charset="0"/>
                <a:cs typeface="Arial" panose="020B0604020202020204" pitchFamily="34" charset="0"/>
              </a:rPr>
              <a:t>- zdawanie sobie sprawy z tego, gdzie, w jakim punkcie się jest, 	gdzie jest które strona świata” (Słownik języka polskiego, PWN, 	1988)</a:t>
            </a:r>
          </a:p>
          <a:p>
            <a:pPr algn="just">
              <a:buFont typeface="Wingdings" panose="05000000000000000000" pitchFamily="2" charset="2"/>
              <a:buNone/>
            </a:pPr>
            <a:endParaRPr lang="pl-PL" altLang="pl-PL" sz="18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None/>
            </a:pPr>
            <a:r>
              <a:rPr lang="pl-PL" altLang="pl-PL" sz="1800" b="1" smtClean="0">
                <a:latin typeface="Arial" panose="020B0604020202020204" pitchFamily="34" charset="0"/>
                <a:cs typeface="Arial" panose="020B0604020202020204" pitchFamily="34" charset="0"/>
              </a:rPr>
              <a:t>Orientacja</a:t>
            </a:r>
            <a:r>
              <a:rPr lang="pl-PL" altLang="pl-PL" sz="1800" smtClean="0">
                <a:latin typeface="Arial" panose="020B0604020202020204" pitchFamily="34" charset="0"/>
                <a:cs typeface="Arial" panose="020B0604020202020204" pitchFamily="34" charset="0"/>
              </a:rPr>
              <a:t> – to proces wykorzystywania zmysłów w celu określenia własnej 	pozycji oraz między wszystkimi znaczącymi przedmiotami </a:t>
            </a:r>
            <a:br>
              <a:rPr lang="pl-PL" altLang="pl-PL" sz="18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800" smtClean="0">
                <a:latin typeface="Arial" panose="020B0604020202020204" pitchFamily="34" charset="0"/>
                <a:cs typeface="Arial" panose="020B0604020202020204" pitchFamily="34" charset="0"/>
              </a:rPr>
              <a:t>	w otoczeniu (E. Hill, P. Ponder, 1967)</a:t>
            </a:r>
          </a:p>
          <a:p>
            <a:pPr algn="just">
              <a:buFont typeface="Wingdings" panose="05000000000000000000" pitchFamily="2" charset="2"/>
              <a:buNone/>
            </a:pPr>
            <a:endParaRPr lang="pl-PL" altLang="pl-PL" sz="18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l-PL" altLang="pl-PL" sz="18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l-PL" altLang="pl-PL" sz="18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ytuł 1"/>
          <p:cNvSpPr>
            <a:spLocks noGrp="1"/>
          </p:cNvSpPr>
          <p:nvPr>
            <p:ph type="title"/>
          </p:nvPr>
        </p:nvSpPr>
        <p:spPr>
          <a:xfrm>
            <a:off x="612775" y="171450"/>
            <a:ext cx="8153400" cy="742950"/>
          </a:xfrm>
        </p:spPr>
        <p:txBody>
          <a:bodyPr/>
          <a:lstStyle/>
          <a:p>
            <a:r>
              <a:rPr lang="pl-PL" altLang="pl-PL" sz="2400" smtClean="0">
                <a:latin typeface="Arial" panose="020B0604020202020204" pitchFamily="34" charset="0"/>
                <a:cs typeface="Arial" panose="020B0604020202020204" pitchFamily="34" charset="0"/>
              </a:rPr>
              <a:t>ZMYSŁY WYKORZYSTYWANE W ORIENTACJI PRZESTRZENNEJ</a:t>
            </a:r>
          </a:p>
        </p:txBody>
      </p:sp>
      <p:sp>
        <p:nvSpPr>
          <p:cNvPr id="13315" name="pole tekstowe 5"/>
          <p:cNvSpPr>
            <a:spLocks noGrp="1" noChangeArrowheads="1"/>
          </p:cNvSpPr>
          <p:nvPr>
            <p:ph sz="quarter" idx="1"/>
          </p:nvPr>
        </p:nvSpPr>
        <p:spPr>
          <a:xfrm>
            <a:off x="612775" y="1200150"/>
            <a:ext cx="8153400" cy="3906838"/>
          </a:xfrm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altLang="pl-PL" sz="1800" smtClean="0">
                <a:latin typeface="Arial" panose="020B0604020202020204" pitchFamily="34" charset="0"/>
                <a:cs typeface="Arial" panose="020B0604020202020204" pitchFamily="34" charset="0"/>
              </a:rPr>
              <a:t> wzrok dostarcza 80% informacji</a:t>
            </a:r>
          </a:p>
          <a:p>
            <a:pPr>
              <a:buFont typeface="Wingdings" panose="05000000000000000000" pitchFamily="2" charset="2"/>
              <a:buNone/>
            </a:pPr>
            <a:endParaRPr lang="pl-PL" altLang="pl-PL" sz="18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altLang="pl-PL" sz="1800" smtClean="0">
                <a:latin typeface="Arial" panose="020B0604020202020204" pitchFamily="34" charset="0"/>
                <a:cs typeface="Arial" panose="020B0604020202020204" pitchFamily="34" charset="0"/>
              </a:rPr>
              <a:t> osoby z niepełnosprawnością wzroku w OP wykorzystują: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altLang="pl-PL" sz="18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pl-PL" sz="1800" b="1" smtClean="0">
                <a:latin typeface="Arial" panose="020B0604020202020204" pitchFamily="34" charset="0"/>
                <a:cs typeface="Arial" panose="020B0604020202020204" pitchFamily="34" charset="0"/>
              </a:rPr>
              <a:t>słuch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altLang="pl-PL" sz="1800" b="1" smtClean="0">
                <a:latin typeface="Arial" panose="020B0604020202020204" pitchFamily="34" charset="0"/>
                <a:cs typeface="Arial" panose="020B0604020202020204" pitchFamily="34" charset="0"/>
              </a:rPr>
              <a:t> dotyk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altLang="pl-PL" sz="1800" smtClean="0">
                <a:latin typeface="Arial" panose="020B0604020202020204" pitchFamily="34" charset="0"/>
                <a:cs typeface="Arial" panose="020B0604020202020204" pitchFamily="34" charset="0"/>
              </a:rPr>
              <a:t> zmysł kinestetyczny i równowagi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altLang="pl-PL" sz="1800" smtClean="0">
                <a:latin typeface="Arial" panose="020B0604020202020204" pitchFamily="34" charset="0"/>
                <a:cs typeface="Arial" panose="020B0604020202020204" pitchFamily="34" charset="0"/>
              </a:rPr>
              <a:t> węch i powonienie</a:t>
            </a:r>
          </a:p>
          <a:p>
            <a:pPr>
              <a:buFont typeface="Wingdings" panose="05000000000000000000" pitchFamily="2" charset="2"/>
              <a:buChar char="Ø"/>
            </a:pPr>
            <a:endParaRPr lang="pl-PL" altLang="pl-PL" sz="18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ytuł 1"/>
          <p:cNvSpPr>
            <a:spLocks noGrp="1"/>
          </p:cNvSpPr>
          <p:nvPr>
            <p:ph type="title"/>
          </p:nvPr>
        </p:nvSpPr>
        <p:spPr>
          <a:xfrm>
            <a:off x="612775" y="171450"/>
            <a:ext cx="8153400" cy="742950"/>
          </a:xfrm>
        </p:spPr>
        <p:txBody>
          <a:bodyPr/>
          <a:lstStyle/>
          <a:p>
            <a:r>
              <a:rPr lang="pl-PL" altLang="pl-PL" sz="2300" smtClean="0">
                <a:latin typeface="Arial" panose="020B0604020202020204" pitchFamily="34" charset="0"/>
                <a:cs typeface="Arial" panose="020B0604020202020204" pitchFamily="34" charset="0"/>
              </a:rPr>
              <a:t>SPOSOBY PORUSZANIA SIĘ OSÓB </a:t>
            </a:r>
            <a:br>
              <a:rPr lang="pl-PL" altLang="pl-PL" sz="23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2300" smtClean="0">
                <a:latin typeface="Arial" panose="020B0604020202020204" pitchFamily="34" charset="0"/>
                <a:cs typeface="Arial" panose="020B0604020202020204" pitchFamily="34" charset="0"/>
              </a:rPr>
              <a:t>Z NIEPEŁNOSPARWNOŚCIĄ WZROKU</a:t>
            </a:r>
          </a:p>
        </p:txBody>
      </p:sp>
      <p:pic>
        <p:nvPicPr>
          <p:cNvPr id="14339" name="Picture 2" descr="Osoba niewidoma z białą laską, prowadzona przez asystenta." title="Obraz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781175"/>
            <a:ext cx="3455987" cy="244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Osoba niewidoma z białą laską oraz psem przewodnikiem" title="Obraze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238" y="1747838"/>
            <a:ext cx="3457575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Aleja lipowa w ośrodku Towarzystwa Opieki nad Ociemniałymi w Laskach. Tu niewidomi uczą się od dziecka do dorosłego funkcjonować normalnie wśród osób widzących. Na zdjęciu widać dwie osoby z białymi laskami." title="Zdjęc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617663"/>
            <a:ext cx="3313112" cy="231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Osoba niewidoma z białą laską" title="Zdjęci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419225"/>
            <a:ext cx="2160588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ytuł 1"/>
          <p:cNvSpPr>
            <a:spLocks noGrp="1"/>
          </p:cNvSpPr>
          <p:nvPr>
            <p:ph type="title"/>
          </p:nvPr>
        </p:nvSpPr>
        <p:spPr>
          <a:xfrm>
            <a:off x="612775" y="171450"/>
            <a:ext cx="8153400" cy="742950"/>
          </a:xfrm>
        </p:spPr>
        <p:txBody>
          <a:bodyPr/>
          <a:lstStyle/>
          <a:p>
            <a:r>
              <a:rPr lang="pl-PL" altLang="pl-PL" sz="2300" smtClean="0">
                <a:latin typeface="Arial" panose="020B0604020202020204" pitchFamily="34" charset="0"/>
                <a:cs typeface="Arial" panose="020B0604020202020204" pitchFamily="34" charset="0"/>
              </a:rPr>
              <a:t>SPOSOBY PORUSZANIA SIĘ OSÓB </a:t>
            </a:r>
            <a:br>
              <a:rPr lang="pl-PL" altLang="pl-PL" sz="23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2300" smtClean="0">
                <a:latin typeface="Arial" panose="020B0604020202020204" pitchFamily="34" charset="0"/>
                <a:cs typeface="Arial" panose="020B0604020202020204" pitchFamily="34" charset="0"/>
              </a:rPr>
              <a:t>Z NIEPEŁNOSPARWNOŚCIĄ WZROKU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ytuł 1"/>
          <p:cNvSpPr>
            <a:spLocks noGrp="1"/>
          </p:cNvSpPr>
          <p:nvPr>
            <p:ph type="title"/>
          </p:nvPr>
        </p:nvSpPr>
        <p:spPr>
          <a:xfrm>
            <a:off x="612775" y="171450"/>
            <a:ext cx="8153400" cy="742950"/>
          </a:xfrm>
        </p:spPr>
        <p:txBody>
          <a:bodyPr/>
          <a:lstStyle/>
          <a:p>
            <a:r>
              <a:rPr lang="pl-PL" altLang="pl-PL" sz="2400" smtClean="0">
                <a:latin typeface="Arial" panose="020B0604020202020204" pitchFamily="34" charset="0"/>
                <a:cs typeface="Arial" panose="020B0604020202020204" pitchFamily="34" charset="0"/>
              </a:rPr>
              <a:t>NAUCZANIE ORIENTACJI PRZESTRZENNEJ </a:t>
            </a:r>
            <a:br>
              <a:rPr lang="pl-PL" altLang="pl-PL" sz="24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2400" smtClean="0">
                <a:latin typeface="Arial" panose="020B0604020202020204" pitchFamily="34" charset="0"/>
                <a:cs typeface="Arial" panose="020B0604020202020204" pitchFamily="34" charset="0"/>
              </a:rPr>
              <a:t>W POLSCE</a:t>
            </a:r>
          </a:p>
        </p:txBody>
      </p:sp>
      <p:sp>
        <p:nvSpPr>
          <p:cNvPr id="16387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539750" y="1131888"/>
            <a:ext cx="8153400" cy="337185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pl-PL" altLang="pl-PL" sz="1800" b="1" smtClean="0">
                <a:latin typeface="Arial" panose="020B0604020202020204" pitchFamily="34" charset="0"/>
                <a:cs typeface="Arial" panose="020B0604020202020204" pitchFamily="34" charset="0"/>
              </a:rPr>
              <a:t>Akademia Pedagogiki Specjalnej im. M. Grzegorzewskiej </a:t>
            </a:r>
            <a:r>
              <a:rPr lang="pl-PL" altLang="pl-PL" sz="1800" smtClean="0">
                <a:latin typeface="Arial" panose="020B0604020202020204" pitchFamily="34" charset="0"/>
                <a:cs typeface="Arial" panose="020B0604020202020204" pitchFamily="34" charset="0"/>
              </a:rPr>
              <a:t>w Warszawie jako pierwsza wyższa uczelnia w Polsce wprowadziła do planu studiów przedmiot „orientacja przestrzenna i samodzielne poruszanie się niewidomych".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pl-PL" altLang="pl-PL" sz="1800" b="1" smtClean="0">
                <a:latin typeface="Arial" panose="020B0604020202020204" pitchFamily="34" charset="0"/>
                <a:cs typeface="Arial" panose="020B0604020202020204" pitchFamily="34" charset="0"/>
              </a:rPr>
              <a:t>od 1983 </a:t>
            </a:r>
            <a:r>
              <a:rPr lang="pl-PL" altLang="pl-PL" sz="1800" smtClean="0">
                <a:latin typeface="Arial" panose="020B0604020202020204" pitchFamily="34" charset="0"/>
                <a:cs typeface="Arial" panose="020B0604020202020204" pitchFamily="34" charset="0"/>
              </a:rPr>
              <a:t>roku studenci tyflopedagogiki realizują przygotowanie w tym zakresie tylko na studiach dziennych</a:t>
            </a:r>
          </a:p>
          <a:p>
            <a:pPr algn="just"/>
            <a:endParaRPr lang="pl-PL" altLang="pl-PL" sz="18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None/>
            </a:pPr>
            <a:r>
              <a:rPr lang="pl-PL" altLang="pl-PL" sz="1800" smtClean="0">
                <a:latin typeface="Arial" panose="020B0604020202020204" pitchFamily="34" charset="0"/>
                <a:cs typeface="Arial" panose="020B0604020202020204" pitchFamily="34" charset="0"/>
              </a:rPr>
              <a:t>Inne: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pl-PL" altLang="pl-PL" sz="1800" smtClean="0">
                <a:latin typeface="Arial" panose="020B0604020202020204" pitchFamily="34" charset="0"/>
                <a:cs typeface="Arial" panose="020B0604020202020204" pitchFamily="34" charset="0"/>
              </a:rPr>
              <a:t>kursy dla instruktorów – PZN (Bydgoszcz) ,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pl-PL" altLang="pl-PL" sz="1800" smtClean="0">
                <a:latin typeface="Arial" panose="020B0604020202020204" pitchFamily="34" charset="0"/>
                <a:cs typeface="Arial" panose="020B0604020202020204" pitchFamily="34" charset="0"/>
              </a:rPr>
              <a:t>2007, 2014 – kurs Warszawa (PZN, APS, Laski)</a:t>
            </a:r>
          </a:p>
          <a:p>
            <a:endParaRPr lang="pl-PL" altLang="pl-PL" sz="18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ytuł 1"/>
          <p:cNvSpPr>
            <a:spLocks noGrp="1"/>
          </p:cNvSpPr>
          <p:nvPr>
            <p:ph type="title"/>
          </p:nvPr>
        </p:nvSpPr>
        <p:spPr>
          <a:xfrm>
            <a:off x="612775" y="171450"/>
            <a:ext cx="8153400" cy="742950"/>
          </a:xfrm>
        </p:spPr>
        <p:txBody>
          <a:bodyPr/>
          <a:lstStyle/>
          <a:p>
            <a:r>
              <a:rPr lang="pl-PL" altLang="pl-PL" sz="2400" smtClean="0">
                <a:latin typeface="Arial" panose="020B0604020202020204" pitchFamily="34" charset="0"/>
                <a:cs typeface="Arial" panose="020B0604020202020204" pitchFamily="34" charset="0"/>
              </a:rPr>
              <a:t>PROGRAMY NAUCZANIA ORIENTACJI PZESTRZENNEJ – TEORIA I PRAKTYKA</a:t>
            </a:r>
          </a:p>
        </p:txBody>
      </p:sp>
      <p:sp>
        <p:nvSpPr>
          <p:cNvPr id="17411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612775" y="1200150"/>
            <a:ext cx="8153400" cy="3371850"/>
          </a:xfrm>
        </p:spPr>
        <p:txBody>
          <a:bodyPr/>
          <a:lstStyle/>
          <a:p>
            <a:r>
              <a:rPr lang="pl-PL" altLang="pl-PL" sz="1800" b="1" smtClean="0">
                <a:latin typeface="Arial" panose="020B0604020202020204" pitchFamily="34" charset="0"/>
                <a:cs typeface="Arial" panose="020B0604020202020204" pitchFamily="34" charset="0"/>
              </a:rPr>
              <a:t>200h </a:t>
            </a:r>
            <a:r>
              <a:rPr lang="pl-PL" altLang="pl-PL" sz="1800" smtClean="0">
                <a:latin typeface="Arial" panose="020B0604020202020204" pitchFamily="34" charset="0"/>
                <a:cs typeface="Arial" panose="020B0604020202020204" pitchFamily="34" charset="0"/>
              </a:rPr>
              <a:t>zajęć z zakresu orientacji przestrzennej (teoria przeplata się z praktyką, 85% zajęć praktycznych w symulatorach) </a:t>
            </a:r>
          </a:p>
          <a:p>
            <a:r>
              <a:rPr lang="pl-PL" altLang="pl-PL" sz="1800" b="1" smtClean="0">
                <a:latin typeface="Arial" panose="020B0604020202020204" pitchFamily="34" charset="0"/>
                <a:cs typeface="Arial" panose="020B0604020202020204" pitchFamily="34" charset="0"/>
              </a:rPr>
              <a:t>60h</a:t>
            </a:r>
            <a:r>
              <a:rPr lang="pl-PL" altLang="pl-PL" sz="1800" smtClean="0">
                <a:latin typeface="Arial" panose="020B0604020202020204" pitchFamily="34" charset="0"/>
                <a:cs typeface="Arial" panose="020B0604020202020204" pitchFamily="34" charset="0"/>
              </a:rPr>
              <a:t> praktyk w terenie pod okiem doświadczonych nauczycieli</a:t>
            </a:r>
          </a:p>
          <a:p>
            <a:r>
              <a:rPr lang="pl-PL" altLang="pl-PL" sz="1800" smtClean="0">
                <a:latin typeface="Arial" panose="020B0604020202020204" pitchFamily="34" charset="0"/>
                <a:cs typeface="Arial" panose="020B0604020202020204" pitchFamily="34" charset="0"/>
              </a:rPr>
              <a:t>uczymy jak uczyć </a:t>
            </a:r>
            <a:r>
              <a:rPr lang="pl-PL" altLang="pl-PL" sz="1800" b="1" smtClean="0">
                <a:latin typeface="Arial" panose="020B0604020202020204" pitchFamily="34" charset="0"/>
                <a:cs typeface="Arial" panose="020B0604020202020204" pitchFamily="34" charset="0"/>
              </a:rPr>
              <a:t>OP w biegu życia </a:t>
            </a:r>
            <a:r>
              <a:rPr lang="pl-PL" altLang="pl-PL" sz="1800" smtClean="0">
                <a:latin typeface="Arial" panose="020B0604020202020204" pitchFamily="34" charset="0"/>
                <a:cs typeface="Arial" panose="020B0604020202020204" pitchFamily="34" charset="0"/>
              </a:rPr>
              <a:t>(małe dzieci, dzieci w wieku przedszkolnym , szkolnym, młodzież, osoby dorosłe, osoby niewidome, słabowidzące, z dodatkowymi trudnościami)</a:t>
            </a:r>
          </a:p>
          <a:p>
            <a:r>
              <a:rPr lang="pl-PL" altLang="pl-PL" sz="1800" smtClean="0">
                <a:latin typeface="Arial" panose="020B0604020202020204" pitchFamily="34" charset="0"/>
                <a:cs typeface="Arial" panose="020B0604020202020204" pitchFamily="34" charset="0"/>
              </a:rPr>
              <a:t>uczymy jak poruszać się z przewodnikiem, biała laską, psem przewodnikiem, pomocami elektronicznymi itp.</a:t>
            </a:r>
          </a:p>
          <a:p>
            <a:r>
              <a:rPr lang="pl-PL" altLang="pl-PL" sz="1800" smtClean="0">
                <a:latin typeface="Arial" panose="020B0604020202020204" pitchFamily="34" charset="0"/>
                <a:cs typeface="Arial" panose="020B0604020202020204" pitchFamily="34" charset="0"/>
              </a:rPr>
              <a:t>modyfikujemy nasze programy do potrzeb rynku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Średni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Średni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Średni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3054</TotalTime>
  <Words>361</Words>
  <Application>Microsoft Office PowerPoint</Application>
  <PresentationFormat>Pokaz na ekranie (16:9)</PresentationFormat>
  <Paragraphs>95</Paragraphs>
  <Slides>22</Slides>
  <Notes>22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8" baseType="lpstr">
      <vt:lpstr>Arial</vt:lpstr>
      <vt:lpstr>Calibri</vt:lpstr>
      <vt:lpstr>Tw Cen MT</vt:lpstr>
      <vt:lpstr>Wingdings</vt:lpstr>
      <vt:lpstr>Wingdings 2</vt:lpstr>
      <vt:lpstr>Średni</vt:lpstr>
      <vt:lpstr>Prezentacja programu PowerPoint</vt:lpstr>
      <vt:lpstr>TERMINOLOGIA</vt:lpstr>
      <vt:lpstr>NASTĘPSTWA FUNKCJONOWANIA BEZWZROKOWEGO </vt:lpstr>
      <vt:lpstr>ORIENTACJA PRZESTRZENNA I SAMODZIELNE PORUSZANIE SIĘ</vt:lpstr>
      <vt:lpstr>ZMYSŁY WYKORZYSTYWANE W ORIENTACJI PRZESTRZENNEJ</vt:lpstr>
      <vt:lpstr>SPOSOBY PORUSZANIA SIĘ OSÓB  Z NIEPEŁNOSPARWNOŚCIĄ WZROKU</vt:lpstr>
      <vt:lpstr>SPOSOBY PORUSZANIA SIĘ OSÓB  Z NIEPEŁNOSPARWNOŚCIĄ WZROKU</vt:lpstr>
      <vt:lpstr>NAUCZANIE ORIENTACJI PRZESTRZENNEJ  W POLSCE</vt:lpstr>
      <vt:lpstr>PROGRAMY NAUCZANIA ORIENTACJI PZESTRZENNEJ – TEORIA I PRAKTYKA</vt:lpstr>
      <vt:lpstr>Prezentacja programu PowerPoint</vt:lpstr>
      <vt:lpstr>Prezentacja programu PowerPoint</vt:lpstr>
      <vt:lpstr>ECHOLOKACJA - INNOWACJA W NAUCZANIU</vt:lpstr>
      <vt:lpstr>ECHOLOKACJA </vt:lpstr>
      <vt:lpstr>ECHOLOKACJA W O&amp;M</vt:lpstr>
      <vt:lpstr>RODZAJE ECHOLOKACJI</vt:lpstr>
      <vt:lpstr>ECHO PRO VIP</vt:lpstr>
      <vt:lpstr>ECHO PRO VIP</vt:lpstr>
      <vt:lpstr>CEL PROJEKTU</vt:lpstr>
      <vt:lpstr>REALIZACJA</vt:lpstr>
      <vt:lpstr>EFEKTY</vt:lpstr>
      <vt:lpstr>POLSKIE DOŚWIADCZENIA W NAUCZANIU ECHOLOKACJI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Kamila</dc:creator>
  <cp:lastModifiedBy>Joanna Laszczak</cp:lastModifiedBy>
  <cp:revision>164</cp:revision>
  <dcterms:created xsi:type="dcterms:W3CDTF">2018-09-22T14:11:55Z</dcterms:created>
  <dcterms:modified xsi:type="dcterms:W3CDTF">2019-11-26T08:37:00Z</dcterms:modified>
</cp:coreProperties>
</file>