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6" r:id="rId2"/>
    <p:sldMasterId id="2147483672" r:id="rId3"/>
  </p:sldMasterIdLst>
  <p:notesMasterIdLst>
    <p:notesMasterId r:id="rId32"/>
  </p:notesMasterIdLst>
  <p:sldIdLst>
    <p:sldId id="256" r:id="rId4"/>
    <p:sldId id="262" r:id="rId5"/>
    <p:sldId id="268" r:id="rId6"/>
    <p:sldId id="270" r:id="rId7"/>
    <p:sldId id="346" r:id="rId8"/>
    <p:sldId id="340" r:id="rId9"/>
    <p:sldId id="341" r:id="rId10"/>
    <p:sldId id="342" r:id="rId11"/>
    <p:sldId id="335" r:id="rId12"/>
    <p:sldId id="343" r:id="rId13"/>
    <p:sldId id="344" r:id="rId14"/>
    <p:sldId id="345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31" r:id="rId24"/>
    <p:sldId id="333" r:id="rId25"/>
    <p:sldId id="313" r:id="rId26"/>
    <p:sldId id="322" r:id="rId27"/>
    <p:sldId id="326" r:id="rId28"/>
    <p:sldId id="327" r:id="rId29"/>
    <p:sldId id="264" r:id="rId30"/>
    <p:sldId id="258" r:id="rId31"/>
  </p:sldIdLst>
  <p:sldSz cx="9144000" cy="5148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73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6600"/>
    <a:srgbClr val="6EA4C4"/>
    <a:srgbClr val="509AC0"/>
    <a:srgbClr val="7BA1C3"/>
    <a:srgbClr val="6FA0CA"/>
    <a:srgbClr val="5B80BA"/>
    <a:srgbClr val="5B80BD"/>
    <a:srgbClr val="B5B6B8"/>
    <a:srgbClr val="6B6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95000" autoAdjust="0"/>
  </p:normalViewPr>
  <p:slideViewPr>
    <p:cSldViewPr snapToGrid="0" snapToObjects="1" showGuides="1">
      <p:cViewPr varScale="1">
        <p:scale>
          <a:sx n="79" d="100"/>
          <a:sy n="79" d="100"/>
        </p:scale>
        <p:origin x="54" y="234"/>
      </p:cViewPr>
      <p:guideLst>
        <p:guide orient="horz" pos="2773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F62EF-1F8C-9E43-9727-647F41429E82}" type="datetimeFigureOut">
              <a:rPr lang="en-US" smtClean="0"/>
              <a:pPr/>
              <a:t>11/26/2019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4175" y="685800"/>
            <a:ext cx="6089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800CB-9FFA-3A4A-8C57-2241B00E1A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492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769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7"/>
          <p:cNvSpPr>
            <a:spLocks noGrp="1"/>
          </p:cNvSpPr>
          <p:nvPr>
            <p:ph type="chart" sz="quarter" idx="10"/>
          </p:nvPr>
        </p:nvSpPr>
        <p:spPr>
          <a:xfrm>
            <a:off x="1542573" y="1377974"/>
            <a:ext cx="6308725" cy="2296622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sz="quarter" idx="10"/>
          </p:nvPr>
        </p:nvSpPr>
        <p:spPr>
          <a:xfrm>
            <a:off x="1372006" y="1273582"/>
            <a:ext cx="6623826" cy="2220069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9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JE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187793" y="1330915"/>
            <a:ext cx="5093892" cy="2373037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09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529601" y="1169188"/>
            <a:ext cx="6191364" cy="2477569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pl-PL" dirty="0" err="1" smtClean="0"/>
              <a:t>Click</a:t>
            </a:r>
            <a:r>
              <a:rPr lang="pl-PL" dirty="0" smtClean="0"/>
              <a:t> to </a:t>
            </a:r>
            <a:r>
              <a:rPr lang="pl-PL" dirty="0" err="1" smtClean="0"/>
              <a:t>edit</a:t>
            </a:r>
            <a:r>
              <a:rPr lang="pl-PL" dirty="0" smtClean="0"/>
              <a:t> Master </a:t>
            </a:r>
            <a:r>
              <a:rPr lang="pl-PL" dirty="0" err="1" smtClean="0"/>
              <a:t>text</a:t>
            </a:r>
            <a:r>
              <a:rPr lang="pl-PL" dirty="0" smtClean="0"/>
              <a:t> </a:t>
            </a:r>
            <a:r>
              <a:rPr lang="pl-PL" dirty="0" err="1" smtClean="0"/>
              <a:t>styles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7233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06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ZOD I TYL PANORAMA v1.ps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1"/>
            <a:ext cx="9152469" cy="514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7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RODEK PANORAMA v1.psd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050" y="21695"/>
            <a:ext cx="9113898" cy="512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6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ZOD I TYL PANORAMA v1.psd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72" y="7541"/>
            <a:ext cx="9125656" cy="513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1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r.gov.pl/programy/fundusze-europejskie/power/dokumenty/plan-dzialania/" TargetMode="External"/><Relationship Id="rId2" Type="http://schemas.openxmlformats.org/officeDocument/2006/relationships/hyperlink" Target="https://www.ncbr.gov.pl/programy/fundusze-europejskie/power/aktualnosci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emf"/><Relationship Id="rId4" Type="http://schemas.openxmlformats.org/officeDocument/2006/relationships/hyperlink" Target="https://www.ncbr.gov.pl/programy/fundusze-europejskie/power/dokumenty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0" y="4523137"/>
            <a:ext cx="9144000" cy="6251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38645" y="1949944"/>
            <a:ext cx="30698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Impact"/>
                <a:cs typeface="Impact"/>
              </a:rPr>
              <a:t>Projektowanie uniwersalne</a:t>
            </a:r>
            <a:endParaRPr lang="pl-PL" sz="2000" dirty="0">
              <a:latin typeface="Impact"/>
              <a:cs typeface="Impac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34340" y="2539720"/>
            <a:ext cx="3231699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00" baseline="30000" dirty="0" smtClean="0">
                <a:cs typeface="Calibri"/>
              </a:rPr>
              <a:t>konkurs </a:t>
            </a:r>
            <a:r>
              <a:rPr lang="pl-PL" sz="2300" baseline="30000" dirty="0">
                <a:cs typeface="Calibri"/>
              </a:rPr>
              <a:t>zamknięty numer </a:t>
            </a:r>
            <a:br>
              <a:rPr lang="pl-PL" sz="2300" baseline="30000" dirty="0">
                <a:cs typeface="Calibri"/>
              </a:rPr>
            </a:br>
            <a:r>
              <a:rPr lang="pl-PL" sz="2300" baseline="30000" dirty="0" smtClean="0">
                <a:cs typeface="Calibri"/>
              </a:rPr>
              <a:t>POWR.03.05.00-IP.08-00-PUN/19 </a:t>
            </a:r>
            <a:endParaRPr lang="en-US" sz="2300" baseline="30000" dirty="0">
              <a:latin typeface="Calibri"/>
              <a:cs typeface="Calibri"/>
            </a:endParaRPr>
          </a:p>
        </p:txBody>
      </p:sp>
      <p:sp>
        <p:nvSpPr>
          <p:cNvPr id="28" name="TextBox 25"/>
          <p:cNvSpPr txBox="1"/>
          <p:nvPr/>
        </p:nvSpPr>
        <p:spPr>
          <a:xfrm>
            <a:off x="3612877" y="3326192"/>
            <a:ext cx="1902516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aseline="30000" dirty="0" smtClean="0">
                <a:latin typeface="Calibri"/>
                <a:cs typeface="Calibri"/>
              </a:rPr>
              <a:t>Warszawa, 14 listopada 2019 r.</a:t>
            </a:r>
            <a:endParaRPr lang="en-US" sz="1600" baseline="30000" dirty="0">
              <a:latin typeface="Calibri"/>
              <a:cs typeface="Calibri"/>
            </a:endParaRPr>
          </a:p>
        </p:txBody>
      </p:sp>
      <p:pic>
        <p:nvPicPr>
          <p:cNvPr id="2" name="Obraz 1" descr="1. Fundusze Europejskie - Wiedza, Edukacja, Rozwój&#10;2. Rzeczpospolita Polska&#10;3. Narodowe Centrum Badań i Rozwoju&#10;4. Unia Europejska - Europejski Fundusz Społeczny" title="Logotyp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6" y="4629379"/>
            <a:ext cx="9016973" cy="511552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3441917" y="881189"/>
            <a:ext cx="22444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dirty="0"/>
              <a:t>XIII edycja Konferencji „Pełno(s)prawny Student”</a:t>
            </a:r>
          </a:p>
        </p:txBody>
      </p:sp>
    </p:spTree>
    <p:extLst>
      <p:ext uri="{BB962C8B-B14F-4D97-AF65-F5344CB8AC3E}">
        <p14:creationId xmlns:p14="http://schemas.microsoft.com/office/powerpoint/2010/main" val="17520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68128" y="32133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647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Moduły zajęć </a:t>
              </a:r>
              <a:r>
                <a:rPr lang="pl-PL" dirty="0" smtClean="0"/>
                <a:t>PROJEKTOWANIA </a:t>
              </a:r>
              <a:r>
                <a:rPr lang="pl-PL" dirty="0"/>
                <a:t>UNIWERSALNEGO </a:t>
              </a:r>
            </a:p>
          </p:txBody>
        </p:sp>
      </p:grpSp>
      <p:sp>
        <p:nvSpPr>
          <p:cNvPr id="7" name="TextBox 17"/>
          <p:cNvSpPr txBox="1"/>
          <p:nvPr/>
        </p:nvSpPr>
        <p:spPr>
          <a:xfrm>
            <a:off x="401867" y="1362764"/>
            <a:ext cx="6471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Przykład realizacji modułów na  studiach I stopnia (6 lub 7 semestrów)</a:t>
            </a:r>
          </a:p>
        </p:txBody>
      </p:sp>
      <p:pic>
        <p:nvPicPr>
          <p:cNvPr id="3" name="Obraz 2" descr="Wariant 1: moduł pierwszy realizowany na pierwszym roku studiów w drugim semestrze, a moduł drugi na trzecim roku studiów na piątym semestrze.&#10;Wariant 2: moduł pierwszy realizowany na pierwszym roku studiów w drugim semestrze, a moduł drugi na trzecim roku studiów na szóstym semestrze." title="Tabela przedstawiająca przykład realizacji modułów na studiach pierwszego stopnia (6 lub 7 semestrów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28" y="1643482"/>
            <a:ext cx="7345909" cy="222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40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68128" y="32133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647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Moduły zajęć </a:t>
              </a:r>
              <a:r>
                <a:rPr lang="pl-PL" dirty="0" smtClean="0"/>
                <a:t>PROJEKTOWANIA </a:t>
              </a:r>
              <a:r>
                <a:rPr lang="pl-PL" dirty="0"/>
                <a:t>UNIWERSALNEGO </a:t>
              </a:r>
            </a:p>
          </p:txBody>
        </p:sp>
      </p:grpSp>
      <p:sp>
        <p:nvSpPr>
          <p:cNvPr id="7" name="TextBox 17"/>
          <p:cNvSpPr txBox="1"/>
          <p:nvPr/>
        </p:nvSpPr>
        <p:spPr>
          <a:xfrm>
            <a:off x="468128" y="1357349"/>
            <a:ext cx="6471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Przykład realizacji modułów na  studiach II stopnia (3 lub 4 semestry)</a:t>
            </a:r>
          </a:p>
        </p:txBody>
      </p:sp>
      <p:pic>
        <p:nvPicPr>
          <p:cNvPr id="2" name="Obraz 1" descr="Wariant 1: moduł trzeci realizowany na pierwszym roku studiów na semestrze pierwszym.&#10;Wariant 2: moduł trzeci realizowany na pierwszym roku studiów na semestrze drugim." title="Tabela przedstawiająca przykład realizacji modułów na studiach drugiego stopnia (3 lub 4 semestry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884" y="1836262"/>
            <a:ext cx="6739318" cy="205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28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68128" y="32133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647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Moduły zajęć </a:t>
              </a:r>
              <a:r>
                <a:rPr lang="pl-PL" dirty="0" smtClean="0"/>
                <a:t>PROJEKTOWANIA </a:t>
              </a:r>
              <a:r>
                <a:rPr lang="pl-PL" dirty="0"/>
                <a:t>UNIWERSALNEGO </a:t>
              </a:r>
            </a:p>
          </p:txBody>
        </p:sp>
      </p:grpSp>
      <p:sp>
        <p:nvSpPr>
          <p:cNvPr id="7" name="TextBox 17"/>
          <p:cNvSpPr txBox="1"/>
          <p:nvPr/>
        </p:nvSpPr>
        <p:spPr>
          <a:xfrm>
            <a:off x="468128" y="1357349"/>
            <a:ext cx="6471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Przykład realizacji modułów na jednolitych studiach magisterskich</a:t>
            </a:r>
          </a:p>
        </p:txBody>
      </p:sp>
      <p:pic>
        <p:nvPicPr>
          <p:cNvPr id="3" name="Obraz 2" descr="Wariant 1: Moduł trzeci realizowany na pierwszym roku studiów na pierwszym semestrze.&#10;Wariant 2: Moduł trzeci realizowany na pierwszym roku studiów na drugim semestrze." title="Tabela przedstawiająca przykład realizacji modułów na jednolitych studiach magisterski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884" y="1836262"/>
            <a:ext cx="6942201" cy="209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7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673566" y="1161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2" name="Rectangle 11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" y="274299"/>
              <a:ext cx="47399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k</a:t>
              </a:r>
              <a:r>
                <a:rPr lang="pl-PL" dirty="0" smtClean="0"/>
                <a:t>ryteria dostępu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76200" y="1291245"/>
            <a:ext cx="896389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KRYTERIUM NR 3</a:t>
            </a:r>
          </a:p>
          <a:p>
            <a:pPr algn="ctr">
              <a:spcAft>
                <a:spcPts val="600"/>
              </a:spcAft>
            </a:pP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Zajęcia obowiązkowe w programie studiów, obejmujące projektowanie uniwersalne, </a:t>
            </a:r>
            <a:b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będą prowadzone wyłącznie przez kadrę dydaktyczną posiadająca odpowiednie przygotowanie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merytoryczne.</a:t>
            </a:r>
            <a:endParaRPr lang="pl-PL" sz="16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związku z tym w projekcie można przewidzieć dodatkowe działania,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w </a:t>
            </a:r>
            <a:r>
              <a:rPr lang="pl-PL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wymiarze nieprzekraczającym 20% wartości budżetu projektu,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które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mają na celu podniesienie kompetencji dydaktycznych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kadry </a:t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zakresie nauczania projektowania uniwersalnego.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Minimalne wymagania w zakresie przygotowania merytorycznego kadry dydaktycznej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określone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zostały w modelach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–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załącznik nr 13 do Regulaminu.</a:t>
            </a:r>
          </a:p>
        </p:txBody>
      </p:sp>
    </p:spTree>
    <p:extLst>
      <p:ext uri="{BB962C8B-B14F-4D97-AF65-F5344CB8AC3E}">
        <p14:creationId xmlns:p14="http://schemas.microsoft.com/office/powerpoint/2010/main" val="294114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673566" y="1161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2" name="Rectangle 11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" y="274299"/>
              <a:ext cx="47399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k</a:t>
              </a:r>
              <a:r>
                <a:rPr lang="pl-PL" dirty="0" smtClean="0"/>
                <a:t>ryteria dostępu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-173182" y="1531182"/>
            <a:ext cx="8963891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KRYTERIUM NR 4</a:t>
            </a:r>
          </a:p>
          <a:p>
            <a:pPr algn="ctr">
              <a:spcAft>
                <a:spcPts val="600"/>
              </a:spcAft>
            </a:pP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Projekt trwa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nie dłużej niż do 30 września 2023 r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 wynika z daty końcowej bieżącej perspektywy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finansowej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– 31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grudnia 2023 r. </a:t>
            </a:r>
            <a:b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i konieczność jej końcowego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rozliczenia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przez IP</a:t>
            </a:r>
            <a:endParaRPr lang="pl-P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42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673566" y="1161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2" name="Rectangle 11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" y="274299"/>
              <a:ext cx="47399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k</a:t>
              </a:r>
              <a:r>
                <a:rPr lang="pl-PL" dirty="0" smtClean="0"/>
                <a:t>ryteria dostępu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-173182" y="1531182"/>
            <a:ext cx="8963891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KRYTERIUM NR 5</a:t>
            </a:r>
          </a:p>
          <a:p>
            <a:pPr algn="ctr">
              <a:spcAft>
                <a:spcPts val="600"/>
              </a:spcAft>
            </a:pP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Średni koszt wsparcia przypadający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na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jednego uczestnika w projekcie </a:t>
            </a:r>
            <a:b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nie może przekroczyć 20 000,00 PLN*.</a:t>
            </a:r>
          </a:p>
          <a:p>
            <a:pPr algn="ctr">
              <a:spcAft>
                <a:spcPts val="600"/>
              </a:spcAft>
            </a:pP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Do średniego kosztu przypadającego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na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jednego uczestnika projektu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nie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wlicza się kosztów racjonalnych usprawnień </a:t>
            </a:r>
            <a:b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w przypadku zaistnienia w trakcie realizacji projektu potrzeby ich zastosowania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celu umożliwienia udziału w projekcie osobom z niepełnosprawnościami.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l-PL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*Kwota uwzględnia koszty bezpośrednie </a:t>
            </a:r>
            <a:r>
              <a:rPr lang="pl-PL" sz="1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oraz </a:t>
            </a:r>
            <a:r>
              <a:rPr lang="pl-PL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koszty pośrednie</a:t>
            </a:r>
          </a:p>
        </p:txBody>
      </p:sp>
    </p:spTree>
    <p:extLst>
      <p:ext uri="{BB962C8B-B14F-4D97-AF65-F5344CB8AC3E}">
        <p14:creationId xmlns:p14="http://schemas.microsoft.com/office/powerpoint/2010/main" val="131264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673566" y="1161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2" name="Rectangle 11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" y="274299"/>
              <a:ext cx="47399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k</a:t>
              </a:r>
              <a:r>
                <a:rPr lang="pl-PL" dirty="0" smtClean="0"/>
                <a:t>ryteria dostępu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-173182" y="1346516"/>
            <a:ext cx="896389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KRYTERIUM NR 6</a:t>
            </a:r>
          </a:p>
          <a:p>
            <a:pPr algn="ctr">
              <a:spcAft>
                <a:spcPts val="600"/>
              </a:spcAft>
            </a:pP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Kierunek lub kierunki,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na którym/</a:t>
            </a:r>
            <a:r>
              <a:rPr lang="pl-PL" sz="16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ych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 będą realizowane działania w ramach projektu, </a:t>
            </a:r>
            <a:b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nie posiadają – na dzień złożenia wniosku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–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negatywnej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lub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warunkowej oceny jakości kształcenia PKA.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Wymogi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dotyczące ocen Polskiej Komisji Akredytacyjnej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stanowią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gwarancję,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że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do konkursu zostaną zgłoszone tylko te kierunki, które gwarantują odpowiednią jakość kształcenia potwierdzoną przez podmiot zewnętrzny.</a:t>
            </a:r>
          </a:p>
          <a:p>
            <a:pPr algn="ctr">
              <a:spcAft>
                <a:spcPts val="600"/>
              </a:spcAft>
            </a:pP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Wymóg ten dotyczy również uczelni – partnera, jeśli partnerstwo występuje.</a:t>
            </a:r>
            <a:endParaRPr lang="pl-P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4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673566" y="1161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2" name="Rectangle 11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" y="274299"/>
              <a:ext cx="47399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k</a:t>
              </a:r>
              <a:r>
                <a:rPr lang="pl-PL" dirty="0" smtClean="0"/>
                <a:t>ryteria dostępu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-173182" y="1346516"/>
            <a:ext cx="8963891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KRYTERIUM NR 7</a:t>
            </a:r>
          </a:p>
          <a:p>
            <a:pPr algn="ctr">
              <a:spcAft>
                <a:spcPts val="600"/>
              </a:spcAft>
            </a:pP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Wydatki ponoszone na realizację projektu muszą być zgodne z katalogiem dopuszczalnych kosztów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oraz maksymalnymi stawkami dla poszczególnych instrumentów wsparcia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kreślonymi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w Regulaminie konkursu oraz w załączniku do tego Regulaminu </a:t>
            </a:r>
            <a:b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– standard kosztów w projekcie, przy uwzględnieniu rodzajów wsparcia, jakie będą otrzymywały osoby kształcące się na kierunkach dotyczących projektowania uniwersalnego. </a:t>
            </a:r>
          </a:p>
          <a:p>
            <a:pPr algn="ctr">
              <a:spcAft>
                <a:spcPts val="600"/>
              </a:spcAft>
            </a:pP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Wydatki muszą również uwzględniać zasadę,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iż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zadania podlegające finansowaniu z EFS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nie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służą realizacji obowiązków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wynikających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z przepisów regulujących funkcjonowanie systemu szkolnictwa wyższego,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samorządu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terytorialnego oraz innych źródeł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pl-P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32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673566" y="1161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2" name="Rectangle 11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" y="274299"/>
              <a:ext cx="47399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k</a:t>
              </a:r>
              <a:r>
                <a:rPr lang="pl-PL" dirty="0" smtClean="0"/>
                <a:t>ryteria premiujące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103909" y="1609753"/>
            <a:ext cx="8527473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KRYTERIUM PREMIUJĄCE NR 1</a:t>
            </a:r>
          </a:p>
          <a:p>
            <a:pPr algn="ctr">
              <a:spcAft>
                <a:spcPts val="600"/>
              </a:spcAft>
            </a:pPr>
            <a:r>
              <a:rPr lang="pl-PL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Działania w projekcie prowadzone będą we współpracy o charakterze </a:t>
            </a:r>
            <a: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sformalizowanym </a:t>
            </a:r>
            <a:b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z </a:t>
            </a:r>
            <a:r>
              <a:rPr lang="pl-PL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podmiotami działającymi na rzecz osób z </a:t>
            </a:r>
            <a: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niepełnosprawnościami.</a:t>
            </a:r>
          </a:p>
          <a:p>
            <a:pPr algn="ctr">
              <a:spcAft>
                <a:spcPts val="600"/>
              </a:spcAft>
            </a:pPr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+10 pkt</a:t>
            </a:r>
          </a:p>
          <a:p>
            <a:pPr algn="ctr">
              <a:spcAft>
                <a:spcPts val="600"/>
              </a:spcAft>
            </a:pPr>
            <a:endParaRPr lang="pl-PL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09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673566" y="1161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2" name="Rectangle 11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" y="274299"/>
              <a:ext cx="47399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k</a:t>
              </a:r>
              <a:r>
                <a:rPr lang="pl-PL" dirty="0" smtClean="0"/>
                <a:t>ryteria premiujące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159327" y="1531182"/>
            <a:ext cx="8527473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KRYTERIUM PREMIUJĄCE NR 2</a:t>
            </a:r>
          </a:p>
          <a:p>
            <a:pPr algn="ctr">
              <a:spcAft>
                <a:spcPts val="600"/>
              </a:spcAft>
            </a:pPr>
            <a:r>
              <a:rPr lang="pl-PL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Działania w projekcie przewidują zaangażowanie – do opracowania i/lub realizacji zajęć </a:t>
            </a:r>
            <a: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– </a:t>
            </a:r>
            <a:r>
              <a:rPr lang="pl-PL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ekspertów posiadających udokumentowane doświadczenie w obszarze projektowania </a:t>
            </a:r>
            <a: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uniwersalnego.</a:t>
            </a:r>
          </a:p>
          <a:p>
            <a:pPr algn="ctr">
              <a:spcAft>
                <a:spcPts val="600"/>
              </a:spcAft>
            </a:pPr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+10 pkt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pl-PL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Doświadczenie brane pod uwagę w przedmiotowym kryterium odpowiada </a:t>
            </a:r>
            <a:r>
              <a:rPr lang="pl-PL" sz="1600" b="1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doświadczeniu optymalnemu </a:t>
            </a:r>
            <a:r>
              <a:rPr lang="pl-PL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określonemu w załączniku nr 13 do Regulaminu konkursu</a:t>
            </a:r>
          </a:p>
        </p:txBody>
      </p:sp>
    </p:spTree>
    <p:extLst>
      <p:ext uri="{BB962C8B-B14F-4D97-AF65-F5344CB8AC3E}">
        <p14:creationId xmlns:p14="http://schemas.microsoft.com/office/powerpoint/2010/main" val="134334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2971801" y="1583325"/>
            <a:ext cx="6172199" cy="1817965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pl-PL" sz="1800" b="1" dirty="0" smtClean="0">
                <a:latin typeface="Calibri Light"/>
                <a:cs typeface="Calibri Light"/>
              </a:rPr>
              <a:t>30 września 2019 </a:t>
            </a:r>
            <a:r>
              <a:rPr lang="pl-PL" sz="1800" b="1" dirty="0">
                <a:latin typeface="Calibri Light"/>
                <a:cs typeface="Calibri Light"/>
              </a:rPr>
              <a:t>r. </a:t>
            </a:r>
            <a:r>
              <a:rPr lang="pl-PL" sz="1800" b="1" dirty="0" smtClean="0">
                <a:latin typeface="Calibri Light"/>
                <a:cs typeface="Calibri Light"/>
              </a:rPr>
              <a:t>NCBR ogłosiło </a:t>
            </a:r>
            <a:r>
              <a:rPr lang="pl-PL" sz="1800" b="1" dirty="0">
                <a:latin typeface="Calibri Light"/>
                <a:cs typeface="Calibri Light"/>
              </a:rPr>
              <a:t>konkurs </a:t>
            </a:r>
            <a:r>
              <a:rPr lang="pl-PL" sz="1800" b="1" dirty="0" smtClean="0">
                <a:latin typeface="Calibri Light"/>
                <a:cs typeface="Calibri Light"/>
              </a:rPr>
              <a:t>zamknięty </a:t>
            </a:r>
            <a:r>
              <a:rPr lang="pl-PL" sz="1800" b="1" dirty="0">
                <a:latin typeface="Calibri Light"/>
                <a:cs typeface="Calibri Light"/>
              </a:rPr>
              <a:t/>
            </a:r>
            <a:br>
              <a:rPr lang="pl-PL" sz="1800" b="1" dirty="0">
                <a:latin typeface="Calibri Light"/>
                <a:cs typeface="Calibri Light"/>
              </a:rPr>
            </a:br>
            <a:r>
              <a:rPr lang="pl-PL" sz="1800" b="1" dirty="0" smtClean="0">
                <a:latin typeface="Calibri Light"/>
                <a:cs typeface="Calibri Light"/>
              </a:rPr>
              <a:t>nr POWR.03.05.00-IP.08-00-PUN/19 </a:t>
            </a:r>
            <a:endParaRPr lang="pl-PL" sz="1800" b="1" dirty="0">
              <a:latin typeface="Calibri Light"/>
              <a:cs typeface="Calibri Light"/>
            </a:endParaRPr>
          </a:p>
          <a:p>
            <a:pPr marL="0" indent="0" algn="ctr">
              <a:buNone/>
            </a:pP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dotyczący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opracowania i wdrożenia </a:t>
            </a: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– w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ramach programu </a:t>
            </a: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studiów </a:t>
            </a:r>
            <a:b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–  zajęć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obowiązkowych </a:t>
            </a: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r>
              <a:rPr lang="pl-PL" sz="18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obejmujących </a:t>
            </a:r>
            <a:r>
              <a:rPr lang="pl-PL" sz="1800" b="1" dirty="0">
                <a:solidFill>
                  <a:srgbClr val="FF0000"/>
                </a:solidFill>
                <a:latin typeface="Calibri Light"/>
                <a:cs typeface="Calibri Light"/>
              </a:rPr>
              <a:t>projektowanie uniwersalne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713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p</a:t>
              </a:r>
              <a:r>
                <a:rPr lang="pl-PL" dirty="0" smtClean="0"/>
                <a:t>odstawowe informacje o konkursie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19" name="Hexagon 18" title="30 mln złotych"/>
          <p:cNvSpPr/>
          <p:nvPr/>
        </p:nvSpPr>
        <p:spPr>
          <a:xfrm>
            <a:off x="402948" y="1400663"/>
            <a:ext cx="2421916" cy="2108910"/>
          </a:xfrm>
          <a:prstGeom prst="hexagon">
            <a:avLst/>
          </a:prstGeom>
          <a:solidFill>
            <a:srgbClr val="EC8B16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  <a:latin typeface="Bebas Neue"/>
                <a:cs typeface="Bebas Neue"/>
              </a:rPr>
              <a:t>3</a:t>
            </a:r>
            <a:r>
              <a:rPr lang="pl-PL" sz="6000" dirty="0" smtClean="0">
                <a:solidFill>
                  <a:schemeClr val="tx1"/>
                </a:solidFill>
                <a:latin typeface="Bebas Neue"/>
                <a:cs typeface="Bebas Neue"/>
              </a:rPr>
              <a:t>0</a:t>
            </a:r>
            <a:endParaRPr lang="en-US" sz="6000" dirty="0" smtClean="0">
              <a:solidFill>
                <a:schemeClr val="tx1"/>
              </a:solidFill>
              <a:latin typeface="Bebas Neue"/>
              <a:cs typeface="Bebas Neue"/>
            </a:endParaRP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Bebas Neue"/>
                <a:cs typeface="Bebas Neue"/>
              </a:rPr>
              <a:t>mln</a:t>
            </a:r>
            <a:r>
              <a:rPr lang="en-US" sz="3200" dirty="0" smtClean="0">
                <a:solidFill>
                  <a:schemeClr val="tx1"/>
                </a:solidFill>
                <a:latin typeface="Bebas Neue"/>
                <a:cs typeface="Bebas Neue"/>
              </a:rPr>
              <a:t> </a:t>
            </a:r>
            <a:r>
              <a:rPr lang="pl-PL" sz="3200" dirty="0" smtClean="0">
                <a:solidFill>
                  <a:schemeClr val="tx1"/>
                </a:solidFill>
                <a:latin typeface="Bebas Neue"/>
                <a:cs typeface="Bebas Neue"/>
              </a:rPr>
              <a:t>PLN</a:t>
            </a:r>
            <a:endParaRPr lang="en-US" sz="3200" dirty="0">
              <a:solidFill>
                <a:schemeClr val="tx1"/>
              </a:solidFill>
              <a:latin typeface="Bebas Neue"/>
              <a:cs typeface="Bebas Neue"/>
            </a:endParaRPr>
          </a:p>
        </p:txBody>
      </p:sp>
      <p:sp>
        <p:nvSpPr>
          <p:cNvPr id="8" name="Text Placeholder 3" descr="&#10;"/>
          <p:cNvSpPr>
            <a:spLocks noGrp="1"/>
          </p:cNvSpPr>
          <p:nvPr>
            <p:ph type="body" sz="quarter" idx="4294967295"/>
          </p:nvPr>
        </p:nvSpPr>
        <p:spPr>
          <a:xfrm>
            <a:off x="127308" y="3509573"/>
            <a:ext cx="3267070" cy="929905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pl-PL" sz="1600" b="1" dirty="0" smtClean="0">
                <a:latin typeface="Calibri Light"/>
                <a:cs typeface="Calibri Light"/>
              </a:rPr>
              <a:t>Alokacja </a:t>
            </a:r>
            <a:r>
              <a:rPr lang="pl-PL" sz="1600" b="1" dirty="0">
                <a:latin typeface="Calibri Light"/>
                <a:cs typeface="Calibri Light"/>
              </a:rPr>
              <a:t>na konkurs </a:t>
            </a:r>
            <a:r>
              <a:rPr lang="pl-PL" sz="1600" b="1" dirty="0" smtClean="0">
                <a:latin typeface="Calibri Light"/>
                <a:cs typeface="Calibri Light"/>
              </a:rPr>
              <a:t>- 30 </a:t>
            </a:r>
            <a:r>
              <a:rPr lang="pl-PL" sz="1600" b="1" dirty="0">
                <a:latin typeface="Calibri Light"/>
                <a:cs typeface="Calibri Light"/>
              </a:rPr>
              <a:t>mln </a:t>
            </a:r>
            <a:r>
              <a:rPr lang="pl-PL" sz="1600" b="1" dirty="0" smtClean="0">
                <a:latin typeface="Calibri Light"/>
                <a:cs typeface="Calibri Light"/>
              </a:rPr>
              <a:t>PLN</a:t>
            </a:r>
          </a:p>
          <a:p>
            <a:pPr marL="0" indent="0" algn="ctr">
              <a:buNone/>
            </a:pPr>
            <a:r>
              <a:rPr lang="pl-PL" sz="1600" b="1" dirty="0" smtClean="0">
                <a:latin typeface="Calibri Light"/>
                <a:cs typeface="Calibri Light"/>
              </a:rPr>
              <a:t>Wartość projektu musi przekraczać </a:t>
            </a:r>
            <a:r>
              <a:rPr lang="pl-PL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100 000 EUR</a:t>
            </a:r>
            <a:endParaRPr lang="pl-PL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  <a:cs typeface="Calibri Light"/>
            </a:endParaRPr>
          </a:p>
          <a:p>
            <a:pPr marL="0" indent="0">
              <a:buNone/>
            </a:pPr>
            <a:endParaRPr lang="en-US" sz="1800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2722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673566" y="1161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2" name="Rectangle 11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" y="274299"/>
              <a:ext cx="47399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k</a:t>
              </a:r>
              <a:r>
                <a:rPr lang="pl-PL" dirty="0" smtClean="0"/>
                <a:t>ryteria premiujące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55418" y="1158217"/>
            <a:ext cx="8783782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KRYTERIUM PREMIUJĄCE NR 3</a:t>
            </a:r>
          </a:p>
          <a:p>
            <a:pPr algn="ctr">
              <a:spcAft>
                <a:spcPts val="600"/>
              </a:spcAft>
            </a:pPr>
            <a:r>
              <a:rPr lang="pl-PL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Modele zajęć obowiązkowych opracowane zostaną i będą wdrażane </a:t>
            </a:r>
            <a: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na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co najmniej trzech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kierunkach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studiów, </a:t>
            </a:r>
            <a: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wskazanych </a:t>
            </a:r>
            <a:r>
              <a:rPr lang="pl-PL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 analizie przeprowadzonej w ramach projektu pozakonkursowego </a:t>
            </a:r>
            <a: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b="1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Wsparcie </a:t>
            </a:r>
            <a:r>
              <a:rPr lang="pl-PL" sz="1600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kształcenia w zakresie projektowania </a:t>
            </a:r>
            <a:r>
              <a:rPr lang="pl-PL" sz="1600" b="1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uniwersalnego.</a:t>
            </a:r>
          </a:p>
          <a:p>
            <a:pPr algn="ctr">
              <a:spcAft>
                <a:spcPts val="600"/>
              </a:spcAft>
            </a:pPr>
            <a:r>
              <a:rPr lang="pl-PL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+5 pkt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l-PL" sz="1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Biorąc pod uwagę, iż ostatecznie projekt pozakonkursowy </a:t>
            </a:r>
            <a:r>
              <a:rPr lang="pl-PL" sz="1400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Wsparcie kształcenia w zakresie projektowania uniwersalnego</a:t>
            </a:r>
            <a:r>
              <a:rPr lang="pl-PL" sz="1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nie był realizowany a modele projektowania uniwersalnego opracowywane były przez ekspertów NCBR, </a:t>
            </a:r>
            <a:r>
              <a:rPr lang="pl-PL" sz="1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należy </a:t>
            </a:r>
            <a:r>
              <a:rPr lang="pl-PL" sz="1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brać pod uwagę kierunki studiów wskazane w Programie Dostępność + i w załączniku nr 13 do Regulaminu konkursu, tj.:  </a:t>
            </a:r>
            <a:r>
              <a:rPr lang="pl-PL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architektury, architektury wnętrz, budownictwa, urbanistyki, informatyki, programowania, </a:t>
            </a:r>
            <a:r>
              <a:rPr lang="pl-PL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wzornictwa </a:t>
            </a:r>
            <a:r>
              <a:rPr lang="pl-PL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przemysłowego, inżynierii lądowej, wzornictwa.</a:t>
            </a:r>
          </a:p>
        </p:txBody>
      </p:sp>
    </p:spTree>
    <p:extLst>
      <p:ext uri="{BB962C8B-B14F-4D97-AF65-F5344CB8AC3E}">
        <p14:creationId xmlns:p14="http://schemas.microsoft.com/office/powerpoint/2010/main" val="339523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96139"/>
            <a:ext cx="8604851" cy="308942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600" b="1" u="sng" dirty="0" smtClean="0">
                <a:latin typeface="Calibri Light"/>
                <a:cs typeface="Calibri Light"/>
              </a:rPr>
              <a:t>Wskaźnik produktu: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Liczba </a:t>
            </a:r>
            <a:r>
              <a:rPr lang="pl-PL" sz="1600" b="1" dirty="0">
                <a:solidFill>
                  <a:srgbClr val="FF0000"/>
                </a:solidFill>
                <a:latin typeface="Calibri Light"/>
                <a:cs typeface="Calibri Light"/>
              </a:rPr>
              <a:t>osób objętych wsparciem EFS w ramach programów kształcenia o profilu </a:t>
            </a:r>
            <a:r>
              <a:rPr lang="pl-PL" sz="1600" b="1" dirty="0" err="1">
                <a:solidFill>
                  <a:srgbClr val="FF0000"/>
                </a:solidFill>
                <a:latin typeface="Calibri Light"/>
                <a:cs typeface="Calibri Light"/>
              </a:rPr>
              <a:t>ogólnoakademickim</a:t>
            </a:r>
            <a:r>
              <a:rPr lang="pl-PL" sz="1600" b="1" dirty="0">
                <a:solidFill>
                  <a:srgbClr val="FF0000"/>
                </a:solidFill>
                <a:latin typeface="Calibri Light"/>
                <a:cs typeface="Calibri Light"/>
              </a:rPr>
              <a:t> lub praktycznym, dostosowanych do potrzeb gospodarki, rynku pracy </a:t>
            </a:r>
            <a:r>
              <a:rPr lang="pl-PL" sz="1600" b="1" dirty="0" smtClean="0">
                <a:solidFill>
                  <a:srgbClr val="FF0000"/>
                </a:solidFill>
                <a:latin typeface="Calibri Light"/>
                <a:cs typeface="Calibri Light"/>
              </a:rPr>
              <a:t>i społ.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 smtClean="0">
                <a:latin typeface="Calibri Light"/>
                <a:cs typeface="Calibri Light"/>
              </a:rPr>
              <a:t>Liczba </a:t>
            </a:r>
            <a:r>
              <a:rPr lang="pl-PL" sz="1600" b="1" dirty="0">
                <a:latin typeface="Calibri Light"/>
                <a:cs typeface="Calibri Light"/>
              </a:rPr>
              <a:t>pracowników kadry </a:t>
            </a:r>
            <a:r>
              <a:rPr lang="pl-PL" sz="1600" b="1" dirty="0" err="1" smtClean="0">
                <a:latin typeface="Calibri Light"/>
                <a:cs typeface="Calibri Light"/>
              </a:rPr>
              <a:t>dydakt</a:t>
            </a:r>
            <a:r>
              <a:rPr lang="pl-PL" sz="1600" b="1" dirty="0" smtClean="0">
                <a:latin typeface="Calibri Light"/>
                <a:cs typeface="Calibri Light"/>
              </a:rPr>
              <a:t>. </a:t>
            </a:r>
            <a:r>
              <a:rPr lang="pl-PL" sz="1600" b="1" dirty="0">
                <a:latin typeface="Calibri Light"/>
                <a:cs typeface="Calibri Light"/>
              </a:rPr>
              <a:t>uczelni objętych wsparciem EFS w zakresie procesu </a:t>
            </a:r>
            <a:r>
              <a:rPr lang="pl-PL" sz="1600" b="1" dirty="0" smtClean="0">
                <a:latin typeface="Calibri Light"/>
                <a:cs typeface="Calibri Light"/>
              </a:rPr>
              <a:t>kształcenia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600" b="1" u="sng" dirty="0">
                <a:latin typeface="Calibri Light"/>
                <a:cs typeface="Calibri Light"/>
              </a:rPr>
              <a:t>Wskaźnik </a:t>
            </a:r>
            <a:r>
              <a:rPr lang="pl-PL" sz="1600" b="1" u="sng" dirty="0" smtClean="0">
                <a:latin typeface="Calibri Light"/>
                <a:cs typeface="Calibri Light"/>
              </a:rPr>
              <a:t>rezultatu:</a:t>
            </a:r>
            <a:endParaRPr lang="pl-PL" sz="1600" b="1" u="sng" dirty="0">
              <a:latin typeface="Calibri Light"/>
              <a:cs typeface="Calibri Light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>
                <a:solidFill>
                  <a:srgbClr val="FF0000"/>
                </a:solidFill>
                <a:latin typeface="Calibri Light"/>
                <a:cs typeface="Calibri Light"/>
              </a:rPr>
              <a:t>Liczba osób, które podniosły kompetencje w ramach działań uczelni wspartych z EFS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>
                <a:solidFill>
                  <a:srgbClr val="FF0000"/>
                </a:solidFill>
                <a:latin typeface="Calibri Light"/>
                <a:cs typeface="Calibri Light"/>
              </a:rPr>
              <a:t>Liczba programów kształcenia, na których wprowadzono moduły projektowania uniwersalnego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>
                <a:latin typeface="Calibri Light"/>
                <a:cs typeface="Calibri Light"/>
              </a:rPr>
              <a:t>Liczba pracowników uczelni, którzy dzięki wsparciu EFS podnieśli swoje </a:t>
            </a:r>
            <a:r>
              <a:rPr lang="pl-PL" sz="1600" b="1" dirty="0" smtClean="0">
                <a:latin typeface="Calibri Light"/>
                <a:cs typeface="Calibri Light"/>
              </a:rPr>
              <a:t>kompetencje </a:t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dydaktyczne</a:t>
            </a:r>
            <a:endParaRPr lang="pl-PL" sz="1600" b="1" dirty="0">
              <a:latin typeface="Calibri Light"/>
              <a:cs typeface="Calibri Ligh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pl-PL" sz="16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2133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647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Wskaźniki produktu i rezultatu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85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95241" y="1243623"/>
            <a:ext cx="8357218" cy="270235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(WR) Liczba </a:t>
            </a:r>
            <a:r>
              <a:rPr lang="pl-PL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osób, które podniosły kompetencje w ramach działań uczelni wspartych z </a:t>
            </a:r>
            <a:r>
              <a:rPr lang="pl-PL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EFS: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b="1" i="1" dirty="0">
                <a:solidFill>
                  <a:srgbClr val="FF0000"/>
                </a:solidFill>
                <a:latin typeface="Calibri Light"/>
                <a:cs typeface="Calibri Light"/>
              </a:rPr>
              <a:t>Wskaźnik mierzy liczbę osób, które uzyskały dyplom ukończenia studiów I lub II stopnia lub jednolitych studiów magisterskich w ramach programów kształcenia </a:t>
            </a:r>
            <a:r>
              <a:rPr lang="pl-PL" sz="1400" b="1" i="1" dirty="0">
                <a:latin typeface="Calibri Light"/>
                <a:cs typeface="Calibri Light"/>
              </a:rPr>
              <a:t>oraz osób, u których w wyniku weryfikacji potwierdzono fakt nabycia kompetencji dzięki udziałowi w innych formach działań uczelni wspartych z EFS (m.in. staże, szkolenia, zajęcia warsztatowe, wizyty studyjne, działania edukacyjne w ramach trzeciej misji uczelni). </a:t>
            </a:r>
            <a:endParaRPr lang="pl-PL" sz="1400" b="1" i="1" dirty="0" smtClean="0">
              <a:latin typeface="Calibri Light"/>
              <a:cs typeface="Calibri Ligh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b="1" i="1" dirty="0" smtClean="0">
                <a:solidFill>
                  <a:srgbClr val="FF0000"/>
                </a:solidFill>
                <a:latin typeface="Calibri Light"/>
                <a:cs typeface="Calibri Light"/>
              </a:rPr>
              <a:t>Pomiar </a:t>
            </a:r>
            <a:r>
              <a:rPr lang="pl-PL" sz="1400" b="1" i="1" dirty="0">
                <a:solidFill>
                  <a:srgbClr val="FF0000"/>
                </a:solidFill>
                <a:latin typeface="Calibri Light"/>
                <a:cs typeface="Calibri Light"/>
              </a:rPr>
              <a:t>wskaźnika jest dokonywany: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b="1" i="1" dirty="0" smtClean="0">
                <a:solidFill>
                  <a:srgbClr val="FF0000"/>
                </a:solidFill>
                <a:latin typeface="Calibri Light"/>
                <a:cs typeface="Calibri Light"/>
              </a:rPr>
              <a:t>w </a:t>
            </a:r>
            <a:r>
              <a:rPr lang="pl-PL" sz="1400" b="1" i="1" dirty="0">
                <a:solidFill>
                  <a:srgbClr val="FF0000"/>
                </a:solidFill>
                <a:latin typeface="Calibri Light"/>
                <a:cs typeface="Calibri Light"/>
              </a:rPr>
              <a:t>przypadku realizacji programu kształcenia  - w momencie uzyskania dyplomu ukończenia studiów I lub II stopnia lub jednolitych studiów magisterskich; </a:t>
            </a:r>
            <a:endParaRPr lang="pl-PL" sz="1400" b="1" i="1" dirty="0" smtClean="0">
              <a:solidFill>
                <a:srgbClr val="FF0000"/>
              </a:solidFill>
              <a:latin typeface="Calibri Light"/>
              <a:cs typeface="Calibri Light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b="1" i="1" dirty="0" smtClean="0">
                <a:latin typeface="Calibri Light"/>
                <a:cs typeface="Calibri Light"/>
              </a:rPr>
              <a:t>w </a:t>
            </a:r>
            <a:r>
              <a:rPr lang="pl-PL" sz="1400" b="1" i="1" dirty="0">
                <a:latin typeface="Calibri Light"/>
                <a:cs typeface="Calibri Light"/>
              </a:rPr>
              <a:t>przypadku innych form wsparcia służących podniesieniu kompetencji - bezpośrednio po zakończeniu udziału </a:t>
            </a:r>
            <a:r>
              <a:rPr lang="pl-PL" sz="1400" b="1" i="1" dirty="0" smtClean="0">
                <a:latin typeface="Calibri Light"/>
                <a:cs typeface="Calibri Light"/>
              </a:rPr>
              <a:t/>
            </a:r>
            <a:br>
              <a:rPr lang="pl-PL" sz="1400" b="1" i="1" dirty="0" smtClean="0">
                <a:latin typeface="Calibri Light"/>
                <a:cs typeface="Calibri Light"/>
              </a:rPr>
            </a:br>
            <a:r>
              <a:rPr lang="pl-PL" sz="1400" b="1" i="1" dirty="0" smtClean="0">
                <a:latin typeface="Calibri Light"/>
                <a:cs typeface="Calibri Light"/>
              </a:rPr>
              <a:t>w </a:t>
            </a:r>
            <a:r>
              <a:rPr lang="pl-PL" sz="1400" b="1" i="1" dirty="0">
                <a:latin typeface="Calibri Light"/>
                <a:cs typeface="Calibri Light"/>
              </a:rPr>
              <a:t>projekcie</a:t>
            </a:r>
            <a:r>
              <a:rPr lang="pl-PL" sz="1400" b="1" i="1" dirty="0" smtClean="0">
                <a:latin typeface="Calibri Light"/>
                <a:cs typeface="Calibri Light"/>
              </a:rPr>
              <a:t>.</a:t>
            </a:r>
            <a:endParaRPr lang="pl-PL" sz="1400" b="1" i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47968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647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Wskaźniki produktu i rezultatu – wybrane definicje z </a:t>
              </a:r>
              <a:r>
                <a:rPr lang="pl-PL" dirty="0" err="1" smtClean="0"/>
                <a:t>SzOOP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20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713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 smtClean="0"/>
                <a:t>Horyzontalne wskaźniki produktu – obligatoryjne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11" name="Hexagon 18"/>
          <p:cNvSpPr/>
          <p:nvPr/>
        </p:nvSpPr>
        <p:spPr>
          <a:xfrm>
            <a:off x="394936" y="1340083"/>
            <a:ext cx="2110324" cy="1779446"/>
          </a:xfrm>
          <a:prstGeom prst="hexagon">
            <a:avLst/>
          </a:prstGeom>
          <a:solidFill>
            <a:srgbClr val="EC8B16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liczba </a:t>
            </a:r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obiektów dostosowanych </a:t>
            </a: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do </a:t>
            </a:r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potrzeb osób </a:t>
            </a: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z niepełnosprawnościami [szt.]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</a:t>
            </a: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oże mieć wartość 0</a:t>
            </a:r>
            <a:endParaRPr lang="pl-PL" sz="1000" b="1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" name="Hexagon 18"/>
          <p:cNvSpPr/>
          <p:nvPr/>
        </p:nvSpPr>
        <p:spPr>
          <a:xfrm>
            <a:off x="2474754" y="2273462"/>
            <a:ext cx="2141607" cy="1891523"/>
          </a:xfrm>
          <a:prstGeom prst="hexagon">
            <a:avLst/>
          </a:prstGeom>
          <a:solidFill>
            <a:srgbClr val="EC8B16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liczba </a:t>
            </a:r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osób objętych </a:t>
            </a: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szkoleniami/doradztwem </a:t>
            </a:r>
            <a:b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 </a:t>
            </a:r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zakresie kompetencji cyfrowych [osoby] </a:t>
            </a:r>
            <a:endParaRPr lang="pl-PL" sz="1000" b="1" dirty="0" smtClean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może mieć wartość </a:t>
            </a: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0</a:t>
            </a:r>
            <a:endParaRPr lang="pl-PL" sz="1100" b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" name="Hexagon 18"/>
          <p:cNvSpPr/>
          <p:nvPr/>
        </p:nvSpPr>
        <p:spPr>
          <a:xfrm>
            <a:off x="7034470" y="597182"/>
            <a:ext cx="1857530" cy="1632624"/>
          </a:xfrm>
          <a:prstGeom prst="hexagon">
            <a:avLst/>
          </a:prstGeom>
          <a:solidFill>
            <a:srgbClr val="EC8B16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liczba </a:t>
            </a:r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podmiotów wykorzystujących </a:t>
            </a: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TIK [szt.]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może mieć wartość </a:t>
            </a: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0</a:t>
            </a:r>
            <a:endParaRPr lang="pl-PL" sz="1100" b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" name="Hexagon 18"/>
          <p:cNvSpPr/>
          <p:nvPr/>
        </p:nvSpPr>
        <p:spPr>
          <a:xfrm>
            <a:off x="4701362" y="1240388"/>
            <a:ext cx="2160230" cy="1879141"/>
          </a:xfrm>
          <a:prstGeom prst="hexagon">
            <a:avLst/>
          </a:prstGeom>
          <a:solidFill>
            <a:srgbClr val="EC8B16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liczba </a:t>
            </a:r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projektów, </a:t>
            </a: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 </a:t>
            </a:r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których sfinansowano koszty racjonalnych usprawnień dla osób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z niepełnosprawnościami [szt</a:t>
            </a:r>
            <a:r>
              <a:rPr lang="pl-PL" sz="1000" b="1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.].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może mieć wartość 0</a:t>
            </a:r>
          </a:p>
          <a:p>
            <a:pPr algn="ctr">
              <a:lnSpc>
                <a:spcPct val="80000"/>
              </a:lnSpc>
            </a:pPr>
            <a:endParaRPr lang="pl-PL" sz="1100" b="1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TextBox 17"/>
          <p:cNvSpPr txBox="1"/>
          <p:nvPr/>
        </p:nvSpPr>
        <p:spPr>
          <a:xfrm>
            <a:off x="4535949" y="3503507"/>
            <a:ext cx="2909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W</a:t>
            </a:r>
            <a:r>
              <a:rPr lang="pl-PL" sz="1200" dirty="0" smtClean="0"/>
              <a:t>skaźniki te powinny </a:t>
            </a:r>
            <a:r>
              <a:rPr lang="pl-PL" sz="1200" dirty="0"/>
              <a:t>być wybierane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z </a:t>
            </a:r>
            <a:r>
              <a:rPr lang="pl-PL" sz="1200" dirty="0"/>
              <a:t>listy </a:t>
            </a:r>
            <a:r>
              <a:rPr lang="pl-PL" sz="1200" dirty="0" smtClean="0"/>
              <a:t>rozwijanej</a:t>
            </a:r>
            <a:endParaRPr lang="en-US" sz="1200" dirty="0"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373482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7" y="1254191"/>
            <a:ext cx="8433417" cy="4523154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 Light"/>
                <a:cs typeface="Calibri Light"/>
              </a:rPr>
              <a:t>zabezpieczenie – składają tylko uczelnie niepubliczne.</a:t>
            </a:r>
          </a:p>
          <a:p>
            <a:r>
              <a:rPr lang="pl-PL" sz="1600" dirty="0" smtClean="0">
                <a:latin typeface="Calibri Light"/>
                <a:cs typeface="Calibri Light"/>
              </a:rPr>
              <a:t>dokument </a:t>
            </a:r>
            <a:r>
              <a:rPr lang="pl-PL" sz="1600" dirty="0">
                <a:latin typeface="Calibri Light"/>
                <a:cs typeface="Calibri Light"/>
              </a:rPr>
              <a:t>stanowiący zabezpieczenie </a:t>
            </a:r>
            <a:r>
              <a:rPr lang="pl-PL" sz="1600" dirty="0" smtClean="0">
                <a:latin typeface="Calibri Light"/>
                <a:cs typeface="Calibri Light"/>
              </a:rPr>
              <a:t>składany </a:t>
            </a:r>
            <a:r>
              <a:rPr lang="pl-PL" sz="1600" dirty="0">
                <a:latin typeface="Calibri Light"/>
                <a:cs typeface="Calibri Light"/>
              </a:rPr>
              <a:t>jest </a:t>
            </a:r>
            <a:r>
              <a:rPr lang="pl-PL" sz="1600" dirty="0" smtClean="0">
                <a:latin typeface="Calibri Light"/>
                <a:cs typeface="Calibri Light"/>
              </a:rPr>
              <a:t>przez wnioskodawcę najczęściej nie </a:t>
            </a:r>
            <a:r>
              <a:rPr lang="pl-PL" sz="1600" dirty="0">
                <a:latin typeface="Calibri Light"/>
                <a:cs typeface="Calibri Light"/>
              </a:rPr>
              <a:t>później </a:t>
            </a:r>
            <a:r>
              <a:rPr lang="pl-PL" sz="1600" dirty="0" smtClean="0">
                <a:latin typeface="Calibri Light"/>
                <a:cs typeface="Calibri Light"/>
              </a:rPr>
              <a:t/>
            </a:r>
            <a:br>
              <a:rPr lang="pl-PL" sz="1600" dirty="0" smtClean="0">
                <a:latin typeface="Calibri Light"/>
                <a:cs typeface="Calibri Light"/>
              </a:rPr>
            </a:br>
            <a:r>
              <a:rPr lang="pl-PL" sz="1600" dirty="0" smtClean="0">
                <a:latin typeface="Calibri Light"/>
                <a:cs typeface="Calibri Light"/>
              </a:rPr>
              <a:t>niż </a:t>
            </a:r>
            <a:r>
              <a:rPr lang="pl-PL" sz="1600" dirty="0">
                <a:latin typeface="Calibri Light"/>
                <a:cs typeface="Calibri Light"/>
              </a:rPr>
              <a:t>w terminie 15 dni roboczych od daty podpisania umowy </a:t>
            </a:r>
            <a:r>
              <a:rPr lang="pl-PL" sz="1600" dirty="0" smtClean="0">
                <a:latin typeface="Calibri Light"/>
                <a:cs typeface="Calibri Light"/>
              </a:rPr>
              <a:t>o </a:t>
            </a:r>
            <a:r>
              <a:rPr lang="pl-PL" sz="1600" dirty="0">
                <a:latin typeface="Calibri Light"/>
                <a:cs typeface="Calibri Light"/>
              </a:rPr>
              <a:t>dofinansowanie.</a:t>
            </a:r>
          </a:p>
          <a:p>
            <a:r>
              <a:rPr lang="pl-PL" sz="1600" dirty="0" smtClean="0">
                <a:latin typeface="Calibri Light"/>
                <a:cs typeface="Calibri Light"/>
              </a:rPr>
              <a:t>jeśli </a:t>
            </a:r>
            <a:r>
              <a:rPr lang="pl-PL" sz="1600" dirty="0">
                <a:latin typeface="Calibri Light"/>
                <a:cs typeface="Calibri Light"/>
              </a:rPr>
              <a:t>wartość dofinansowania </a:t>
            </a:r>
            <a:r>
              <a:rPr lang="pl-PL" sz="1600" dirty="0" smtClean="0">
                <a:latin typeface="Calibri Light"/>
                <a:cs typeface="Calibri Light"/>
              </a:rPr>
              <a:t>(wszystkie projekty w ramach Osi PO WER) nie </a:t>
            </a:r>
            <a:r>
              <a:rPr lang="pl-PL" sz="1600" dirty="0">
                <a:latin typeface="Calibri Light"/>
                <a:cs typeface="Calibri Light"/>
              </a:rPr>
              <a:t>przekracza </a:t>
            </a:r>
            <a:r>
              <a:rPr lang="pl-PL" sz="1600" dirty="0" smtClean="0">
                <a:latin typeface="Calibri Light"/>
                <a:cs typeface="Calibri Light"/>
              </a:rPr>
              <a:t/>
            </a:r>
            <a:br>
              <a:rPr lang="pl-PL" sz="1600" dirty="0" smtClean="0">
                <a:latin typeface="Calibri Light"/>
                <a:cs typeface="Calibri Light"/>
              </a:rPr>
            </a:br>
            <a:r>
              <a:rPr lang="pl-PL" sz="1600" dirty="0" smtClean="0">
                <a:latin typeface="Calibri Light"/>
                <a:cs typeface="Calibri Light"/>
              </a:rPr>
              <a:t>10 mln PLN </a:t>
            </a:r>
            <a:r>
              <a:rPr lang="pl-PL" sz="1600" dirty="0">
                <a:latin typeface="Calibri Light"/>
                <a:cs typeface="Calibri Light"/>
              </a:rPr>
              <a:t>– zabezpieczeniem jest weksel </a:t>
            </a:r>
            <a:r>
              <a:rPr lang="pl-PL" sz="1600" dirty="0" smtClean="0">
                <a:latin typeface="Calibri Light"/>
                <a:cs typeface="Calibri Light"/>
              </a:rPr>
              <a:t>in </a:t>
            </a:r>
            <a:r>
              <a:rPr lang="pl-PL" sz="1600" dirty="0">
                <a:latin typeface="Calibri Light"/>
                <a:cs typeface="Calibri Light"/>
              </a:rPr>
              <a:t>blanco wraz z deklaracją </a:t>
            </a:r>
            <a:r>
              <a:rPr lang="pl-PL" sz="1600" dirty="0" smtClean="0">
                <a:latin typeface="Calibri Light"/>
                <a:cs typeface="Calibri Light"/>
              </a:rPr>
              <a:t>wekslową</a:t>
            </a:r>
          </a:p>
          <a:p>
            <a:r>
              <a:rPr lang="pl-PL" sz="1600" dirty="0" smtClean="0">
                <a:latin typeface="Calibri Light"/>
                <a:cs typeface="Calibri Light"/>
              </a:rPr>
              <a:t>jeżeli </a:t>
            </a:r>
            <a:r>
              <a:rPr lang="pl-PL" sz="1600" dirty="0">
                <a:latin typeface="Calibri Light"/>
                <a:cs typeface="Calibri Light"/>
              </a:rPr>
              <a:t>łączna wartość zaliczek wynikająca z umów z IOK przekracza 10 </a:t>
            </a:r>
            <a:r>
              <a:rPr lang="pl-PL" sz="1600" dirty="0" smtClean="0">
                <a:latin typeface="Calibri Light"/>
                <a:cs typeface="Calibri Light"/>
              </a:rPr>
              <a:t>mln PLN zabezpieczenie ustanawiane </a:t>
            </a:r>
            <a:r>
              <a:rPr lang="pl-PL" sz="1600" dirty="0">
                <a:latin typeface="Calibri Light"/>
                <a:cs typeface="Calibri Light"/>
              </a:rPr>
              <a:t>jest w porozumieniu z IOK w jednej lub kilku z form wskazanych w rozporządzeniu Ministra Rozwoju Regionalnego z dnia </a:t>
            </a:r>
            <a:r>
              <a:rPr lang="pl-PL" sz="1600" dirty="0" smtClean="0">
                <a:latin typeface="Calibri Light"/>
                <a:cs typeface="Calibri Light"/>
              </a:rPr>
              <a:t>7 </a:t>
            </a:r>
            <a:r>
              <a:rPr lang="pl-PL" sz="1600" dirty="0">
                <a:latin typeface="Calibri Light"/>
                <a:cs typeface="Calibri Light"/>
              </a:rPr>
              <a:t>grudnia </a:t>
            </a:r>
            <a:r>
              <a:rPr lang="pl-PL" sz="1600" dirty="0" smtClean="0">
                <a:latin typeface="Calibri Light"/>
                <a:cs typeface="Calibri Light"/>
              </a:rPr>
              <a:t>2017 </a:t>
            </a:r>
            <a:r>
              <a:rPr lang="pl-PL" sz="1600" dirty="0">
                <a:latin typeface="Calibri Light"/>
                <a:cs typeface="Calibri Light"/>
              </a:rPr>
              <a:t>r. </a:t>
            </a:r>
            <a:r>
              <a:rPr lang="pl-PL" sz="1600" i="1" dirty="0">
                <a:latin typeface="Calibri Light"/>
                <a:cs typeface="Calibri Light"/>
              </a:rPr>
              <a:t>w sprawie zaliczek w ramach programów finansowanych z udziałem środków </a:t>
            </a:r>
            <a:r>
              <a:rPr lang="pl-PL" sz="1600" i="1" dirty="0" smtClean="0">
                <a:latin typeface="Calibri Light"/>
                <a:cs typeface="Calibri Light"/>
              </a:rPr>
              <a:t>europejskich</a:t>
            </a:r>
            <a:r>
              <a:rPr lang="pl-PL" sz="1600" dirty="0" smtClean="0">
                <a:latin typeface="Calibri Light"/>
                <a:cs typeface="Calibri Light"/>
              </a:rPr>
              <a:t>, </a:t>
            </a:r>
          </a:p>
          <a:p>
            <a:r>
              <a:rPr lang="pl-PL" sz="1600" dirty="0">
                <a:latin typeface="Calibri Light"/>
                <a:cs typeface="Calibri Light"/>
              </a:rPr>
              <a:t>w</a:t>
            </a:r>
            <a:r>
              <a:rPr lang="pl-PL" sz="1600" dirty="0" smtClean="0">
                <a:latin typeface="Calibri Light"/>
                <a:cs typeface="Calibri Light"/>
              </a:rPr>
              <a:t>ysokość zabezpieczenia – równowartości co </a:t>
            </a:r>
            <a:r>
              <a:rPr lang="pl-PL" sz="1600" dirty="0">
                <a:latin typeface="Calibri Light"/>
                <a:cs typeface="Calibri Light"/>
              </a:rPr>
              <a:t>najmniej </a:t>
            </a:r>
            <a:r>
              <a:rPr lang="pl-PL" sz="1600" dirty="0" smtClean="0">
                <a:latin typeface="Calibri Light"/>
                <a:cs typeface="Calibri Light"/>
              </a:rPr>
              <a:t>150</a:t>
            </a:r>
            <a:r>
              <a:rPr lang="pl-PL" sz="1600" dirty="0">
                <a:latin typeface="Calibri Light"/>
                <a:cs typeface="Calibri Light"/>
              </a:rPr>
              <a:t>% najwyższej transzy zaliczki </a:t>
            </a:r>
            <a:r>
              <a:rPr lang="pl-PL" sz="1600" dirty="0" smtClean="0">
                <a:latin typeface="Calibri Light"/>
                <a:cs typeface="Calibri Light"/>
              </a:rPr>
              <a:t/>
            </a:r>
            <a:br>
              <a:rPr lang="pl-PL" sz="1600" dirty="0" smtClean="0">
                <a:latin typeface="Calibri Light"/>
                <a:cs typeface="Calibri Light"/>
              </a:rPr>
            </a:br>
            <a:r>
              <a:rPr lang="pl-PL" sz="1600" dirty="0" smtClean="0">
                <a:latin typeface="Calibri Light"/>
                <a:cs typeface="Calibri Light"/>
              </a:rPr>
              <a:t>wynikającej </a:t>
            </a:r>
            <a:r>
              <a:rPr lang="pl-PL" sz="1600" dirty="0">
                <a:latin typeface="Calibri Light"/>
                <a:cs typeface="Calibri Light"/>
              </a:rPr>
              <a:t>z umowy o dofinansowanie (harmonogram płatności</a:t>
            </a:r>
            <a:r>
              <a:rPr lang="pl-PL" sz="1600" dirty="0" smtClean="0">
                <a:latin typeface="Calibri Light"/>
                <a:cs typeface="Calibri Light"/>
              </a:rPr>
              <a:t>)</a:t>
            </a:r>
            <a:endParaRPr lang="pl-PL" sz="16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713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z</a:t>
              </a:r>
              <a:r>
                <a:rPr lang="pl-PL" dirty="0" smtClean="0"/>
                <a:t>abezpieczenie prawidłowej realizacji umowy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290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43436" y="1075144"/>
            <a:ext cx="8433417" cy="3199038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 Light"/>
                <a:cs typeface="Calibri Light"/>
              </a:rPr>
              <a:t>Wnioskodawca, oprócz wskaźników obligatoryjnych, </a:t>
            </a:r>
            <a:r>
              <a:rPr lang="pl-PL" sz="1600" dirty="0">
                <a:latin typeface="Calibri Light"/>
                <a:cs typeface="Calibri Light"/>
              </a:rPr>
              <a:t>powinien wprowadzić wskaźniki specyficzne dla danego </a:t>
            </a:r>
            <a:r>
              <a:rPr lang="pl-PL" sz="1600" dirty="0" smtClean="0">
                <a:latin typeface="Calibri Light"/>
                <a:cs typeface="Calibri Light"/>
              </a:rPr>
              <a:t>projektu – choć ważniejsza jest ich jakość niż liczba.</a:t>
            </a:r>
            <a:endParaRPr lang="pl-PL" sz="1600" dirty="0">
              <a:latin typeface="Calibri Light"/>
              <a:cs typeface="Calibri Ligh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>
                <a:latin typeface="Calibri Light"/>
                <a:cs typeface="Calibri Light"/>
              </a:rPr>
              <a:t>k</a:t>
            </a:r>
            <a:r>
              <a:rPr lang="pl-PL" sz="1600" dirty="0" smtClean="0">
                <a:latin typeface="Calibri Light"/>
                <a:cs typeface="Calibri Light"/>
              </a:rPr>
              <a:t>ryteria oceny, poza kryteriami dostępu i premiującymi, </a:t>
            </a:r>
            <a:r>
              <a:rPr lang="pl-PL" sz="1600" dirty="0">
                <a:latin typeface="Calibri Light"/>
                <a:cs typeface="Calibri Light"/>
              </a:rPr>
              <a:t>znajdują się w </a:t>
            </a:r>
            <a:r>
              <a:rPr lang="pl-PL" sz="1600" dirty="0" smtClean="0">
                <a:latin typeface="Calibri Light"/>
                <a:cs typeface="Calibri Light"/>
              </a:rPr>
              <a:t>regulaminie konkursu</a:t>
            </a:r>
            <a:endParaRPr lang="pl-PL" sz="1600" dirty="0">
              <a:latin typeface="Calibri Light"/>
              <a:cs typeface="Calibri Ligh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>
                <a:latin typeface="Calibri Light"/>
                <a:cs typeface="Calibri Light"/>
              </a:rPr>
              <a:t>w</a:t>
            </a:r>
            <a:r>
              <a:rPr lang="pl-PL" sz="1600" dirty="0" smtClean="0">
                <a:latin typeface="Calibri Light"/>
                <a:cs typeface="Calibri Light"/>
              </a:rPr>
              <a:t>niosek </a:t>
            </a:r>
            <a:r>
              <a:rPr lang="pl-PL" sz="1600" dirty="0">
                <a:latin typeface="Calibri Light"/>
                <a:cs typeface="Calibri Light"/>
              </a:rPr>
              <a:t>zawiera limity znaków (limity podano w Instrukcji wypełniania wniosku</a:t>
            </a:r>
            <a:r>
              <a:rPr lang="pl-PL" sz="1600" dirty="0" smtClean="0">
                <a:latin typeface="Calibri Light"/>
                <a:cs typeface="Calibri Light"/>
              </a:rPr>
              <a:t>) – ewentualne uzupełnienia, dodatkowe uzasadnienia można zamieszczać pod budżetem szczegółowym projektu,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 Light"/>
                <a:cs typeface="Calibri Light"/>
              </a:rPr>
              <a:t>ocena merytoryczna: do 60 </a:t>
            </a:r>
            <a:r>
              <a:rPr lang="pl-PL" sz="1600" dirty="0">
                <a:latin typeface="Calibri Light"/>
                <a:cs typeface="Calibri Light"/>
              </a:rPr>
              <a:t>dni od daty zakończenia naboru wniosków. </a:t>
            </a:r>
            <a:r>
              <a:rPr lang="pl-PL" sz="1600" dirty="0" smtClean="0">
                <a:latin typeface="Calibri Light"/>
                <a:cs typeface="Calibri Light"/>
              </a:rPr>
              <a:t/>
            </a:r>
            <a:br>
              <a:rPr lang="pl-PL" sz="1600" dirty="0" smtClean="0">
                <a:latin typeface="Calibri Light"/>
                <a:cs typeface="Calibri Light"/>
              </a:rPr>
            </a:br>
            <a:r>
              <a:rPr lang="pl-PL" sz="1600" dirty="0" smtClean="0">
                <a:latin typeface="Calibri Light"/>
                <a:cs typeface="Calibri Light"/>
              </a:rPr>
              <a:t>Gdy liczba </a:t>
            </a:r>
            <a:r>
              <a:rPr lang="pl-PL" sz="1600" dirty="0">
                <a:latin typeface="Calibri Light"/>
                <a:cs typeface="Calibri Light"/>
              </a:rPr>
              <a:t>wniosków przekraczająca </a:t>
            </a:r>
            <a:r>
              <a:rPr lang="pl-PL" sz="1600" dirty="0" smtClean="0">
                <a:latin typeface="Calibri Light"/>
                <a:cs typeface="Calibri Light"/>
              </a:rPr>
              <a:t>200 lub dużo rozbieżności w </a:t>
            </a:r>
            <a:r>
              <a:rPr lang="pl-PL" sz="1600" dirty="0">
                <a:latin typeface="Calibri Light"/>
                <a:cs typeface="Calibri Light"/>
              </a:rPr>
              <a:t>ocenie </a:t>
            </a:r>
            <a:r>
              <a:rPr lang="pl-PL" sz="1600" dirty="0" smtClean="0">
                <a:latin typeface="Calibri Light"/>
                <a:cs typeface="Calibri Light"/>
              </a:rPr>
              <a:t>ekspertów </a:t>
            </a:r>
            <a:br>
              <a:rPr lang="pl-PL" sz="1600" dirty="0" smtClean="0">
                <a:latin typeface="Calibri Light"/>
                <a:cs typeface="Calibri Light"/>
              </a:rPr>
            </a:br>
            <a:r>
              <a:rPr lang="pl-PL" sz="1600" dirty="0" smtClean="0">
                <a:latin typeface="Calibri Light"/>
                <a:cs typeface="Calibri Light"/>
              </a:rPr>
              <a:t>- termin </a:t>
            </a:r>
            <a:r>
              <a:rPr lang="pl-PL" sz="1600" dirty="0">
                <a:latin typeface="Calibri Light"/>
                <a:cs typeface="Calibri Light"/>
              </a:rPr>
              <a:t>dokonania oceny merytorycznej może być </a:t>
            </a:r>
            <a:r>
              <a:rPr lang="pl-PL" sz="1600" dirty="0" smtClean="0">
                <a:latin typeface="Calibri Light"/>
                <a:cs typeface="Calibri Light"/>
              </a:rPr>
              <a:t>wydłużany – maks. o kolejne 60 dni</a:t>
            </a:r>
            <a:endParaRPr lang="pl-PL" sz="16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255504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713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i</a:t>
              </a:r>
              <a:r>
                <a:rPr lang="pl-PL" dirty="0" smtClean="0"/>
                <a:t>nformacje dodatkowe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943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43436" y="1360066"/>
            <a:ext cx="8433417" cy="2098752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sz="1600" dirty="0">
                <a:latin typeface="Calibri Light"/>
                <a:cs typeface="Calibri Light"/>
              </a:rPr>
              <a:t>p</a:t>
            </a:r>
            <a:r>
              <a:rPr lang="pl-PL" sz="1600" dirty="0" smtClean="0">
                <a:latin typeface="Calibri Light"/>
                <a:cs typeface="Calibri Light"/>
              </a:rPr>
              <a:t>roszę nie wprowadzać nazw uczelni czy innych podmiotów, jednostek organizacyjnych, </a:t>
            </a:r>
            <a:br>
              <a:rPr lang="pl-PL" sz="1600" dirty="0" smtClean="0">
                <a:latin typeface="Calibri Light"/>
                <a:cs typeface="Calibri Light"/>
              </a:rPr>
            </a:br>
            <a:r>
              <a:rPr lang="pl-PL" sz="1600" dirty="0" smtClean="0">
                <a:latin typeface="Calibri Light"/>
                <a:cs typeface="Calibri Light"/>
              </a:rPr>
              <a:t>nazw kierunków itp. do tytułu projektu</a:t>
            </a:r>
            <a:endParaRPr lang="pl-PL" sz="1600" dirty="0">
              <a:latin typeface="Calibri Light"/>
              <a:cs typeface="Calibri Ligh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>
                <a:latin typeface="Calibri Light"/>
                <a:cs typeface="Calibri Light"/>
              </a:rPr>
              <a:t>i</a:t>
            </a:r>
            <a:r>
              <a:rPr lang="pl-PL" sz="1600" dirty="0" smtClean="0">
                <a:latin typeface="Calibri Light"/>
                <a:cs typeface="Calibri Light"/>
              </a:rPr>
              <a:t>dealnym rozwiązaniem jest, kiedy osoba tworząca wniosek o dofinansowanie/założenia projektu ostatecznie przedsięwzięcie to również realizuje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 Light"/>
                <a:cs typeface="Calibri Light"/>
              </a:rPr>
              <a:t>w przypadku projektu partnerskiego dobrze </a:t>
            </a:r>
            <a:r>
              <a:rPr lang="pl-PL" sz="1600" dirty="0">
                <a:latin typeface="Calibri Light"/>
                <a:cs typeface="Calibri Light"/>
              </a:rPr>
              <a:t>jest, gdy </a:t>
            </a:r>
            <a:r>
              <a:rPr lang="pl-PL" sz="1600" dirty="0" smtClean="0">
                <a:latin typeface="Calibri Light"/>
                <a:cs typeface="Calibri Light"/>
              </a:rPr>
              <a:t>już na etapie tworzenia projektu ustalone zostaje między partnerami, kto będzie składał wniosek o płatność: czy Lider samodzielnie, </a:t>
            </a:r>
            <a:br>
              <a:rPr lang="pl-PL" sz="1600" dirty="0" smtClean="0">
                <a:latin typeface="Calibri Light"/>
                <a:cs typeface="Calibri Light"/>
              </a:rPr>
            </a:br>
            <a:r>
              <a:rPr lang="pl-PL" sz="1600" dirty="0" smtClean="0">
                <a:latin typeface="Calibri Light"/>
                <a:cs typeface="Calibri Light"/>
              </a:rPr>
              <a:t>czy partnerzy odrębnie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68128" y="255504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713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i</a:t>
              </a:r>
              <a:r>
                <a:rPr lang="pl-PL" dirty="0" smtClean="0"/>
                <a:t>nformacje dodatkowe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236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43" name="Rectangle 42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74320" y="274299"/>
              <a:ext cx="48104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i</a:t>
              </a:r>
              <a:r>
                <a:rPr lang="pl-PL" dirty="0" smtClean="0"/>
                <a:t>nformacje dodatkowe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497539" y="1279616"/>
            <a:ext cx="72152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u="sng" dirty="0"/>
              <a:t>d</a:t>
            </a:r>
            <a:r>
              <a:rPr lang="pl-PL" sz="1600" u="sng" dirty="0" smtClean="0"/>
              <a:t>okumentacja konkursowa:</a:t>
            </a:r>
            <a:endParaRPr lang="pl-PL" sz="1600" u="sng" dirty="0"/>
          </a:p>
          <a:p>
            <a:pPr algn="just"/>
            <a:r>
              <a:rPr lang="pl-PL" sz="1600" dirty="0">
                <a:hlinkClick r:id="rId2"/>
              </a:rPr>
              <a:t>https://www.ncbr.gov.pl/programy/fundusze-europejskie/power/aktualnosci</a:t>
            </a:r>
            <a:r>
              <a:rPr lang="pl-PL" sz="1600" dirty="0" smtClean="0">
                <a:hlinkClick r:id="rId2"/>
              </a:rPr>
              <a:t>/</a:t>
            </a:r>
            <a:endParaRPr lang="pl-PL" sz="1600" dirty="0"/>
          </a:p>
          <a:p>
            <a:pPr algn="just"/>
            <a:endParaRPr lang="pl-PL" sz="1600" dirty="0"/>
          </a:p>
          <a:p>
            <a:pPr algn="just"/>
            <a:r>
              <a:rPr lang="pl-PL" sz="1600" dirty="0"/>
              <a:t>Roczny Plan Działania na rok </a:t>
            </a:r>
            <a:r>
              <a:rPr lang="pl-PL" sz="1600" dirty="0" smtClean="0"/>
              <a:t>2019:</a:t>
            </a:r>
            <a:endParaRPr lang="pl-PL" sz="1600" dirty="0"/>
          </a:p>
          <a:p>
            <a:pPr algn="just"/>
            <a:r>
              <a:rPr lang="pl-PL" sz="1600" dirty="0">
                <a:hlinkClick r:id="rId3"/>
              </a:rPr>
              <a:t>https://www.ncbr.gov.pl/programy/fundusze-europejskie/power/dokumenty/plan-dzialania</a:t>
            </a:r>
            <a:r>
              <a:rPr lang="pl-PL" sz="1600" dirty="0" smtClean="0">
                <a:hlinkClick r:id="rId3"/>
              </a:rPr>
              <a:t>/</a:t>
            </a:r>
            <a:r>
              <a:rPr lang="pl-PL" sz="1600" dirty="0" smtClean="0"/>
              <a:t> </a:t>
            </a:r>
            <a:endParaRPr lang="pl-PL" sz="1600" dirty="0"/>
          </a:p>
          <a:p>
            <a:pPr algn="just"/>
            <a:endParaRPr lang="pl-PL" sz="1600" dirty="0"/>
          </a:p>
          <a:p>
            <a:pPr algn="just"/>
            <a:r>
              <a:rPr lang="pl-PL" sz="1600" dirty="0" smtClean="0"/>
              <a:t>dokumenty </a:t>
            </a:r>
            <a:r>
              <a:rPr lang="pl-PL" sz="1600" dirty="0"/>
              <a:t>PO WER (w tym SZOOP):</a:t>
            </a:r>
          </a:p>
          <a:p>
            <a:pPr algn="just"/>
            <a:r>
              <a:rPr lang="pl-PL" sz="1600" dirty="0">
                <a:hlinkClick r:id="rId4"/>
              </a:rPr>
              <a:t>https://www.ncbr.gov.pl/programy/fundusze-europejskie/power/dokumenty</a:t>
            </a:r>
            <a:r>
              <a:rPr lang="pl-PL" sz="1600" dirty="0" smtClean="0">
                <a:hlinkClick r:id="rId4"/>
              </a:rPr>
              <a:t>/</a:t>
            </a:r>
            <a:r>
              <a:rPr lang="pl-PL" sz="1600" dirty="0" smtClean="0"/>
              <a:t> </a:t>
            </a:r>
            <a:endParaRPr lang="pl-PL" sz="1600" dirty="0"/>
          </a:p>
        </p:txBody>
      </p:sp>
      <p:grpSp>
        <p:nvGrpSpPr>
          <p:cNvPr id="20" name="Group 67"/>
          <p:cNvGrpSpPr/>
          <p:nvPr/>
        </p:nvGrpSpPr>
        <p:grpSpPr>
          <a:xfrm>
            <a:off x="7021804" y="337255"/>
            <a:ext cx="1476208" cy="1272592"/>
            <a:chOff x="6396689" y="1923607"/>
            <a:chExt cx="1476208" cy="1272592"/>
          </a:xfrm>
        </p:grpSpPr>
        <p:sp>
          <p:nvSpPr>
            <p:cNvPr id="21" name="Hexagon 68"/>
            <p:cNvSpPr/>
            <p:nvPr/>
          </p:nvSpPr>
          <p:spPr>
            <a:xfrm>
              <a:off x="6396689" y="1923607"/>
              <a:ext cx="1476208" cy="1272592"/>
            </a:xfrm>
            <a:prstGeom prst="hexagon">
              <a:avLst/>
            </a:prstGeom>
            <a:solidFill>
              <a:srgbClr val="EC8B16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endParaRPr lang="en-US" sz="4400" dirty="0">
                <a:solidFill>
                  <a:schemeClr val="bg1"/>
                </a:solidFill>
                <a:latin typeface="Bebas Neue"/>
                <a:cs typeface="Bebas Neue"/>
              </a:endParaRPr>
            </a:p>
          </p:txBody>
        </p:sp>
        <p:pic>
          <p:nvPicPr>
            <p:cNvPr id="22" name="Picture 6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81021" y="2281768"/>
              <a:ext cx="508000" cy="584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288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392613"/>
            <a:ext cx="9144000" cy="755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91315" y="794420"/>
            <a:ext cx="389361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 smtClean="0">
                <a:solidFill>
                  <a:srgbClr val="FFFFFF"/>
                </a:solidFill>
              </a:rPr>
              <a:t>Anna Marciniak</a:t>
            </a:r>
          </a:p>
          <a:p>
            <a:pPr algn="ctr"/>
            <a:r>
              <a:rPr lang="pl-PL" sz="1400" b="1" dirty="0" smtClean="0">
                <a:solidFill>
                  <a:srgbClr val="FFFFFF"/>
                </a:solidFill>
              </a:rPr>
              <a:t>Dział Rozwoju Kadry Naukowej</a:t>
            </a:r>
          </a:p>
          <a:p>
            <a:pPr algn="ctr"/>
            <a:endParaRPr lang="pl-PL" sz="1400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algn="ctr"/>
            <a:r>
              <a:rPr lang="pl-PL" sz="1400" dirty="0" smtClean="0">
                <a:solidFill>
                  <a:srgbClr val="FFFFFF"/>
                </a:solidFill>
                <a:latin typeface="Calibri"/>
                <a:cs typeface="Calibri"/>
              </a:rPr>
              <a:t>projektowanie@ncbr.gov.pl</a:t>
            </a:r>
            <a:endParaRPr lang="en-US" sz="1400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algn="ctr"/>
            <a:endParaRPr lang="en-US" sz="900" b="1" dirty="0" smtClean="0">
              <a:solidFill>
                <a:srgbClr val="FFFFFF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FFFFFF"/>
                </a:solidFill>
              </a:rPr>
              <a:t>Narodowe Centrum</a:t>
            </a:r>
            <a:r>
              <a:rPr lang="en-US" sz="1400" dirty="0">
                <a:solidFill>
                  <a:srgbClr val="FFFFFF"/>
                </a:solidFill>
              </a:rPr>
              <a:t> </a:t>
            </a:r>
            <a:r>
              <a:rPr lang="en-US" sz="1400" b="1" dirty="0" smtClean="0">
                <a:solidFill>
                  <a:srgbClr val="FFFFFF"/>
                </a:solidFill>
              </a:rPr>
              <a:t>Badań </a:t>
            </a:r>
            <a:r>
              <a:rPr lang="en-US" sz="1400" b="1" dirty="0">
                <a:solidFill>
                  <a:srgbClr val="FFFFFF"/>
                </a:solidFill>
              </a:rPr>
              <a:t>i Rozwoju</a:t>
            </a:r>
            <a:r>
              <a:rPr lang="en-US" sz="1400" dirty="0">
                <a:solidFill>
                  <a:srgbClr val="FFFFFF"/>
                </a:solidFill>
              </a:rPr>
              <a:t>  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ul</a:t>
            </a:r>
            <a:r>
              <a:rPr lang="en-US" sz="1400" dirty="0">
                <a:solidFill>
                  <a:srgbClr val="FFFFFF"/>
                </a:solidFill>
              </a:rPr>
              <a:t>. Nowogrodzka </a:t>
            </a:r>
            <a:r>
              <a:rPr lang="en-US" sz="1400" dirty="0" smtClean="0">
                <a:solidFill>
                  <a:srgbClr val="FFFFFF"/>
                </a:solidFill>
              </a:rPr>
              <a:t>47a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pl-PL" sz="1400" dirty="0" smtClean="0">
                <a:solidFill>
                  <a:srgbClr val="FFFFFF"/>
                </a:solidFill>
              </a:rPr>
              <a:t>00-695 Warszawa</a:t>
            </a:r>
            <a:endParaRPr lang="pl-PL" sz="1400" dirty="0">
              <a:solidFill>
                <a:srgbClr val="FFFFFF"/>
              </a:solidFill>
            </a:endParaRPr>
          </a:p>
          <a:p>
            <a:pPr algn="ctr"/>
            <a:endParaRPr lang="pl-PL" sz="900" dirty="0" smtClean="0">
              <a:solidFill>
                <a:srgbClr val="FFFFFF"/>
              </a:solidFill>
            </a:endParaRPr>
          </a:p>
          <a:p>
            <a:pPr algn="ctr"/>
            <a:endParaRPr lang="pl-PL" sz="1400" dirty="0" smtClean="0">
              <a:solidFill>
                <a:srgbClr val="FFFFFF"/>
              </a:solidFill>
            </a:endParaRPr>
          </a:p>
          <a:p>
            <a:pPr algn="ctr"/>
            <a:r>
              <a:rPr lang="pl-PL" sz="1400" dirty="0" smtClean="0">
                <a:solidFill>
                  <a:srgbClr val="FFFFFF"/>
                </a:solidFill>
              </a:rPr>
              <a:t>Internet: ncbr.gov.pl</a:t>
            </a:r>
            <a:endParaRPr lang="pl-PL" sz="1400" dirty="0">
              <a:solidFill>
                <a:srgbClr val="FFFFFF"/>
              </a:solidFill>
            </a:endParaRPr>
          </a:p>
          <a:p>
            <a:pPr algn="ctr"/>
            <a:r>
              <a:rPr lang="pl-PL" sz="1400" dirty="0" smtClean="0">
                <a:solidFill>
                  <a:srgbClr val="FFFFFF"/>
                </a:solidFill>
              </a:rPr>
              <a:t>Obserwuj nas:</a:t>
            </a:r>
            <a:endParaRPr lang="en-US" sz="1400" dirty="0">
              <a:solidFill>
                <a:srgbClr val="FFFFFF"/>
              </a:solidFill>
            </a:endParaRPr>
          </a:p>
        </p:txBody>
      </p:sp>
      <p:pic>
        <p:nvPicPr>
          <p:cNvPr id="21" name="Picture 20" title="Ikona Facebook'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8942" y="3340402"/>
            <a:ext cx="340824" cy="340824"/>
          </a:xfrm>
          <a:prstGeom prst="rect">
            <a:avLst/>
          </a:prstGeom>
        </p:spPr>
      </p:pic>
      <p:pic>
        <p:nvPicPr>
          <p:cNvPr id="22" name="Picture 21" title="Ikona Twitter'a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716" y="3340402"/>
            <a:ext cx="340824" cy="340824"/>
          </a:xfrm>
          <a:prstGeom prst="rect">
            <a:avLst/>
          </a:prstGeom>
        </p:spPr>
      </p:pic>
      <p:pic>
        <p:nvPicPr>
          <p:cNvPr id="23" name="Picture 22" title="Ikona YouTube'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9060" y="3340402"/>
            <a:ext cx="340824" cy="340824"/>
          </a:xfrm>
          <a:prstGeom prst="rect">
            <a:avLst/>
          </a:prstGeom>
        </p:spPr>
      </p:pic>
      <p:pic>
        <p:nvPicPr>
          <p:cNvPr id="2" name="Obraz 1" descr="1. Fundusze Europejskie - Wiedza, Edukacja, Rozwój&#10;2. Rzeczpospolita Polska&#10;3. Narodowe Centrum Badań i Rozwoju&#10;4. Unia Europejska - Europejski Fundusz Społeczny" title="Logotyoy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4" y="4630653"/>
            <a:ext cx="9011479" cy="51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6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652303" y="1196494"/>
            <a:ext cx="7764333" cy="2837313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Nabór </a:t>
            </a: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wniosków trwa: 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od 31 października 2019 </a:t>
            </a:r>
            <a:r>
              <a:rPr lang="pl-P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r. </a:t>
            </a:r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(godz</a:t>
            </a:r>
            <a:r>
              <a:rPr lang="pl-P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. </a:t>
            </a:r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08:15) do 2 grudnia 2019 </a:t>
            </a:r>
            <a:r>
              <a:rPr lang="pl-P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r. </a:t>
            </a:r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(godz</a:t>
            </a:r>
            <a:r>
              <a:rPr lang="pl-P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. </a:t>
            </a:r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14:00) </a:t>
            </a:r>
            <a:endParaRPr lang="pl-PL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  <a:cs typeface="Calibri Light"/>
            </a:endParaRPr>
          </a:p>
          <a:p>
            <a:pPr marL="0" indent="0" algn="ctr">
              <a:buNone/>
            </a:pPr>
            <a:r>
              <a:rPr lang="pl-PL" sz="1600" dirty="0" smtClean="0">
                <a:latin typeface="Calibri Light"/>
                <a:cs typeface="Calibri Light"/>
              </a:rPr>
              <a:t>Wnioski </a:t>
            </a:r>
            <a:r>
              <a:rPr lang="pl-PL" sz="1600" dirty="0">
                <a:latin typeface="Calibri Light"/>
                <a:cs typeface="Calibri Light"/>
              </a:rPr>
              <a:t>o dofinansowanie są składane wyłącznie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w formie dokumentu elektronicznego </a:t>
            </a:r>
            <a:r>
              <a:rPr lang="pl-PL" sz="1600" b="1" dirty="0" smtClean="0">
                <a:latin typeface="Calibri Light"/>
                <a:cs typeface="Calibri Light"/>
              </a:rPr>
              <a:t/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dirty="0" smtClean="0">
                <a:latin typeface="Calibri Light"/>
                <a:cs typeface="Calibri Light"/>
              </a:rPr>
              <a:t>za </a:t>
            </a:r>
            <a:r>
              <a:rPr lang="pl-PL" sz="1600" dirty="0">
                <a:latin typeface="Calibri Light"/>
                <a:cs typeface="Calibri Light"/>
              </a:rPr>
              <a:t>pośrednictwem systemu obsługi wniosków aplikacyjnych </a:t>
            </a:r>
            <a:r>
              <a:rPr lang="pl-PL" sz="1600" dirty="0" smtClean="0">
                <a:latin typeface="Calibri Light"/>
                <a:cs typeface="Calibri Light"/>
              </a:rPr>
              <a:t>SOWA </a:t>
            </a:r>
            <a:endParaRPr lang="pl-PL" sz="1600" dirty="0">
              <a:latin typeface="Calibri Light"/>
              <a:cs typeface="Calibri Light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Calibri Light"/>
                <a:cs typeface="Calibri Light"/>
              </a:rPr>
              <a:t>nie </a:t>
            </a:r>
            <a:r>
              <a:rPr lang="pl-PL" sz="1600" dirty="0">
                <a:latin typeface="Calibri Light"/>
                <a:cs typeface="Calibri Light"/>
              </a:rPr>
              <a:t>jest wymagane jego uprzednie </a:t>
            </a:r>
            <a:r>
              <a:rPr lang="pl-PL" sz="1600" dirty="0" smtClean="0">
                <a:latin typeface="Calibri Light"/>
                <a:cs typeface="Calibri Light"/>
              </a:rPr>
              <a:t/>
            </a:r>
            <a:br>
              <a:rPr lang="pl-PL" sz="1600" dirty="0" smtClean="0">
                <a:latin typeface="Calibri Light"/>
                <a:cs typeface="Calibri Light"/>
              </a:rPr>
            </a:br>
            <a:r>
              <a:rPr lang="pl-PL" sz="1600" dirty="0" smtClean="0">
                <a:latin typeface="Calibri Light"/>
                <a:cs typeface="Calibri Light"/>
              </a:rPr>
              <a:t>podpisanie </a:t>
            </a:r>
            <a:r>
              <a:rPr lang="pl-PL" sz="1600" dirty="0">
                <a:latin typeface="Calibri Light"/>
                <a:cs typeface="Calibri Light"/>
              </a:rPr>
              <a:t>kwalifikowanym certyfikatem lub profilem zaufanym </a:t>
            </a:r>
            <a:r>
              <a:rPr lang="pl-PL" sz="1600" dirty="0" err="1" smtClean="0">
                <a:latin typeface="Calibri Light"/>
                <a:cs typeface="Calibri Light"/>
              </a:rPr>
              <a:t>ePUAP</a:t>
            </a:r>
            <a:r>
              <a:rPr lang="pl-PL" sz="1600" dirty="0" smtClean="0">
                <a:latin typeface="Calibri Light"/>
                <a:cs typeface="Calibri Light"/>
              </a:rPr>
              <a:t>,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pl-PL" sz="1600" dirty="0">
                <a:latin typeface="Calibri Light"/>
                <a:cs typeface="Calibri Light"/>
              </a:rPr>
              <a:t>n</a:t>
            </a:r>
            <a:r>
              <a:rPr lang="pl-PL" sz="1600" dirty="0" smtClean="0">
                <a:latin typeface="Calibri Light"/>
                <a:cs typeface="Calibri Light"/>
              </a:rPr>
              <a:t>ie </a:t>
            </a:r>
            <a:r>
              <a:rPr lang="pl-PL" sz="1600" dirty="0">
                <a:latin typeface="Calibri Light"/>
                <a:cs typeface="Calibri Light"/>
              </a:rPr>
              <a:t>jest również wymagane przesyłanie do IOK podpisanej wersji papierowej wniosku. 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Nie ma ograniczeń co do liczby wniosków składanych przez Wnioskodawcę</a:t>
            </a:r>
            <a:endParaRPr lang="pl-PL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  <a:cs typeface="Calibri Light"/>
            </a:endParaRPr>
          </a:p>
          <a:p>
            <a:pPr marL="0" indent="0">
              <a:buNone/>
            </a:pPr>
            <a:endParaRPr lang="en-US" sz="1800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4713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s</a:t>
              </a:r>
              <a:r>
                <a:rPr lang="pl-PL" dirty="0" smtClean="0"/>
                <a:t>kładanie wniosków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6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673566" y="1161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2" name="Rectangle 11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" y="274299"/>
              <a:ext cx="47399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k</a:t>
              </a:r>
              <a:r>
                <a:rPr lang="pl-PL" dirty="0" smtClean="0"/>
                <a:t>ryteria dostępu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549884" y="1280677"/>
            <a:ext cx="803993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KRYTERIUM NR 1</a:t>
            </a:r>
          </a:p>
          <a:p>
            <a:pPr algn="ctr">
              <a:spcAft>
                <a:spcPts val="600"/>
              </a:spcAft>
            </a:pP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Wnioskodawcą </a:t>
            </a: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projektu może być wyłącznie uczelnia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która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nie znajduje się w procesie likwidacji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oraz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w wypadku której nie wystąpiono do Ministra właściwego do spraw szkolnictwa wyższego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zgodę na likwidację, ani wobec której Minister właściwy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do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spraw szkolnictwa wyższego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nie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ogłosił informacji o zawieszeniu uprawnień uczelni do prowadzenia studiów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ctr">
              <a:spcBef>
                <a:spcPts val="1200"/>
              </a:spcBef>
            </a:pP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Kryterium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ma zapewnić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odpowiednią jakość wnioskodawcy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oraz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realizowanych przez niego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projektów.</a:t>
            </a:r>
          </a:p>
          <a:p>
            <a:pPr algn="ctr"/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 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przypadku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realizacji projektu w partnerstwie z inną uczelnią,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każda </a:t>
            </a:r>
            <a:b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z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nich musi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spełniać wymogi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kryterium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843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673566" y="11618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8128" y="354895"/>
            <a:ext cx="6471920" cy="803322"/>
            <a:chOff x="274320" y="213360"/>
            <a:chExt cx="6471920" cy="803322"/>
          </a:xfrm>
        </p:grpSpPr>
        <p:sp>
          <p:nvSpPr>
            <p:cNvPr id="12" name="Rectangle 11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" y="274299"/>
              <a:ext cx="47399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k</a:t>
              </a:r>
              <a:r>
                <a:rPr lang="pl-PL" dirty="0" smtClean="0"/>
                <a:t>ryteria dostępu</a:t>
              </a:r>
              <a:endParaRPr lang="en-US" dirty="0">
                <a:latin typeface="Gotham Book"/>
                <a:cs typeface="Gotham Book"/>
              </a:endParaRPr>
            </a:p>
          </p:txBody>
        </p:sp>
      </p:grpSp>
      <p:sp>
        <p:nvSpPr>
          <p:cNvPr id="3" name="Prostokąt 2"/>
          <p:cNvSpPr/>
          <p:nvPr/>
        </p:nvSpPr>
        <p:spPr>
          <a:xfrm>
            <a:off x="266873" y="1291245"/>
            <a:ext cx="803993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KRYTERIUM NR 2</a:t>
            </a:r>
          </a:p>
          <a:p>
            <a:pPr algn="ctr">
              <a:spcAft>
                <a:spcPts val="600"/>
              </a:spcAft>
            </a:pPr>
            <a:r>
              <a:rPr lang="pl-P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Zajęcia obowiązkowe w programie studiów, obejmujące projektowanie uniwersalne</a:t>
            </a:r>
            <a:r>
              <a:rPr lang="pl-PL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umożliwiające studentom poznanie potrzeb osób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z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niepełnosprawnościami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oraz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praktyczne zastosowanie zasad uniwersalnego projektowania produktów i usług, realizowane w projekcie, </a:t>
            </a:r>
            <a:b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muszą być opracowane w oparciu o modelowe rozwiązania i wdrażane w projekcie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na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studiach 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stopnia i/lub II stopnia i/lub na jednolitych studiach magisterskich.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Modelowe rozwiązania </a:t>
            </a:r>
            <a:r>
              <a:rPr lang="pl-PL" sz="1600" dirty="0">
                <a:latin typeface="Calibri Light" panose="020F0302020204030204" pitchFamily="34" charset="0"/>
                <a:cs typeface="Calibri Light" panose="020F0302020204030204" pitchFamily="34" charset="0"/>
              </a:rPr>
              <a:t>stanowią załącznik nr 13 do Regulaminu konkursu</a:t>
            </a: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b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16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Zostały wypracowane przez ekspertów NCBR</a:t>
            </a:r>
            <a:endParaRPr lang="pl-PL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73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125396"/>
            <a:ext cx="8405708" cy="361978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MODUŁ I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>
                <a:latin typeface="Calibri Light"/>
                <a:cs typeface="Calibri Light"/>
              </a:rPr>
              <a:t>j</a:t>
            </a:r>
            <a:r>
              <a:rPr lang="pl-PL" sz="1600" b="1" dirty="0" smtClean="0">
                <a:latin typeface="Calibri Light"/>
                <a:cs typeface="Calibri Light"/>
              </a:rPr>
              <a:t>ego celem jest </a:t>
            </a:r>
            <a:r>
              <a:rPr lang="pl-PL" sz="1600" b="1" dirty="0">
                <a:latin typeface="Calibri Light"/>
                <a:cs typeface="Calibri Light"/>
              </a:rPr>
              <a:t>uświadomienie studentom różnorodności grup/osób funkcjonujących </a:t>
            </a:r>
            <a:r>
              <a:rPr lang="pl-PL" sz="1600" b="1" dirty="0" smtClean="0">
                <a:latin typeface="Calibri Light"/>
                <a:cs typeface="Calibri Light"/>
              </a:rPr>
              <a:t/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w społeczeństwie,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>
                <a:latin typeface="Calibri Light"/>
                <a:cs typeface="Calibri Light"/>
              </a:rPr>
              <a:t>element budowania świadomości o szczególnych potrzebach wszystkich użytkowników</a:t>
            </a:r>
            <a:endParaRPr lang="pl-PL" sz="1600" b="1" dirty="0" smtClean="0">
              <a:latin typeface="Calibri Light"/>
              <a:cs typeface="Calibri Light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 smtClean="0">
                <a:latin typeface="Calibri Light"/>
                <a:cs typeface="Calibri Light"/>
              </a:rPr>
              <a:t>proponowana </a:t>
            </a:r>
            <a:r>
              <a:rPr lang="pl-PL" sz="1600" b="1" dirty="0">
                <a:latin typeface="Calibri Light"/>
                <a:cs typeface="Calibri Light"/>
              </a:rPr>
              <a:t>forma to wykłady wprowadzające, spotkania z osobami </a:t>
            </a:r>
            <a:r>
              <a:rPr lang="pl-PL" sz="1600" b="1" dirty="0" smtClean="0">
                <a:latin typeface="Calibri Light"/>
                <a:cs typeface="Calibri Light"/>
              </a:rPr>
              <a:t>ze </a:t>
            </a:r>
            <a:r>
              <a:rPr lang="pl-PL" sz="1600" b="1" dirty="0">
                <a:latin typeface="Calibri Light"/>
                <a:cs typeface="Calibri Light"/>
              </a:rPr>
              <a:t>szczególnymi potrzebami, zwracając jednak uwagę na osoby zagrożone wykluczeniem poprzez istniejące bariery, które uniemożliwiają pełne uczestnictwo na równi z innymi użytkownikami </a:t>
            </a:r>
            <a:r>
              <a:rPr lang="pl-PL" sz="1600" b="1" dirty="0" smtClean="0">
                <a:latin typeface="Calibri Light"/>
                <a:cs typeface="Calibri Light"/>
              </a:rPr>
              <a:t>w </a:t>
            </a:r>
            <a:r>
              <a:rPr lang="pl-PL" sz="1600" b="1" dirty="0">
                <a:latin typeface="Calibri Light"/>
                <a:cs typeface="Calibri Light"/>
              </a:rPr>
              <a:t>środowisku zbudowanym, transporcie, przestrzeni cyfrowej i w dostępie do </a:t>
            </a:r>
            <a:r>
              <a:rPr lang="pl-PL" sz="1600" b="1" dirty="0" smtClean="0">
                <a:latin typeface="Calibri Light"/>
                <a:cs typeface="Calibri Light"/>
              </a:rPr>
              <a:t>usług,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 smtClean="0">
                <a:latin typeface="Calibri Light"/>
                <a:cs typeface="Calibri Light"/>
              </a:rPr>
              <a:t>zaleca </a:t>
            </a:r>
            <a:r>
              <a:rPr lang="pl-PL" sz="1600" b="1" dirty="0">
                <a:latin typeface="Calibri Light"/>
                <a:cs typeface="Calibri Light"/>
              </a:rPr>
              <a:t>się, aby oprócz spotkań z osobami ze szczególnymi potrzebami w ramach seminariów, osoby te uczestniczyły w zajęciach </a:t>
            </a:r>
            <a:r>
              <a:rPr lang="pl-PL" sz="1600" b="1" dirty="0" smtClean="0">
                <a:latin typeface="Calibri Light"/>
                <a:cs typeface="Calibri Light"/>
              </a:rPr>
              <a:t>warsztatowych – można </a:t>
            </a:r>
            <a:r>
              <a:rPr lang="pl-PL" sz="1600" b="1" dirty="0">
                <a:latin typeface="Calibri Light"/>
                <a:cs typeface="Calibri Light"/>
              </a:rPr>
              <a:t>prowadzić obserwacje </a:t>
            </a:r>
            <a:r>
              <a:rPr lang="pl-PL" sz="1600" b="1" dirty="0" smtClean="0">
                <a:latin typeface="Calibri Light"/>
                <a:cs typeface="Calibri Light"/>
              </a:rPr>
              <a:t>i </a:t>
            </a:r>
            <a:r>
              <a:rPr lang="pl-PL" sz="1600" b="1" dirty="0">
                <a:latin typeface="Calibri Light"/>
                <a:cs typeface="Calibri Light"/>
              </a:rPr>
              <a:t>wywiady </a:t>
            </a:r>
            <a:r>
              <a:rPr lang="pl-PL" sz="1600" b="1" dirty="0" smtClean="0">
                <a:latin typeface="Calibri Light"/>
                <a:cs typeface="Calibri Light"/>
              </a:rPr>
              <a:t/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np</a:t>
            </a:r>
            <a:r>
              <a:rPr lang="pl-PL" sz="1600" b="1" dirty="0">
                <a:latin typeface="Calibri Light"/>
                <a:cs typeface="Calibri Light"/>
              </a:rPr>
              <a:t>. z osobami </a:t>
            </a:r>
            <a:r>
              <a:rPr lang="pl-PL" sz="1600" b="1" dirty="0" smtClean="0">
                <a:latin typeface="Calibri Light"/>
                <a:cs typeface="Calibri Light"/>
              </a:rPr>
              <a:t>starszymi lub z </a:t>
            </a:r>
            <a:r>
              <a:rPr lang="pl-PL" sz="1600" b="1" dirty="0">
                <a:latin typeface="Calibri Light"/>
                <a:cs typeface="Calibri Light"/>
              </a:rPr>
              <a:t>osobami z niepełnosprawnościami, by lepiej poznać </a:t>
            </a:r>
            <a:r>
              <a:rPr lang="pl-PL" sz="1600" b="1" dirty="0" smtClean="0">
                <a:latin typeface="Calibri Light"/>
                <a:cs typeface="Calibri Light"/>
              </a:rPr>
              <a:t/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ich potrzeby,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1600" b="1" dirty="0">
              <a:latin typeface="Calibri Light"/>
              <a:cs typeface="Calibri Light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16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2133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647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Moduły zajęć </a:t>
              </a:r>
              <a:r>
                <a:rPr lang="pl-PL" dirty="0" smtClean="0"/>
                <a:t>PROJEKTOWANIA </a:t>
              </a:r>
              <a:r>
                <a:rPr lang="pl-PL" dirty="0"/>
                <a:t>UNIWERSALNEGO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974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302326"/>
            <a:ext cx="8405708" cy="279861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MODUŁ II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>
                <a:latin typeface="Calibri Light"/>
                <a:cs typeface="Calibri Light"/>
              </a:rPr>
              <a:t>studenci pozyskują wiedzę i umiejętności w zakresie stosowania zasad projektowania uniwersalnego w działaniach projektowych, </a:t>
            </a:r>
            <a:r>
              <a:rPr lang="pl-PL" sz="1600" b="1" dirty="0" smtClean="0">
                <a:latin typeface="Calibri Light"/>
                <a:cs typeface="Calibri Light"/>
              </a:rPr>
              <a:t>poznają </a:t>
            </a:r>
            <a:r>
              <a:rPr lang="pl-PL" sz="1600" b="1" dirty="0">
                <a:latin typeface="Calibri Light"/>
                <a:cs typeface="Calibri Light"/>
              </a:rPr>
              <a:t>poszczególne zasady projektowania uniwersalnego i przykłady dobrych praktyk ich </a:t>
            </a:r>
            <a:r>
              <a:rPr lang="pl-PL" sz="1600" b="1" dirty="0" smtClean="0">
                <a:latin typeface="Calibri Light"/>
                <a:cs typeface="Calibri Light"/>
              </a:rPr>
              <a:t>zastosowania,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 smtClean="0">
                <a:latin typeface="Calibri Light"/>
                <a:cs typeface="Calibri Light"/>
              </a:rPr>
              <a:t>zajęcia powinny </a:t>
            </a:r>
            <a:r>
              <a:rPr lang="pl-PL" sz="1600" b="1" dirty="0">
                <a:latin typeface="Calibri Light"/>
                <a:cs typeface="Calibri Light"/>
              </a:rPr>
              <a:t>przyjmować formę wykładu i ćwiczeń projektowych opartych na realnych problemach wynikających ze specyfiki </a:t>
            </a:r>
            <a:r>
              <a:rPr lang="pl-PL" sz="1600" b="1" dirty="0" smtClean="0">
                <a:latin typeface="Calibri Light"/>
                <a:cs typeface="Calibri Light"/>
              </a:rPr>
              <a:t>obszaru,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 smtClean="0">
                <a:latin typeface="Calibri Light"/>
                <a:cs typeface="Calibri Light"/>
              </a:rPr>
              <a:t>w </a:t>
            </a:r>
            <a:r>
              <a:rPr lang="pl-PL" sz="1600" b="1" dirty="0">
                <a:latin typeface="Calibri Light"/>
                <a:cs typeface="Calibri Light"/>
              </a:rPr>
              <a:t>przypadku gdy powstają prototypy </a:t>
            </a:r>
            <a:r>
              <a:rPr lang="pl-PL" sz="1600" b="1" dirty="0" smtClean="0">
                <a:latin typeface="Calibri Light"/>
                <a:cs typeface="Calibri Light"/>
              </a:rPr>
              <a:t>rozwiązań, </a:t>
            </a:r>
            <a:r>
              <a:rPr lang="pl-PL" sz="1600" b="1" dirty="0">
                <a:latin typeface="Calibri Light"/>
                <a:cs typeface="Calibri Light"/>
              </a:rPr>
              <a:t>można je </a:t>
            </a:r>
            <a:r>
              <a:rPr lang="pl-PL" sz="1600" b="1" dirty="0" smtClean="0">
                <a:latin typeface="Calibri Light"/>
                <a:cs typeface="Calibri Light"/>
              </a:rPr>
              <a:t>przetestować, w </a:t>
            </a:r>
            <a:r>
              <a:rPr lang="pl-PL" sz="1600" b="1" dirty="0">
                <a:latin typeface="Calibri Light"/>
                <a:cs typeface="Calibri Light"/>
              </a:rPr>
              <a:t>miarę możliwości </a:t>
            </a:r>
            <a:r>
              <a:rPr lang="pl-PL" sz="1600" b="1" dirty="0" smtClean="0">
                <a:latin typeface="Calibri Light"/>
                <a:cs typeface="Calibri Light"/>
              </a:rPr>
              <a:t/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przy </a:t>
            </a:r>
            <a:r>
              <a:rPr lang="pl-PL" sz="1600" b="1" dirty="0">
                <a:latin typeface="Calibri Light"/>
                <a:cs typeface="Calibri Light"/>
              </a:rPr>
              <a:t>udziale osób ze szczególnymi potrzebami, nie wykluczając z tej grupy osób </a:t>
            </a:r>
            <a:r>
              <a:rPr lang="pl-PL" sz="1600" b="1" dirty="0" smtClean="0">
                <a:latin typeface="Calibri Light"/>
                <a:cs typeface="Calibri Light"/>
              </a:rPr>
              <a:t/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z niepełnosprawnościami i </a:t>
            </a:r>
            <a:r>
              <a:rPr lang="pl-PL" sz="1600" b="1" dirty="0">
                <a:latin typeface="Calibri Light"/>
                <a:cs typeface="Calibri Light"/>
              </a:rPr>
              <a:t>osób starszych.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1600" b="1" dirty="0">
              <a:latin typeface="Calibri Light"/>
              <a:cs typeface="Calibri Light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16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2133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647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Moduły zajęć </a:t>
              </a:r>
              <a:r>
                <a:rPr lang="pl-PL" dirty="0" smtClean="0"/>
                <a:t>PROJEKTOWANIA </a:t>
              </a:r>
              <a:r>
                <a:rPr lang="pl-PL" dirty="0"/>
                <a:t>UNIWERSALNEGO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15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207351"/>
            <a:ext cx="8405708" cy="2798619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MODUŁ III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>
                <a:latin typeface="Calibri Light"/>
                <a:cs typeface="Calibri Light"/>
              </a:rPr>
              <a:t>dedykowany </a:t>
            </a:r>
            <a:r>
              <a:rPr lang="pl-PL" sz="1600" b="1" dirty="0" smtClean="0">
                <a:latin typeface="Calibri Light"/>
                <a:cs typeface="Calibri Light"/>
              </a:rPr>
              <a:t>studentom </a:t>
            </a:r>
            <a:r>
              <a:rPr lang="pl-PL" sz="1600" b="1" dirty="0">
                <a:latin typeface="Calibri Light"/>
                <a:cs typeface="Calibri Light"/>
              </a:rPr>
              <a:t>studiów II stopnia lub jako kontynuacja Modułu I </a:t>
            </a:r>
            <a:r>
              <a:rPr lang="pl-PL" sz="1600" b="1" dirty="0" err="1" smtClean="0">
                <a:latin typeface="Calibri Light"/>
                <a:cs typeface="Calibri Light"/>
              </a:rPr>
              <a:t>i</a:t>
            </a:r>
            <a:r>
              <a:rPr lang="pl-PL" sz="1600" b="1" dirty="0" smtClean="0">
                <a:latin typeface="Calibri Light"/>
                <a:cs typeface="Calibri Light"/>
              </a:rPr>
              <a:t> </a:t>
            </a:r>
            <a:r>
              <a:rPr lang="pl-PL" sz="1600" b="1" dirty="0">
                <a:latin typeface="Calibri Light"/>
                <a:cs typeface="Calibri Light"/>
              </a:rPr>
              <a:t>Modułu II w ramach jednolitych studiów magisterskich,</a:t>
            </a:r>
            <a:endParaRPr lang="pl-PL" sz="1600" b="1" dirty="0" smtClean="0">
              <a:latin typeface="Calibri Light"/>
              <a:cs typeface="Calibri Light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>
                <a:latin typeface="Calibri Light"/>
                <a:cs typeface="Calibri Light"/>
              </a:rPr>
              <a:t>j</a:t>
            </a:r>
            <a:r>
              <a:rPr lang="pl-PL" sz="1600" b="1" dirty="0" smtClean="0">
                <a:latin typeface="Calibri Light"/>
                <a:cs typeface="Calibri Light"/>
              </a:rPr>
              <a:t>ego istotą jest </a:t>
            </a:r>
            <a:r>
              <a:rPr lang="pl-PL" sz="1600" b="1" dirty="0">
                <a:latin typeface="Calibri Light"/>
                <a:cs typeface="Calibri Light"/>
              </a:rPr>
              <a:t>projektowanie włączające, oparte na interdyscyplinarnym charakterze kształcenia, którego efektem jest specyficzna nowa wiedza, przedstawiająca podejście odmienne od podejść reprezentowanych przez dziedziny, </a:t>
            </a:r>
            <a:r>
              <a:rPr lang="pl-PL" sz="1600" b="1" dirty="0" smtClean="0">
                <a:latin typeface="Calibri Light"/>
                <a:cs typeface="Calibri Light"/>
              </a:rPr>
              <a:t>na </a:t>
            </a:r>
            <a:r>
              <a:rPr lang="pl-PL" sz="1600" b="1" dirty="0">
                <a:latin typeface="Calibri Light"/>
                <a:cs typeface="Calibri Light"/>
              </a:rPr>
              <a:t>których się </a:t>
            </a:r>
            <a:r>
              <a:rPr lang="pl-PL" sz="1600" b="1" dirty="0" smtClean="0">
                <a:latin typeface="Calibri Light"/>
                <a:cs typeface="Calibri Light"/>
              </a:rPr>
              <a:t>opiera,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 smtClean="0">
                <a:latin typeface="Calibri Light"/>
                <a:cs typeface="Calibri Light"/>
              </a:rPr>
              <a:t>Interdyscyplinarność czyli współpraca </a:t>
            </a:r>
            <a:r>
              <a:rPr lang="pl-PL" sz="1600" b="1" dirty="0">
                <a:latin typeface="Calibri Light"/>
                <a:cs typeface="Calibri Light"/>
              </a:rPr>
              <a:t>różnych grup zawodowych, </a:t>
            </a:r>
            <a:r>
              <a:rPr lang="pl-PL" sz="1600" b="1" dirty="0" smtClean="0">
                <a:latin typeface="Calibri Light"/>
                <a:cs typeface="Calibri Light"/>
              </a:rPr>
              <a:t>które </a:t>
            </a:r>
            <a:r>
              <a:rPr lang="pl-PL" sz="1600" b="1" dirty="0">
                <a:latin typeface="Calibri Light"/>
                <a:cs typeface="Calibri Light"/>
              </a:rPr>
              <a:t>wykorzystując wiedzę </a:t>
            </a:r>
            <a:r>
              <a:rPr lang="pl-PL" sz="1600" b="1" dirty="0" smtClean="0">
                <a:latin typeface="Calibri Light"/>
                <a:cs typeface="Calibri Light"/>
              </a:rPr>
              <a:t/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z </a:t>
            </a:r>
            <a:r>
              <a:rPr lang="pl-PL" sz="1600" b="1" dirty="0">
                <a:latin typeface="Calibri Light"/>
                <a:cs typeface="Calibri Light"/>
              </a:rPr>
              <a:t>dziedzin swoich specjalizacji, są w stanie lepiej podejść do rozwiązania problemu poprzez wspólną pracę w </a:t>
            </a:r>
            <a:r>
              <a:rPr lang="pl-PL" sz="1600" b="1" dirty="0" smtClean="0">
                <a:latin typeface="Calibri Light"/>
                <a:cs typeface="Calibri Light"/>
              </a:rPr>
              <a:t>zespole,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>
                <a:latin typeface="Calibri Light"/>
                <a:cs typeface="Calibri Light"/>
              </a:rPr>
              <a:t>r</a:t>
            </a:r>
            <a:r>
              <a:rPr lang="pl-PL" sz="1600" b="1" dirty="0" smtClean="0">
                <a:latin typeface="Calibri Light"/>
                <a:cs typeface="Calibri Light"/>
              </a:rPr>
              <a:t>ealizacja zajęć w zespołach projektowych</a:t>
            </a:r>
            <a:endParaRPr lang="pl-PL" sz="1600" b="1" dirty="0">
              <a:latin typeface="Calibri Light"/>
              <a:cs typeface="Calibri Light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pl-PL" sz="16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2133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647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Moduły zajęć </a:t>
              </a:r>
              <a:r>
                <a:rPr lang="pl-PL" dirty="0" smtClean="0"/>
                <a:t>PROJEKTOWANIA </a:t>
              </a:r>
              <a:r>
                <a:rPr lang="pl-PL" dirty="0"/>
                <a:t>UNIWERSALNEGO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742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68128" y="1125396"/>
            <a:ext cx="8405708" cy="361978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600" b="1" dirty="0" smtClean="0">
                <a:latin typeface="Calibri Light"/>
                <a:cs typeface="Calibri Light"/>
              </a:rPr>
              <a:t>Uczelnie w ramach konkursu muszą aplikować obligatoryjnie o </a:t>
            </a:r>
            <a:r>
              <a:rPr lang="pl-PL" sz="1600" b="1" dirty="0">
                <a:latin typeface="Calibri Light"/>
                <a:cs typeface="Calibri Light"/>
              </a:rPr>
              <a:t>realizację </a:t>
            </a:r>
            <a:r>
              <a:rPr lang="pl-PL" sz="1600" b="1" dirty="0" smtClean="0">
                <a:latin typeface="Calibri Light"/>
                <a:cs typeface="Calibri Light"/>
              </a:rPr>
              <a:t>:</a:t>
            </a:r>
            <a:endParaRPr lang="pl-PL" sz="1600" b="1" dirty="0">
              <a:latin typeface="Calibri Light"/>
              <a:cs typeface="Calibri Light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Modułu </a:t>
            </a:r>
            <a:r>
              <a:rPr lang="pl-PL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I,</a:t>
            </a:r>
            <a:r>
              <a:rPr lang="pl-PL" sz="1600" b="1" dirty="0">
                <a:latin typeface="Calibri Light"/>
                <a:cs typeface="Calibri Light"/>
              </a:rPr>
              <a:t> który ma za zadanie wprowadzić w temat szeroko rozumianej dostępności </a:t>
            </a:r>
            <a:r>
              <a:rPr lang="pl-PL" sz="1600" b="1" dirty="0" smtClean="0">
                <a:latin typeface="Calibri Light"/>
                <a:cs typeface="Calibri Light"/>
              </a:rPr>
              <a:t/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i </a:t>
            </a:r>
            <a:r>
              <a:rPr lang="pl-PL" sz="1600" b="1" dirty="0">
                <a:latin typeface="Calibri Light"/>
                <a:cs typeface="Calibri Light"/>
              </a:rPr>
              <a:t>uświadomić różnorodne potrzeby społeczne </a:t>
            </a:r>
            <a:r>
              <a:rPr lang="pl-PL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oraz Modułu </a:t>
            </a:r>
            <a:r>
              <a:rPr lang="pl-PL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II</a:t>
            </a:r>
            <a:r>
              <a:rPr lang="pl-PL" sz="1600" b="1" dirty="0">
                <a:latin typeface="Calibri Light"/>
                <a:cs typeface="Calibri Light"/>
              </a:rPr>
              <a:t>, jako zdobycie praktycznych umiejętności wdrażania zasad projektowania w swojej pracy zawodowej – </a:t>
            </a:r>
            <a:r>
              <a:rPr lang="pl-PL" sz="1600" b="1" dirty="0">
                <a:solidFill>
                  <a:srgbClr val="FF0000"/>
                </a:solidFill>
                <a:latin typeface="Calibri Light"/>
                <a:cs typeface="Calibri Light"/>
              </a:rPr>
              <a:t>jeśli projekt obejmować ma tylko studia I stopnia</a:t>
            </a:r>
            <a:r>
              <a:rPr lang="pl-PL" sz="1600" b="1" dirty="0">
                <a:latin typeface="Calibri Light"/>
                <a:cs typeface="Calibri Light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Modułu </a:t>
            </a:r>
            <a:r>
              <a:rPr lang="pl-PL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  <a:cs typeface="Calibri Light"/>
              </a:rPr>
              <a:t>III </a:t>
            </a:r>
            <a:r>
              <a:rPr lang="pl-PL" sz="1600" b="1" dirty="0">
                <a:latin typeface="Calibri Light"/>
                <a:cs typeface="Calibri Light"/>
              </a:rPr>
              <a:t>– </a:t>
            </a:r>
            <a:r>
              <a:rPr lang="pl-PL" sz="1600" b="1" dirty="0">
                <a:solidFill>
                  <a:srgbClr val="FF0000"/>
                </a:solidFill>
                <a:latin typeface="Calibri Light"/>
                <a:cs typeface="Calibri Light"/>
              </a:rPr>
              <a:t>w przypadku studiów II stopnia lub jednolitych studiów magisterskich</a:t>
            </a:r>
            <a:r>
              <a:rPr lang="pl-PL" sz="1600" b="1" dirty="0">
                <a:latin typeface="Calibri Light"/>
                <a:cs typeface="Calibri Light"/>
              </a:rPr>
              <a:t>, </a:t>
            </a:r>
            <a:r>
              <a:rPr lang="pl-PL" sz="1600" b="1" dirty="0" smtClean="0">
                <a:latin typeface="Calibri Light"/>
                <a:cs typeface="Calibri Light"/>
              </a:rPr>
              <a:t/>
            </a:r>
            <a:br>
              <a:rPr lang="pl-PL" sz="1600" b="1" dirty="0" smtClean="0">
                <a:latin typeface="Calibri Light"/>
                <a:cs typeface="Calibri Light"/>
              </a:rPr>
            </a:br>
            <a:r>
              <a:rPr lang="pl-PL" sz="1600" b="1" dirty="0" smtClean="0">
                <a:latin typeface="Calibri Light"/>
                <a:cs typeface="Calibri Light"/>
              </a:rPr>
              <a:t>na </a:t>
            </a:r>
            <a:r>
              <a:rPr lang="pl-PL" sz="1600" b="1" dirty="0">
                <a:latin typeface="Calibri Light"/>
                <a:cs typeface="Calibri Light"/>
              </a:rPr>
              <a:t>przedostatnim roku studiów (jako kontynuacja Modułu I </a:t>
            </a:r>
            <a:r>
              <a:rPr lang="pl-PL" sz="1600" b="1" dirty="0" err="1">
                <a:latin typeface="Calibri Light"/>
                <a:cs typeface="Calibri Light"/>
              </a:rPr>
              <a:t>i</a:t>
            </a:r>
            <a:r>
              <a:rPr lang="pl-PL" sz="1600" b="1" dirty="0">
                <a:latin typeface="Calibri Light"/>
                <a:cs typeface="Calibri Light"/>
              </a:rPr>
              <a:t> II).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pl-PL" sz="1400" b="1" dirty="0">
                <a:latin typeface="Calibri Light"/>
                <a:cs typeface="Calibri Light"/>
              </a:rPr>
              <a:t>Na studiach II stopnia Moduł I może być realizowany jako zajęcia wyrównujące wiedzę, </a:t>
            </a:r>
            <a:r>
              <a:rPr lang="pl-PL" sz="1400" b="1" dirty="0" smtClean="0">
                <a:latin typeface="Calibri Light"/>
                <a:cs typeface="Calibri Light"/>
              </a:rPr>
              <a:t>umiejętności </a:t>
            </a:r>
            <a:br>
              <a:rPr lang="pl-PL" sz="1400" b="1" dirty="0" smtClean="0">
                <a:latin typeface="Calibri Light"/>
                <a:cs typeface="Calibri Light"/>
              </a:rPr>
            </a:br>
            <a:r>
              <a:rPr lang="pl-PL" sz="1400" b="1" dirty="0" smtClean="0">
                <a:latin typeface="Calibri Light"/>
                <a:cs typeface="Calibri Light"/>
              </a:rPr>
              <a:t>i </a:t>
            </a:r>
            <a:r>
              <a:rPr lang="pl-PL" sz="1400" b="1" dirty="0">
                <a:latin typeface="Calibri Light"/>
                <a:cs typeface="Calibri Light"/>
              </a:rPr>
              <a:t>kompetencje dla studentów, którzy nie mieli możliwości skorzystania z programu na wcześniejszych etapach edukacji. </a:t>
            </a:r>
            <a:endParaRPr lang="pl-PL" sz="1400" b="1" dirty="0" smtClean="0">
              <a:latin typeface="Calibri Light"/>
              <a:cs typeface="Calibri Ligh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400" b="1" dirty="0" smtClean="0">
                <a:latin typeface="Calibri Light"/>
                <a:cs typeface="Calibri Light"/>
              </a:rPr>
              <a:t>Studenci </a:t>
            </a:r>
            <a:r>
              <a:rPr lang="pl-PL" sz="1400" b="1" dirty="0">
                <a:latin typeface="Calibri Light"/>
                <a:cs typeface="Calibri Light"/>
              </a:rPr>
              <a:t>kontynuujący program (czyli tacy, którzy realizowali Moduł I </a:t>
            </a:r>
            <a:r>
              <a:rPr lang="pl-PL" sz="1400" b="1" dirty="0" err="1">
                <a:latin typeface="Calibri Light"/>
                <a:cs typeface="Calibri Light"/>
              </a:rPr>
              <a:t>i</a:t>
            </a:r>
            <a:r>
              <a:rPr lang="pl-PL" sz="1400" b="1" dirty="0">
                <a:latin typeface="Calibri Light"/>
                <a:cs typeface="Calibri Light"/>
              </a:rPr>
              <a:t> Moduł II) </a:t>
            </a:r>
            <a:r>
              <a:rPr lang="pl-PL" sz="1400" b="1" dirty="0" smtClean="0">
                <a:latin typeface="Calibri Light"/>
                <a:cs typeface="Calibri Light"/>
              </a:rPr>
              <a:t>w </a:t>
            </a:r>
            <a:r>
              <a:rPr lang="pl-PL" sz="1400" b="1" dirty="0">
                <a:latin typeface="Calibri Light"/>
                <a:cs typeface="Calibri Light"/>
              </a:rPr>
              <a:t>ramach Modułu III </a:t>
            </a:r>
            <a:r>
              <a:rPr lang="pl-PL" sz="1400" b="1" dirty="0" smtClean="0">
                <a:latin typeface="Calibri Light"/>
                <a:cs typeface="Calibri Light"/>
              </a:rPr>
              <a:t/>
            </a:r>
            <a:br>
              <a:rPr lang="pl-PL" sz="1400" b="1" dirty="0" smtClean="0">
                <a:latin typeface="Calibri Light"/>
                <a:cs typeface="Calibri Light"/>
              </a:rPr>
            </a:br>
            <a:r>
              <a:rPr lang="pl-PL" sz="1400" b="1" dirty="0" smtClean="0">
                <a:latin typeface="Calibri Light"/>
                <a:cs typeface="Calibri Light"/>
              </a:rPr>
              <a:t>będą </a:t>
            </a:r>
            <a:r>
              <a:rPr lang="pl-PL" sz="1400" b="1" dirty="0">
                <a:latin typeface="Calibri Light"/>
                <a:cs typeface="Calibri Light"/>
              </a:rPr>
              <a:t>kontynuować program pogłębiając i poszerzając swoją wiedzę </a:t>
            </a:r>
            <a:r>
              <a:rPr lang="pl-PL" sz="1400" b="1" dirty="0" smtClean="0">
                <a:latin typeface="Calibri Light"/>
                <a:cs typeface="Calibri Light"/>
              </a:rPr>
              <a:t>i </a:t>
            </a:r>
            <a:r>
              <a:rPr lang="pl-PL" sz="1400" b="1" dirty="0">
                <a:latin typeface="Calibri Light"/>
                <a:cs typeface="Calibri Light"/>
              </a:rPr>
              <a:t>umiejętności.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pl-PL" sz="1600" b="1" dirty="0">
              <a:latin typeface="Calibri Light"/>
              <a:cs typeface="Calibri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68128" y="321335"/>
            <a:ext cx="6471920" cy="803322"/>
            <a:chOff x="274320" y="213360"/>
            <a:chExt cx="6471920" cy="803322"/>
          </a:xfrm>
        </p:grpSpPr>
        <p:sp>
          <p:nvSpPr>
            <p:cNvPr id="16" name="Rectangle 15"/>
            <p:cNvSpPr/>
            <p:nvPr/>
          </p:nvSpPr>
          <p:spPr>
            <a:xfrm>
              <a:off x="356076" y="213360"/>
              <a:ext cx="4297156" cy="60939"/>
            </a:xfrm>
            <a:prstGeom prst="rect">
              <a:avLst/>
            </a:prstGeom>
            <a:solidFill>
              <a:srgbClr val="EC8B1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79646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74320" y="274299"/>
              <a:ext cx="647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Impact"/>
                  <a:cs typeface="Impact"/>
                </a:rPr>
                <a:t>Projektowanie uniwersalne</a:t>
              </a:r>
              <a:endParaRPr lang="en-US" sz="2400" dirty="0">
                <a:latin typeface="Impact"/>
                <a:cs typeface="Impac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74320" y="647350"/>
              <a:ext cx="6471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dirty="0"/>
                <a:t>Moduły zajęć </a:t>
              </a:r>
              <a:r>
                <a:rPr lang="pl-PL" dirty="0" smtClean="0"/>
                <a:t>PROJEKTOWANIA </a:t>
              </a:r>
              <a:r>
                <a:rPr lang="pl-PL" dirty="0"/>
                <a:t>UNIWERSALNEGO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847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AJD POCZĄTKOW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LAJD Z ZAWARTOŚCIĄ">
  <a:themeElements>
    <a:clrScheme name="NCBR PREZENTACJA">
      <a:dk1>
        <a:sysClr val="windowText" lastClr="000000"/>
      </a:dk1>
      <a:lt1>
        <a:sysClr val="window" lastClr="FFFFFF"/>
      </a:lt1>
      <a:dk2>
        <a:srgbClr val="4DA1CD"/>
      </a:dk2>
      <a:lt2>
        <a:srgbClr val="5E9CC2"/>
      </a:lt2>
      <a:accent1>
        <a:srgbClr val="84B9D3"/>
      </a:accent1>
      <a:accent2>
        <a:srgbClr val="A5CCDE"/>
      </a:accent2>
      <a:accent3>
        <a:srgbClr val="CAE0ED"/>
      </a:accent3>
      <a:accent4>
        <a:srgbClr val="DDEBF3"/>
      </a:accent4>
      <a:accent5>
        <a:srgbClr val="7A7A7C"/>
      </a:accent5>
      <a:accent6>
        <a:srgbClr val="A5A5A6"/>
      </a:accent6>
      <a:hlink>
        <a:srgbClr val="BBBBBC"/>
      </a:hlink>
      <a:folHlink>
        <a:srgbClr val="D5D5D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LAJD KONCOW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7070</TotalTime>
  <Words>936</Words>
  <Application>Microsoft Office PowerPoint</Application>
  <PresentationFormat>Niestandardowy</PresentationFormat>
  <Paragraphs>180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28</vt:i4>
      </vt:variant>
    </vt:vector>
  </HeadingPairs>
  <TitlesOfParts>
    <vt:vector size="38" baseType="lpstr">
      <vt:lpstr>Arial</vt:lpstr>
      <vt:lpstr>Bebas Neue</vt:lpstr>
      <vt:lpstr>Calibri</vt:lpstr>
      <vt:lpstr>Calibri Light</vt:lpstr>
      <vt:lpstr>Gotham Book</vt:lpstr>
      <vt:lpstr>Impact</vt:lpstr>
      <vt:lpstr>Wingdings</vt:lpstr>
      <vt:lpstr>SLAJD POCZĄTKOWY</vt:lpstr>
      <vt:lpstr>SLAJD Z ZAWARTOŚCIĄ</vt:lpstr>
      <vt:lpstr>SLAJD KONCOWY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CobaltBlue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</dc:creator>
  <cp:lastModifiedBy>Joanna Laszczak</cp:lastModifiedBy>
  <cp:revision>191</cp:revision>
  <dcterms:created xsi:type="dcterms:W3CDTF">2018-03-02T16:27:01Z</dcterms:created>
  <dcterms:modified xsi:type="dcterms:W3CDTF">2019-11-26T08:22:00Z</dcterms:modified>
</cp:coreProperties>
</file>