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76" r:id="rId2"/>
    <p:sldMasterId id="2147483672" r:id="rId3"/>
  </p:sldMasterIdLst>
  <p:notesMasterIdLst>
    <p:notesMasterId r:id="rId12"/>
  </p:notesMasterIdLst>
  <p:handoutMasterIdLst>
    <p:handoutMasterId r:id="rId13"/>
  </p:handoutMasterIdLst>
  <p:sldIdLst>
    <p:sldId id="256" r:id="rId4"/>
    <p:sldId id="300" r:id="rId5"/>
    <p:sldId id="329" r:id="rId6"/>
    <p:sldId id="268" r:id="rId7"/>
    <p:sldId id="282" r:id="rId8"/>
    <p:sldId id="305" r:id="rId9"/>
    <p:sldId id="330" r:id="rId10"/>
    <p:sldId id="258" r:id="rId11"/>
  </p:sldIdLst>
  <p:sldSz cx="9144000" cy="514826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kcja domyślna" id="{B7113CCC-C98F-4345-B7F8-CE5720C48580}">
          <p14:sldIdLst>
            <p14:sldId id="256"/>
            <p14:sldId id="300"/>
            <p14:sldId id="329"/>
            <p14:sldId id="268"/>
          </p14:sldIdLst>
        </p14:section>
        <p14:section name="Sekcja bez tytułu" id="{74997582-3242-4A28-A57E-0192CC54C11B}">
          <p14:sldIdLst>
            <p14:sldId id="282"/>
            <p14:sldId id="305"/>
            <p14:sldId id="330"/>
            <p14:sldId id="25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773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FF6600"/>
    <a:srgbClr val="6EA4C4"/>
    <a:srgbClr val="509AC0"/>
    <a:srgbClr val="7BA1C3"/>
    <a:srgbClr val="6FA0CA"/>
    <a:srgbClr val="5B80BA"/>
    <a:srgbClr val="5B80BD"/>
    <a:srgbClr val="B5B6B8"/>
    <a:srgbClr val="6B6B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269D01E-BC32-4049-B463-5C60D7B0CCD2}" styleName="Styl z motywem 2 — Ak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82" d="100"/>
          <a:sy n="82" d="100"/>
        </p:scale>
        <p:origin x="90" y="234"/>
      </p:cViewPr>
      <p:guideLst>
        <p:guide orient="horz" pos="2773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F0DEC7-3B0C-41C0-A769-2E1FE59A6A62}" type="datetimeFigureOut">
              <a:rPr lang="pl-PL" smtClean="0"/>
              <a:t>25.11.2019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712D58-4E7C-4730-8B6F-A09A258198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064885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2F62EF-1F8C-9E43-9727-647F41429E82}" type="datetimeFigureOut">
              <a:rPr lang="en-US" smtClean="0"/>
              <a:pPr/>
              <a:t>11/25/2019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663" y="744538"/>
            <a:ext cx="661035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Click to edit Master text styles</a:t>
            </a:r>
          </a:p>
          <a:p>
            <a:pPr lvl="1"/>
            <a:r>
              <a:rPr lang="pl-PL" smtClean="0"/>
              <a:t>Second level</a:t>
            </a:r>
          </a:p>
          <a:p>
            <a:pPr lvl="2"/>
            <a:r>
              <a:rPr lang="pl-PL" smtClean="0"/>
              <a:t>Third level</a:t>
            </a:r>
          </a:p>
          <a:p>
            <a:pPr lvl="3"/>
            <a:r>
              <a:rPr lang="pl-PL" smtClean="0"/>
              <a:t>Fourth level</a:t>
            </a:r>
          </a:p>
          <a:p>
            <a:pPr lvl="4"/>
            <a:r>
              <a:rPr lang="pl-PL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2800CB-9FFA-3A4A-8C57-2241B00E1A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34928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7697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YK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hart Placeholder 7"/>
          <p:cNvSpPr>
            <a:spLocks noGrp="1"/>
          </p:cNvSpPr>
          <p:nvPr>
            <p:ph type="chart" sz="quarter" idx="10"/>
          </p:nvPr>
        </p:nvSpPr>
        <p:spPr>
          <a:xfrm>
            <a:off x="1542573" y="1377974"/>
            <a:ext cx="6308725" cy="2296622"/>
          </a:xfrm>
          <a:prstGeom prst="rect">
            <a:avLst/>
          </a:prstGeom>
        </p:spPr>
        <p:txBody>
          <a:bodyPr vert="horz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9319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sz="quarter" idx="10"/>
          </p:nvPr>
        </p:nvSpPr>
        <p:spPr>
          <a:xfrm>
            <a:off x="1372006" y="1273582"/>
            <a:ext cx="6623826" cy="2220069"/>
          </a:xfrm>
          <a:prstGeom prst="rect">
            <a:avLst/>
          </a:prstGeom>
        </p:spPr>
        <p:txBody>
          <a:bodyPr vert="horz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093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DJE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2187793" y="1330915"/>
            <a:ext cx="5093892" cy="2373037"/>
          </a:xfrm>
          <a:prstGeom prst="rect">
            <a:avLst/>
          </a:prstGeom>
        </p:spPr>
        <p:txBody>
          <a:bodyPr vert="horz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093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1529601" y="1169188"/>
            <a:ext cx="6191364" cy="2477569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edit</a:t>
            </a:r>
            <a:r>
              <a:rPr lang="pl-PL" dirty="0" smtClean="0"/>
              <a:t> Master </a:t>
            </a:r>
            <a:r>
              <a:rPr lang="pl-PL" dirty="0" err="1" smtClean="0"/>
              <a:t>text</a:t>
            </a:r>
            <a:r>
              <a:rPr lang="pl-PL" dirty="0" smtClean="0"/>
              <a:t> </a:t>
            </a:r>
            <a:r>
              <a:rPr lang="pl-PL" dirty="0" err="1" smtClean="0"/>
              <a:t>styles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272332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0006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RZOD I TYL PANORAMA v1.psd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-1"/>
            <a:ext cx="9152469" cy="5148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072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RODEK PANORAMA v1.psd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1050" y="21695"/>
            <a:ext cx="9113898" cy="5126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9368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RZOD I TYL PANORAMA v1.psd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172" y="7541"/>
            <a:ext cx="9125656" cy="5133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1418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0" y="4392613"/>
            <a:ext cx="9144000" cy="7556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971800" y="1754949"/>
            <a:ext cx="3193473" cy="13593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endParaRPr lang="pl-PL" sz="2400" baseline="30000" dirty="0">
              <a:cs typeface="Calibri"/>
            </a:endParaRPr>
          </a:p>
          <a:p>
            <a:r>
              <a:rPr lang="pl-PL" sz="4400" b="1" i="1" baseline="30000" dirty="0" smtClean="0">
                <a:cs typeface="Calibri"/>
              </a:rPr>
              <a:t>Uczelnia dostępna</a:t>
            </a:r>
            <a:endParaRPr lang="pl-PL" sz="4400" i="1" baseline="30000" dirty="0" smtClean="0">
              <a:cs typeface="Calibri"/>
            </a:endParaRPr>
          </a:p>
          <a:p>
            <a:r>
              <a:rPr lang="pl-PL" sz="2400" baseline="30000" dirty="0" smtClean="0">
                <a:cs typeface="Calibri"/>
              </a:rPr>
              <a:t>Podsumowanie etapu oceny złożonych wniosków</a:t>
            </a:r>
            <a:endParaRPr lang="en-US" sz="2400" baseline="30000" dirty="0">
              <a:cs typeface="Calibri"/>
            </a:endParaRPr>
          </a:p>
        </p:txBody>
      </p:sp>
      <p:pic>
        <p:nvPicPr>
          <p:cNvPr id="2" name="Obraz 1" descr="1. Fundusze Europejskie - Wiedza, Edukacja, Rozwój&#10;2. Rzeczpospolita Polska&#10;3. Narodowe Centrum Badań i Rozwoju&#10;4. Unia Europejska - Europejski Fundusz Społeczny" title="Logotyp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759" y="4487097"/>
            <a:ext cx="8456482" cy="473090"/>
          </a:xfrm>
          <a:prstGeom prst="rect">
            <a:avLst/>
          </a:prstGeom>
        </p:spPr>
      </p:pic>
      <p:sp>
        <p:nvSpPr>
          <p:cNvPr id="7" name="TextBox 10"/>
          <p:cNvSpPr txBox="1"/>
          <p:nvPr/>
        </p:nvSpPr>
        <p:spPr>
          <a:xfrm>
            <a:off x="3366775" y="3447444"/>
            <a:ext cx="2410449" cy="2359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400" baseline="30000" dirty="0" smtClean="0">
                <a:cs typeface="Calibri"/>
              </a:rPr>
              <a:t>Warszawa, 14 listopada 2019 r</a:t>
            </a:r>
            <a:r>
              <a:rPr lang="pl-PL" sz="1400" baseline="30000" dirty="0">
                <a:cs typeface="Calibri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75209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4294967295"/>
          </p:nvPr>
        </p:nvSpPr>
        <p:spPr>
          <a:xfrm>
            <a:off x="775855" y="1250550"/>
            <a:ext cx="7807036" cy="2982014"/>
          </a:xfrm>
          <a:prstGeom prst="rect">
            <a:avLst/>
          </a:prstGeo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pl-PL" sz="1600" b="1" dirty="0" smtClean="0">
                <a:latin typeface="Calibri Light"/>
                <a:cs typeface="Calibri Light"/>
              </a:rPr>
              <a:t>109 wniosków o dofinansowanie złożonych w odpowiedzi na konkurs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1600" b="1" dirty="0">
                <a:latin typeface="Calibri Light"/>
                <a:cs typeface="Calibri Light"/>
              </a:rPr>
              <a:t>1 wniosek o dofinansowanie </a:t>
            </a:r>
            <a:r>
              <a:rPr lang="pl-PL" sz="1600" b="1" dirty="0" smtClean="0">
                <a:latin typeface="Calibri Light"/>
                <a:cs typeface="Calibri Light"/>
              </a:rPr>
              <a:t>wycofany </a:t>
            </a:r>
            <a:r>
              <a:rPr lang="pl-PL" sz="1600" b="1" dirty="0">
                <a:latin typeface="Calibri Light"/>
                <a:cs typeface="Calibri Light"/>
              </a:rPr>
              <a:t>z oceny po zakończeniu </a:t>
            </a:r>
            <a:r>
              <a:rPr lang="pl-PL" sz="1600" b="1" dirty="0" smtClean="0">
                <a:latin typeface="Calibri Light"/>
                <a:cs typeface="Calibri Light"/>
              </a:rPr>
              <a:t>naboru</a:t>
            </a:r>
            <a:endParaRPr lang="pl-PL" sz="1600" b="1" dirty="0">
              <a:latin typeface="Calibri Light"/>
              <a:cs typeface="Calibri Ligh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pl-PL" sz="1600" b="1" dirty="0">
                <a:latin typeface="Calibri Light"/>
                <a:cs typeface="Calibri Light"/>
              </a:rPr>
              <a:t>108 wniosków o dofinansowanie podlegało ocenie, w tym:</a:t>
            </a:r>
          </a:p>
          <a:p>
            <a:pPr lvl="1">
              <a:buFont typeface="Calibri Light" panose="020F0302020204030204" pitchFamily="34" charset="0"/>
              <a:buChar char="–"/>
            </a:pPr>
            <a:r>
              <a:rPr lang="pl-PL" sz="1400" dirty="0" smtClean="0">
                <a:latin typeface="Calibri Light"/>
                <a:cs typeface="Calibri Light"/>
              </a:rPr>
              <a:t>w ścieżce </a:t>
            </a:r>
            <a:r>
              <a:rPr lang="pl-PL" sz="1400" b="1" dirty="0" smtClean="0">
                <a:latin typeface="Calibri Light"/>
                <a:cs typeface="Calibri Light"/>
              </a:rPr>
              <a:t>MAXI – 13 wniosków </a:t>
            </a:r>
            <a:r>
              <a:rPr lang="pl-PL" sz="1400" dirty="0" smtClean="0">
                <a:latin typeface="Calibri Light"/>
                <a:cs typeface="Calibri Light"/>
              </a:rPr>
              <a:t>na łączna kwotę 150 017 308,62 PLN </a:t>
            </a:r>
            <a:br>
              <a:rPr lang="pl-PL" sz="1400" dirty="0" smtClean="0">
                <a:latin typeface="Calibri Light"/>
                <a:cs typeface="Calibri Light"/>
              </a:rPr>
            </a:br>
            <a:r>
              <a:rPr lang="pl-PL" sz="1400" dirty="0" smtClean="0">
                <a:latin typeface="Calibri Light"/>
                <a:cs typeface="Calibri Light"/>
              </a:rPr>
              <a:t>(w tym dofinansowanie 145 505 776,04 PLN)</a:t>
            </a:r>
          </a:p>
          <a:p>
            <a:pPr lvl="1">
              <a:buFont typeface="Calibri Light" panose="020F0302020204030204" pitchFamily="34" charset="0"/>
              <a:buChar char="–"/>
            </a:pPr>
            <a:r>
              <a:rPr lang="pl-PL" sz="1400" dirty="0">
                <a:latin typeface="Calibri Light"/>
                <a:cs typeface="Calibri Light"/>
              </a:rPr>
              <a:t>w</a:t>
            </a:r>
            <a:r>
              <a:rPr lang="pl-PL" sz="1400" dirty="0" smtClean="0">
                <a:latin typeface="Calibri Light"/>
                <a:cs typeface="Calibri Light"/>
              </a:rPr>
              <a:t> ścieżce </a:t>
            </a:r>
            <a:r>
              <a:rPr lang="pl-PL" sz="1400" b="1" dirty="0" smtClean="0">
                <a:latin typeface="Calibri Light"/>
                <a:cs typeface="Calibri Light"/>
              </a:rPr>
              <a:t>MINI + MIDI – 14 wniosków </a:t>
            </a:r>
            <a:r>
              <a:rPr lang="pl-PL" sz="1400" dirty="0" smtClean="0">
                <a:latin typeface="Calibri Light"/>
                <a:cs typeface="Calibri Light"/>
              </a:rPr>
              <a:t>na łączną kwotę 56 037 233,39 PLN </a:t>
            </a:r>
            <a:br>
              <a:rPr lang="pl-PL" sz="1400" dirty="0" smtClean="0">
                <a:latin typeface="Calibri Light"/>
                <a:cs typeface="Calibri Light"/>
              </a:rPr>
            </a:br>
            <a:r>
              <a:rPr lang="pl-PL" sz="1400" dirty="0" smtClean="0">
                <a:latin typeface="Calibri Light"/>
                <a:cs typeface="Calibri Light"/>
              </a:rPr>
              <a:t>(w tym dofinansowanie 54 336 251,34 PLN)</a:t>
            </a:r>
          </a:p>
          <a:p>
            <a:pPr lvl="1">
              <a:buFont typeface="Calibri Light" panose="020F0302020204030204" pitchFamily="34" charset="0"/>
              <a:buChar char="–"/>
            </a:pPr>
            <a:r>
              <a:rPr lang="pl-PL" sz="1400" dirty="0">
                <a:latin typeface="Calibri Light"/>
                <a:cs typeface="Calibri Light"/>
              </a:rPr>
              <a:t>w</a:t>
            </a:r>
            <a:r>
              <a:rPr lang="pl-PL" sz="1400" dirty="0" smtClean="0">
                <a:latin typeface="Calibri Light"/>
                <a:cs typeface="Calibri Light"/>
              </a:rPr>
              <a:t> ścieżce </a:t>
            </a:r>
            <a:r>
              <a:rPr lang="pl-PL" sz="1400" b="1" dirty="0" smtClean="0">
                <a:latin typeface="Calibri Light"/>
                <a:cs typeface="Calibri Light"/>
              </a:rPr>
              <a:t>MIDI – 53 wnioski</a:t>
            </a:r>
            <a:r>
              <a:rPr lang="pl-PL" sz="1400" dirty="0" smtClean="0">
                <a:latin typeface="Calibri Light"/>
                <a:cs typeface="Calibri Light"/>
              </a:rPr>
              <a:t> na łączną kwotę 179 544 243,07 PLN </a:t>
            </a:r>
            <a:br>
              <a:rPr lang="pl-PL" sz="1400" dirty="0" smtClean="0">
                <a:latin typeface="Calibri Light"/>
                <a:cs typeface="Calibri Light"/>
              </a:rPr>
            </a:br>
            <a:r>
              <a:rPr lang="pl-PL" sz="1400" dirty="0" smtClean="0">
                <a:latin typeface="Calibri Light"/>
                <a:cs typeface="Calibri Light"/>
              </a:rPr>
              <a:t>(w tym dofinansowanie 174 137 378,54 PLN)</a:t>
            </a:r>
          </a:p>
          <a:p>
            <a:pPr lvl="1">
              <a:buFont typeface="Calibri Light" panose="020F0302020204030204" pitchFamily="34" charset="0"/>
              <a:buChar char="–"/>
            </a:pPr>
            <a:r>
              <a:rPr lang="pl-PL" sz="1400" dirty="0">
                <a:latin typeface="Calibri Light"/>
                <a:cs typeface="Calibri Light"/>
              </a:rPr>
              <a:t>w</a:t>
            </a:r>
            <a:r>
              <a:rPr lang="pl-PL" sz="1400" dirty="0" smtClean="0">
                <a:latin typeface="Calibri Light"/>
                <a:cs typeface="Calibri Light"/>
              </a:rPr>
              <a:t> ścieżce </a:t>
            </a:r>
            <a:r>
              <a:rPr lang="pl-PL" sz="1400" b="1" dirty="0" smtClean="0">
                <a:latin typeface="Calibri Light"/>
                <a:cs typeface="Calibri Light"/>
              </a:rPr>
              <a:t>MINI – 28 wniosków </a:t>
            </a:r>
            <a:r>
              <a:rPr lang="pl-PL" sz="1400" dirty="0" smtClean="0">
                <a:latin typeface="Calibri Light"/>
                <a:cs typeface="Calibri Light"/>
              </a:rPr>
              <a:t>na łączną kwotę 27 391 626,85 PLN</a:t>
            </a:r>
            <a:br>
              <a:rPr lang="pl-PL" sz="1400" dirty="0" smtClean="0">
                <a:latin typeface="Calibri Light"/>
                <a:cs typeface="Calibri Light"/>
              </a:rPr>
            </a:br>
            <a:r>
              <a:rPr lang="pl-PL" sz="1400" dirty="0" smtClean="0">
                <a:latin typeface="Calibri Light"/>
                <a:cs typeface="Calibri Light"/>
              </a:rPr>
              <a:t>(w tym dofinansowanie 26 560 184,36 PLN)</a:t>
            </a:r>
            <a:endParaRPr lang="pl-PL" sz="1400" dirty="0">
              <a:latin typeface="Calibri Light"/>
              <a:cs typeface="Calibri Light"/>
            </a:endParaRPr>
          </a:p>
          <a:p>
            <a:pPr marL="457200" lvl="1" indent="0">
              <a:buNone/>
            </a:pPr>
            <a:r>
              <a:rPr lang="pl-PL" sz="1200" dirty="0" smtClean="0">
                <a:latin typeface="Calibri Light"/>
                <a:cs typeface="Calibri Light"/>
              </a:rPr>
              <a:t>	</a:t>
            </a:r>
            <a:endParaRPr lang="pl-PL" sz="1200" dirty="0">
              <a:latin typeface="Calibri Light"/>
              <a:cs typeface="Calibri Light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468127" y="354895"/>
            <a:ext cx="6471921" cy="803322"/>
            <a:chOff x="274319" y="213360"/>
            <a:chExt cx="6471921" cy="803322"/>
          </a:xfrm>
        </p:grpSpPr>
        <p:sp>
          <p:nvSpPr>
            <p:cNvPr id="16" name="Rectangle 15"/>
            <p:cNvSpPr/>
            <p:nvPr/>
          </p:nvSpPr>
          <p:spPr>
            <a:xfrm>
              <a:off x="356076" y="213360"/>
              <a:ext cx="4297156" cy="60939"/>
            </a:xfrm>
            <a:prstGeom prst="rect">
              <a:avLst/>
            </a:prstGeom>
            <a:solidFill>
              <a:srgbClr val="EC8B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79646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74319" y="274299"/>
              <a:ext cx="550318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2400" dirty="0" smtClean="0">
                  <a:latin typeface="Impact"/>
                  <a:cs typeface="Impact"/>
                </a:rPr>
                <a:t>UCZELNIA DOSTĘPNA</a:t>
              </a:r>
              <a:endParaRPr lang="en-US" sz="2400" dirty="0">
                <a:latin typeface="Impact"/>
                <a:cs typeface="Impact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74320" y="647350"/>
              <a:ext cx="6471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dirty="0" smtClean="0">
                  <a:latin typeface="Gotham Book"/>
                  <a:cs typeface="Gotham Book"/>
                </a:rPr>
                <a:t>Podsumowanie oceny</a:t>
              </a:r>
              <a:endParaRPr lang="en-US" dirty="0">
                <a:latin typeface="Gotham Book"/>
                <a:cs typeface="Gotham Book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7515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4294967295"/>
          </p:nvPr>
        </p:nvSpPr>
        <p:spPr>
          <a:xfrm>
            <a:off x="713508" y="1280031"/>
            <a:ext cx="7553605" cy="3228178"/>
          </a:xfrm>
          <a:prstGeom prst="rect">
            <a:avLst/>
          </a:prstGeom>
        </p:spPr>
        <p:txBody>
          <a:bodyPr/>
          <a:lstStyle/>
          <a:p>
            <a:r>
              <a:rPr lang="pl-PL" sz="1800" dirty="0" smtClean="0">
                <a:latin typeface="Calibri Light"/>
                <a:cs typeface="Calibri Light"/>
              </a:rPr>
              <a:t>85 wniosków </a:t>
            </a:r>
            <a:r>
              <a:rPr lang="pl-PL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  <a:cs typeface="Calibri Light"/>
              </a:rPr>
              <a:t>skierowanych zostało do negocjacji</a:t>
            </a:r>
            <a:r>
              <a:rPr lang="pl-PL" sz="1800" dirty="0" smtClean="0">
                <a:latin typeface="Calibri Light"/>
                <a:cs typeface="Calibri Light"/>
              </a:rPr>
              <a:t>, w tym:</a:t>
            </a:r>
          </a:p>
          <a:p>
            <a:pPr lvl="1">
              <a:buFont typeface="Calibri Light" panose="020F0302020204030204" pitchFamily="34" charset="0"/>
              <a:buChar char="–"/>
            </a:pPr>
            <a:r>
              <a:rPr lang="pl-PL" sz="1400" dirty="0" smtClean="0">
                <a:latin typeface="Calibri Light"/>
                <a:cs typeface="Calibri Light"/>
              </a:rPr>
              <a:t>11 wniosków w ścieżce MAXI na kwotę 126 806 946,74 PLN</a:t>
            </a:r>
          </a:p>
          <a:p>
            <a:pPr lvl="1">
              <a:buFont typeface="Calibri Light" panose="020F0302020204030204" pitchFamily="34" charset="0"/>
              <a:buChar char="–"/>
            </a:pPr>
            <a:r>
              <a:rPr lang="pl-PL" sz="1400" dirty="0" smtClean="0">
                <a:latin typeface="Calibri Light"/>
                <a:cs typeface="Calibri Light"/>
              </a:rPr>
              <a:t>12 wniosków w ścieżce MINI + MIDI na kwotę 49 422 807,82 PLN</a:t>
            </a:r>
          </a:p>
          <a:p>
            <a:pPr lvl="1">
              <a:buFont typeface="Calibri Light" panose="020F0302020204030204" pitchFamily="34" charset="0"/>
              <a:buChar char="–"/>
            </a:pPr>
            <a:r>
              <a:rPr lang="pl-PL" sz="1400" dirty="0" smtClean="0">
                <a:latin typeface="Calibri Light"/>
                <a:cs typeface="Calibri Light"/>
              </a:rPr>
              <a:t>40 wniosków w ścieżce MIDI na kwotę 136 039 468,13 PLN</a:t>
            </a:r>
          </a:p>
          <a:p>
            <a:pPr lvl="1">
              <a:spcAft>
                <a:spcPts val="600"/>
              </a:spcAft>
              <a:buFont typeface="Calibri Light" panose="020F0302020204030204" pitchFamily="34" charset="0"/>
              <a:buChar char="–"/>
            </a:pPr>
            <a:r>
              <a:rPr lang="pl-PL" sz="1400" dirty="0" smtClean="0">
                <a:latin typeface="Calibri Light"/>
                <a:cs typeface="Calibri Light"/>
              </a:rPr>
              <a:t>22 wnioski w ścieżce MINI na </a:t>
            </a:r>
            <a:r>
              <a:rPr lang="pl-PL" sz="1400" dirty="0">
                <a:latin typeface="Calibri Light"/>
                <a:cs typeface="Calibri Light"/>
              </a:rPr>
              <a:t>kwotę 21 531 448,09 </a:t>
            </a:r>
            <a:r>
              <a:rPr lang="pl-PL" sz="1400" dirty="0" smtClean="0">
                <a:latin typeface="Calibri Light"/>
                <a:cs typeface="Calibri Light"/>
              </a:rPr>
              <a:t>PLN</a:t>
            </a:r>
          </a:p>
          <a:p>
            <a:pPr indent="-285750"/>
            <a:r>
              <a:rPr lang="pl-PL" sz="1800" dirty="0" smtClean="0">
                <a:latin typeface="Calibri Light"/>
                <a:cs typeface="Calibri Light"/>
              </a:rPr>
              <a:t>23 wnioski uzyskały </a:t>
            </a:r>
            <a:r>
              <a:rPr lang="pl-PL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  <a:cs typeface="Calibri Light"/>
              </a:rPr>
              <a:t>ocenę negatywną</a:t>
            </a:r>
            <a:r>
              <a:rPr lang="pl-PL" sz="1800" dirty="0" smtClean="0">
                <a:latin typeface="Calibri Light"/>
                <a:cs typeface="Calibri Light"/>
              </a:rPr>
              <a:t>, w tym:</a:t>
            </a:r>
          </a:p>
          <a:p>
            <a:pPr lvl="1">
              <a:buFont typeface="Calibri Light" panose="020F0302020204030204" pitchFamily="34" charset="0"/>
              <a:buChar char="–"/>
            </a:pPr>
            <a:r>
              <a:rPr lang="pl-PL" sz="1400" dirty="0">
                <a:latin typeface="Calibri Light"/>
                <a:cs typeface="Calibri Light"/>
              </a:rPr>
              <a:t>2 wnioski w ścieżce </a:t>
            </a:r>
            <a:r>
              <a:rPr lang="pl-PL" sz="1400" dirty="0" smtClean="0">
                <a:latin typeface="Calibri Light"/>
                <a:cs typeface="Calibri Light"/>
              </a:rPr>
              <a:t>MAXI </a:t>
            </a:r>
            <a:r>
              <a:rPr lang="pl-PL" sz="1400" dirty="0">
                <a:latin typeface="Calibri Light"/>
                <a:cs typeface="Calibri Light"/>
              </a:rPr>
              <a:t>na kwotę 23 210 361,88 PLN</a:t>
            </a:r>
          </a:p>
          <a:p>
            <a:pPr lvl="1">
              <a:buFont typeface="Calibri Light" panose="020F0302020204030204" pitchFamily="34" charset="0"/>
              <a:buChar char="–"/>
            </a:pPr>
            <a:r>
              <a:rPr lang="pl-PL" sz="1400" dirty="0">
                <a:latin typeface="Calibri Light"/>
                <a:cs typeface="Calibri Light"/>
              </a:rPr>
              <a:t>2 wnioski w ścieżce </a:t>
            </a:r>
            <a:r>
              <a:rPr lang="pl-PL" sz="1400" dirty="0" smtClean="0">
                <a:latin typeface="Calibri Light"/>
                <a:cs typeface="Calibri Light"/>
              </a:rPr>
              <a:t>MINI + MIDI </a:t>
            </a:r>
            <a:r>
              <a:rPr lang="pl-PL" sz="1400" dirty="0">
                <a:latin typeface="Calibri Light"/>
                <a:cs typeface="Calibri Light"/>
              </a:rPr>
              <a:t>na kwotę 6 614 425,57 PLN</a:t>
            </a:r>
          </a:p>
          <a:p>
            <a:pPr lvl="1">
              <a:buFont typeface="Calibri Light" panose="020F0302020204030204" pitchFamily="34" charset="0"/>
              <a:buChar char="–"/>
            </a:pPr>
            <a:r>
              <a:rPr lang="pl-PL" sz="1400" dirty="0">
                <a:latin typeface="Calibri Light"/>
                <a:cs typeface="Calibri Light"/>
              </a:rPr>
              <a:t>13 wniosków w ścieżce </a:t>
            </a:r>
            <a:r>
              <a:rPr lang="pl-PL" sz="1400" dirty="0" smtClean="0">
                <a:latin typeface="Calibri Light"/>
                <a:cs typeface="Calibri Light"/>
              </a:rPr>
              <a:t>MIDI </a:t>
            </a:r>
            <a:r>
              <a:rPr lang="pl-PL" sz="1400" dirty="0">
                <a:latin typeface="Calibri Light"/>
                <a:cs typeface="Calibri Light"/>
              </a:rPr>
              <a:t>na kwotę 43 504 774,94 PLN</a:t>
            </a:r>
          </a:p>
          <a:p>
            <a:pPr lvl="1">
              <a:buFont typeface="Calibri Light" panose="020F0302020204030204" pitchFamily="34" charset="0"/>
              <a:buChar char="–"/>
            </a:pPr>
            <a:r>
              <a:rPr lang="pl-PL" sz="1400" dirty="0">
                <a:latin typeface="Calibri Light"/>
                <a:cs typeface="Calibri Light"/>
              </a:rPr>
              <a:t>6 wniosków w ścieżce </a:t>
            </a:r>
            <a:r>
              <a:rPr lang="pl-PL" sz="1400" dirty="0" smtClean="0">
                <a:latin typeface="Calibri Light"/>
                <a:cs typeface="Calibri Light"/>
              </a:rPr>
              <a:t>MINI </a:t>
            </a:r>
            <a:r>
              <a:rPr lang="pl-PL" sz="1400" dirty="0">
                <a:latin typeface="Calibri Light"/>
                <a:cs typeface="Calibri Light"/>
              </a:rPr>
              <a:t>na kwotę 5 860 178,76 PLN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pl-PL" sz="1400" dirty="0" smtClean="0">
              <a:latin typeface="Calibri Light"/>
              <a:cs typeface="Calibri Light"/>
            </a:endParaRPr>
          </a:p>
          <a:p>
            <a:pPr marL="0" indent="0">
              <a:buNone/>
            </a:pPr>
            <a:endParaRPr lang="en-US" sz="1800" dirty="0">
              <a:latin typeface="Calibri Light"/>
              <a:cs typeface="Calibri Light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477685" y="354895"/>
            <a:ext cx="6418911" cy="832803"/>
            <a:chOff x="274320" y="213360"/>
            <a:chExt cx="6418911" cy="832803"/>
          </a:xfrm>
        </p:grpSpPr>
        <p:sp>
          <p:nvSpPr>
            <p:cNvPr id="16" name="Rectangle 15"/>
            <p:cNvSpPr/>
            <p:nvPr/>
          </p:nvSpPr>
          <p:spPr>
            <a:xfrm>
              <a:off x="356076" y="213360"/>
              <a:ext cx="4297156" cy="60939"/>
            </a:xfrm>
            <a:prstGeom prst="rect">
              <a:avLst/>
            </a:prstGeom>
            <a:solidFill>
              <a:srgbClr val="EC8B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79646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74320" y="274299"/>
              <a:ext cx="450789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2400" dirty="0">
                  <a:latin typeface="Impact"/>
                  <a:cs typeface="Impact"/>
                </a:rPr>
                <a:t>UCZELNIA DOSTĘPNA</a:t>
              </a:r>
              <a:endParaRPr lang="en-US" sz="2400" dirty="0">
                <a:latin typeface="Impact"/>
                <a:cs typeface="Impact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74320" y="676831"/>
              <a:ext cx="641891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dirty="0">
                  <a:latin typeface="Gotham Book"/>
                  <a:cs typeface="Gotham Book"/>
                </a:rPr>
                <a:t>Podsumowanie oceny</a:t>
              </a:r>
              <a:endParaRPr lang="en-US" dirty="0">
                <a:latin typeface="Gotham Book"/>
                <a:cs typeface="Gotham Book"/>
              </a:endParaRPr>
            </a:p>
          </p:txBody>
        </p:sp>
      </p:grpSp>
      <p:sp>
        <p:nvSpPr>
          <p:cNvPr id="8" name="Prostokąt 7"/>
          <p:cNvSpPr/>
          <p:nvPr/>
        </p:nvSpPr>
        <p:spPr>
          <a:xfrm>
            <a:off x="6750345" y="4284522"/>
            <a:ext cx="85311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ncbr.gov.pl </a:t>
            </a:r>
            <a:endParaRPr lang="pl-PL" sz="1200" dirty="0"/>
          </a:p>
        </p:txBody>
      </p:sp>
    </p:spTree>
    <p:extLst>
      <p:ext uri="{BB962C8B-B14F-4D97-AF65-F5344CB8AC3E}">
        <p14:creationId xmlns:p14="http://schemas.microsoft.com/office/powerpoint/2010/main" val="2512222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4294967295"/>
          </p:nvPr>
        </p:nvSpPr>
        <p:spPr>
          <a:xfrm>
            <a:off x="748144" y="1158218"/>
            <a:ext cx="7945281" cy="2936704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endParaRPr lang="pl-PL" sz="1800" b="1" dirty="0" smtClean="0">
              <a:latin typeface="Calibri Light"/>
              <a:cs typeface="Calibri Light"/>
            </a:endParaRPr>
          </a:p>
          <a:p>
            <a:pPr marL="0" indent="0">
              <a:buNone/>
            </a:pPr>
            <a:r>
              <a:rPr lang="pl-PL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  <a:cs typeface="Calibri Light"/>
              </a:rPr>
              <a:t>Ocena negatywna:</a:t>
            </a:r>
          </a:p>
          <a:p>
            <a:pPr>
              <a:buFont typeface="Calibri Light" panose="020F0302020204030204" pitchFamily="34" charset="0"/>
              <a:buChar char="–"/>
            </a:pPr>
            <a:r>
              <a:rPr lang="pl-PL" sz="1800" dirty="0" smtClean="0">
                <a:latin typeface="Calibri Light"/>
                <a:cs typeface="Calibri Light"/>
              </a:rPr>
              <a:t>1 wniosek nie spełnił merytorycznych kryteriów 0-1</a:t>
            </a:r>
          </a:p>
          <a:p>
            <a:pPr>
              <a:buFont typeface="Calibri Light" panose="020F0302020204030204" pitchFamily="34" charset="0"/>
              <a:buChar char="–"/>
            </a:pPr>
            <a:r>
              <a:rPr lang="pl-PL" sz="1800" dirty="0" smtClean="0">
                <a:latin typeface="Calibri Light"/>
                <a:cs typeface="Calibri Light"/>
              </a:rPr>
              <a:t>8 wniosków nie spełniło kryteriów dostępu</a:t>
            </a:r>
          </a:p>
          <a:p>
            <a:pPr>
              <a:buFont typeface="Calibri Light" panose="020F0302020204030204" pitchFamily="34" charset="0"/>
              <a:buChar char="–"/>
            </a:pPr>
            <a:r>
              <a:rPr lang="pl-PL" sz="1800" dirty="0" smtClean="0">
                <a:latin typeface="Calibri Light"/>
                <a:cs typeface="Calibri Light"/>
              </a:rPr>
              <a:t>14 wniosków nie uzyskało minimum 60% punktów w poszczególnych częściach oceny merytorycznej, dla których minimum to zostało określone</a:t>
            </a:r>
            <a:endParaRPr lang="pl-PL" sz="1800" dirty="0">
              <a:latin typeface="Calibri Light"/>
              <a:cs typeface="Calibri Light"/>
            </a:endParaRPr>
          </a:p>
          <a:p>
            <a:pPr marL="0" indent="0">
              <a:buNone/>
            </a:pPr>
            <a:endParaRPr lang="pl-PL" sz="1800" dirty="0">
              <a:latin typeface="Calibri Light"/>
              <a:cs typeface="Calibri Light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468128" y="354895"/>
            <a:ext cx="6471920" cy="803322"/>
            <a:chOff x="274320" y="213360"/>
            <a:chExt cx="6471920" cy="803322"/>
          </a:xfrm>
        </p:grpSpPr>
        <p:sp>
          <p:nvSpPr>
            <p:cNvPr id="16" name="Rectangle 15"/>
            <p:cNvSpPr/>
            <p:nvPr/>
          </p:nvSpPr>
          <p:spPr>
            <a:xfrm>
              <a:off x="356076" y="213360"/>
              <a:ext cx="4297156" cy="60939"/>
            </a:xfrm>
            <a:prstGeom prst="rect">
              <a:avLst/>
            </a:prstGeom>
            <a:solidFill>
              <a:srgbClr val="EC8B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79646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74320" y="274299"/>
              <a:ext cx="450789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2400" dirty="0" smtClean="0">
                  <a:latin typeface="Impact"/>
                  <a:cs typeface="Impact"/>
                </a:rPr>
                <a:t>UCZELNIA DOSTĘPNA</a:t>
              </a:r>
              <a:endParaRPr lang="en-US" sz="2400" dirty="0">
                <a:latin typeface="Impact"/>
                <a:cs typeface="Impact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74320" y="647350"/>
              <a:ext cx="6471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dirty="0">
                  <a:latin typeface="Gotham Book"/>
                  <a:cs typeface="Gotham Book"/>
                </a:rPr>
                <a:t>Podsumowanie oceny</a:t>
              </a:r>
              <a:endParaRPr lang="en-US" dirty="0">
                <a:latin typeface="Gotham Book"/>
                <a:cs typeface="Gotham Book"/>
              </a:endParaRPr>
            </a:p>
          </p:txBody>
        </p:sp>
      </p:grpSp>
      <p:sp>
        <p:nvSpPr>
          <p:cNvPr id="8" name="Prostokąt 7"/>
          <p:cNvSpPr/>
          <p:nvPr/>
        </p:nvSpPr>
        <p:spPr>
          <a:xfrm>
            <a:off x="6750345" y="4284522"/>
            <a:ext cx="85311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ncbr.gov.pl </a:t>
            </a:r>
            <a:endParaRPr lang="pl-PL" sz="1200" dirty="0"/>
          </a:p>
        </p:txBody>
      </p:sp>
    </p:spTree>
    <p:extLst>
      <p:ext uri="{BB962C8B-B14F-4D97-AF65-F5344CB8AC3E}">
        <p14:creationId xmlns:p14="http://schemas.microsoft.com/office/powerpoint/2010/main" val="770758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4294967295"/>
          </p:nvPr>
        </p:nvSpPr>
        <p:spPr>
          <a:xfrm>
            <a:off x="468128" y="1246831"/>
            <a:ext cx="8199883" cy="2857192"/>
          </a:xfrm>
          <a:prstGeom prst="rect">
            <a:avLst/>
          </a:prstGeo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pl-PL" sz="2000" b="1" dirty="0" smtClean="0">
                <a:latin typeface="Calibri Light"/>
                <a:cs typeface="Calibri Light"/>
              </a:rPr>
              <a:t>Najczęściej popełniane błędy: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Font typeface="Calibri Light" panose="020F0302020204030204" pitchFamily="34" charset="0"/>
              <a:buChar char="–"/>
            </a:pPr>
            <a:r>
              <a:rPr lang="pl-PL" sz="1600" b="1" dirty="0">
                <a:latin typeface="Calibri Light"/>
                <a:cs typeface="Calibri Light"/>
              </a:rPr>
              <a:t>w</a:t>
            </a:r>
            <a:r>
              <a:rPr lang="pl-PL" sz="1600" b="1" dirty="0" smtClean="0">
                <a:latin typeface="Calibri Light"/>
                <a:cs typeface="Calibri Light"/>
              </a:rPr>
              <a:t>ybór niewłaściwej ścieżki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Font typeface="Calibri Light" panose="020F0302020204030204" pitchFamily="34" charset="0"/>
              <a:buChar char="–"/>
            </a:pPr>
            <a:r>
              <a:rPr lang="pl-PL" sz="1600" b="1" dirty="0">
                <a:latin typeface="Calibri Light"/>
                <a:cs typeface="Calibri Light"/>
              </a:rPr>
              <a:t>n</a:t>
            </a:r>
            <a:r>
              <a:rPr lang="pl-PL" sz="1600" b="1" dirty="0" smtClean="0">
                <a:latin typeface="Calibri Light"/>
                <a:cs typeface="Calibri Light"/>
              </a:rPr>
              <a:t>iepełne, nieodnoszące się do wszystkich obszarów opisy obecnego stanu dostępności </a:t>
            </a:r>
            <a:br>
              <a:rPr lang="pl-PL" sz="1600" b="1" dirty="0" smtClean="0">
                <a:latin typeface="Calibri Light"/>
                <a:cs typeface="Calibri Light"/>
              </a:rPr>
            </a:br>
            <a:r>
              <a:rPr lang="pl-PL" sz="1600" b="1" dirty="0" smtClean="0">
                <a:latin typeface="Calibri Light"/>
                <a:cs typeface="Calibri Light"/>
              </a:rPr>
              <a:t>na uczelni, planowanych działań oraz planowanego do osiągnięcia stanu docelowego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Font typeface="Calibri Light" panose="020F0302020204030204" pitchFamily="34" charset="0"/>
              <a:buChar char="–"/>
            </a:pPr>
            <a:r>
              <a:rPr lang="pl-PL" sz="1600" b="1" dirty="0">
                <a:latin typeface="Calibri Light"/>
                <a:cs typeface="Calibri Light"/>
              </a:rPr>
              <a:t>b</a:t>
            </a:r>
            <a:r>
              <a:rPr lang="pl-PL" sz="1600" b="1" dirty="0" smtClean="0">
                <a:latin typeface="Calibri Light"/>
                <a:cs typeface="Calibri Light"/>
              </a:rPr>
              <a:t>rak spójności pomiędzy analizą obecnej sytuacji w zakresie stanu dostępności a zaplanowanymi w projekcie działaniami (dobór działań nieadekwatnych do stanu dostępności)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Font typeface="Calibri Light" panose="020F0302020204030204" pitchFamily="34" charset="0"/>
              <a:buChar char="–"/>
            </a:pPr>
            <a:r>
              <a:rPr lang="pl-PL" sz="1600" b="1" dirty="0">
                <a:latin typeface="Calibri Light"/>
                <a:cs typeface="Calibri Light"/>
              </a:rPr>
              <a:t>b</a:t>
            </a:r>
            <a:r>
              <a:rPr lang="pl-PL" sz="1600" b="1" dirty="0" smtClean="0">
                <a:latin typeface="Calibri Light"/>
                <a:cs typeface="Calibri Light"/>
              </a:rPr>
              <a:t>rak informacji dotyczącej wymaganej w modelach trwałości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Font typeface="Calibri Light" panose="020F0302020204030204" pitchFamily="34" charset="0"/>
              <a:buChar char="–"/>
            </a:pPr>
            <a:r>
              <a:rPr lang="pl-PL" sz="1600" b="1" dirty="0">
                <a:latin typeface="Calibri Light"/>
                <a:cs typeface="Calibri Light"/>
              </a:rPr>
              <a:t>n</a:t>
            </a:r>
            <a:r>
              <a:rPr lang="pl-PL" sz="1600" b="1" dirty="0" smtClean="0">
                <a:latin typeface="Calibri Light"/>
                <a:cs typeface="Calibri Light"/>
              </a:rPr>
              <a:t>awiązywanie współpracy z organizacjami nie zajmującymi się bezpośrednio reprezentowaniem osób z niepełnosprawnościami i nie działającymi na rzecz likwidacji barier</a:t>
            </a:r>
          </a:p>
          <a:p>
            <a:pPr marL="457200" lvl="1" indent="0" algn="just">
              <a:buNone/>
            </a:pPr>
            <a:endParaRPr lang="pl-PL" sz="1200" b="1" dirty="0">
              <a:latin typeface="Calibri Light"/>
              <a:cs typeface="Calibri Light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468128" y="354895"/>
            <a:ext cx="6471920" cy="891936"/>
            <a:chOff x="274320" y="213360"/>
            <a:chExt cx="6471920" cy="891936"/>
          </a:xfrm>
        </p:grpSpPr>
        <p:sp>
          <p:nvSpPr>
            <p:cNvPr id="16" name="Rectangle 15"/>
            <p:cNvSpPr/>
            <p:nvPr/>
          </p:nvSpPr>
          <p:spPr>
            <a:xfrm>
              <a:off x="356076" y="213360"/>
              <a:ext cx="4297156" cy="60939"/>
            </a:xfrm>
            <a:prstGeom prst="rect">
              <a:avLst/>
            </a:prstGeom>
            <a:solidFill>
              <a:srgbClr val="EC8B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79646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74320" y="274299"/>
              <a:ext cx="450789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2400" dirty="0">
                  <a:latin typeface="Impact"/>
                  <a:cs typeface="Impact"/>
                </a:rPr>
                <a:t>UCZELNIA DOSTĘPNA</a:t>
              </a:r>
              <a:endParaRPr lang="en-US" sz="2400" dirty="0">
                <a:latin typeface="Impact"/>
                <a:cs typeface="Impact"/>
              </a:endParaRPr>
            </a:p>
            <a:p>
              <a:endParaRPr lang="en-US" sz="2400" dirty="0">
                <a:latin typeface="Impact"/>
                <a:cs typeface="Impact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74320" y="647350"/>
              <a:ext cx="6471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dirty="0">
                  <a:latin typeface="Gotham Book"/>
                  <a:cs typeface="Gotham Book"/>
                </a:rPr>
                <a:t>Podsumowanie oceny</a:t>
              </a:r>
              <a:endParaRPr lang="en-US" dirty="0">
                <a:latin typeface="Gotham Book"/>
                <a:cs typeface="Gotham Book"/>
              </a:endParaRPr>
            </a:p>
          </p:txBody>
        </p:sp>
      </p:grpSp>
      <p:sp>
        <p:nvSpPr>
          <p:cNvPr id="8" name="Prostokąt 7"/>
          <p:cNvSpPr/>
          <p:nvPr/>
        </p:nvSpPr>
        <p:spPr>
          <a:xfrm>
            <a:off x="6750345" y="4284522"/>
            <a:ext cx="85311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ncbr.gov.pl </a:t>
            </a:r>
            <a:endParaRPr lang="pl-PL" sz="1200" dirty="0"/>
          </a:p>
        </p:txBody>
      </p:sp>
    </p:spTree>
    <p:extLst>
      <p:ext uri="{BB962C8B-B14F-4D97-AF65-F5344CB8AC3E}">
        <p14:creationId xmlns:p14="http://schemas.microsoft.com/office/powerpoint/2010/main" val="178195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4294967295"/>
          </p:nvPr>
        </p:nvSpPr>
        <p:spPr>
          <a:xfrm>
            <a:off x="468128" y="1357745"/>
            <a:ext cx="8199883" cy="2600504"/>
          </a:xfrm>
          <a:prstGeom prst="rect">
            <a:avLst/>
          </a:prstGeo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pl-PL" sz="1800" b="1" dirty="0">
                <a:latin typeface="Calibri Light"/>
                <a:cs typeface="Calibri Light"/>
              </a:rPr>
              <a:t>Najczęściej popełniane błędy</a:t>
            </a:r>
            <a:r>
              <a:rPr lang="pl-PL" sz="1800" b="1" dirty="0" smtClean="0">
                <a:latin typeface="Calibri Light"/>
                <a:cs typeface="Calibri Light"/>
              </a:rPr>
              <a:t>: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Font typeface="Calibri Light" panose="020F0302020204030204" pitchFamily="34" charset="0"/>
              <a:buChar char="–"/>
            </a:pPr>
            <a:r>
              <a:rPr lang="pl-PL" sz="1600" b="1" dirty="0">
                <a:latin typeface="Calibri Light"/>
                <a:cs typeface="Calibri Light"/>
              </a:rPr>
              <a:t>n</a:t>
            </a:r>
            <a:r>
              <a:rPr lang="pl-PL" sz="1600" b="1" dirty="0" smtClean="0">
                <a:latin typeface="Calibri Light"/>
                <a:cs typeface="Calibri Light"/>
              </a:rPr>
              <a:t>iewłaściwy dobór grup docelowych (np. wsparcie szkoleniowe dla studentów w ramach ścieżki MINI i MIDI)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Font typeface="Calibri Light" panose="020F0302020204030204" pitchFamily="34" charset="0"/>
              <a:buChar char="–"/>
            </a:pPr>
            <a:r>
              <a:rPr lang="pl-PL" sz="1600" b="1" dirty="0" smtClean="0">
                <a:latin typeface="Calibri Light"/>
                <a:cs typeface="Calibri Light"/>
              </a:rPr>
              <a:t>brak szczegółowego opisu grupy docelowej, </a:t>
            </a:r>
            <a:r>
              <a:rPr lang="pl-PL" sz="1600" b="1" dirty="0">
                <a:latin typeface="Calibri Light"/>
                <a:cs typeface="Calibri Light"/>
              </a:rPr>
              <a:t>opisu </a:t>
            </a:r>
            <a:r>
              <a:rPr lang="pl-PL" sz="1600" b="1" dirty="0" smtClean="0">
                <a:latin typeface="Calibri Light"/>
                <a:cs typeface="Calibri Light"/>
              </a:rPr>
              <a:t>rekrutacji, informacji nt. analizy potrzeb potencjalnych uczestników, ich oczekiwań i barier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Font typeface="Calibri Light" panose="020F0302020204030204" pitchFamily="34" charset="0"/>
              <a:buChar char="–"/>
            </a:pPr>
            <a:r>
              <a:rPr lang="pl-PL" sz="1600" b="1" dirty="0">
                <a:latin typeface="Calibri Light"/>
                <a:cs typeface="Calibri Light"/>
              </a:rPr>
              <a:t>b</a:t>
            </a:r>
            <a:r>
              <a:rPr lang="pl-PL" sz="1600" b="1" dirty="0" smtClean="0">
                <a:latin typeface="Calibri Light"/>
                <a:cs typeface="Calibri Light"/>
              </a:rPr>
              <a:t>łędnie dobrane wskaźniki (np. wskaźniki specyficzne dublujące zakres pomiaru wskaźników regulaminowych), błędnie opisane źródła i sposób pomiaru wskaźników (np. badanie wskaźników produktu na zakończenie projektu), brak wskaźników specyficznych</a:t>
            </a:r>
            <a:endParaRPr lang="pl-PL" sz="1200" b="1" dirty="0">
              <a:latin typeface="Calibri Light"/>
              <a:cs typeface="Calibri Light"/>
            </a:endParaRPr>
          </a:p>
          <a:p>
            <a:pPr marL="0" indent="0">
              <a:buNone/>
            </a:pPr>
            <a:endParaRPr lang="pl-PL" sz="1600" b="1" dirty="0">
              <a:latin typeface="Calibri Light"/>
              <a:cs typeface="Calibri Light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468128" y="354895"/>
            <a:ext cx="6471920" cy="891936"/>
            <a:chOff x="274320" y="213360"/>
            <a:chExt cx="6471920" cy="891936"/>
          </a:xfrm>
        </p:grpSpPr>
        <p:sp>
          <p:nvSpPr>
            <p:cNvPr id="16" name="Rectangle 15"/>
            <p:cNvSpPr/>
            <p:nvPr/>
          </p:nvSpPr>
          <p:spPr>
            <a:xfrm>
              <a:off x="356076" y="213360"/>
              <a:ext cx="4297156" cy="60939"/>
            </a:xfrm>
            <a:prstGeom prst="rect">
              <a:avLst/>
            </a:prstGeom>
            <a:solidFill>
              <a:srgbClr val="EC8B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79646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74320" y="274299"/>
              <a:ext cx="450789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2400" dirty="0">
                  <a:latin typeface="Impact"/>
                  <a:cs typeface="Impact"/>
                </a:rPr>
                <a:t>UCZELNIA DOSTĘPNA</a:t>
              </a:r>
              <a:endParaRPr lang="en-US" sz="2400" dirty="0">
                <a:latin typeface="Impact"/>
                <a:cs typeface="Impact"/>
              </a:endParaRPr>
            </a:p>
            <a:p>
              <a:endParaRPr lang="en-US" sz="2400" dirty="0">
                <a:latin typeface="Impact"/>
                <a:cs typeface="Impact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74320" y="647350"/>
              <a:ext cx="6471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dirty="0">
                  <a:latin typeface="Gotham Book"/>
                  <a:cs typeface="Gotham Book"/>
                </a:rPr>
                <a:t>Podsumowanie oceny</a:t>
              </a:r>
              <a:endParaRPr lang="en-US" dirty="0">
                <a:latin typeface="Gotham Book"/>
                <a:cs typeface="Gotham Book"/>
              </a:endParaRPr>
            </a:p>
          </p:txBody>
        </p:sp>
      </p:grpSp>
      <p:sp>
        <p:nvSpPr>
          <p:cNvPr id="8" name="Prostokąt 7"/>
          <p:cNvSpPr/>
          <p:nvPr/>
        </p:nvSpPr>
        <p:spPr>
          <a:xfrm>
            <a:off x="6750345" y="4284522"/>
            <a:ext cx="85311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ncbr.gov.pl </a:t>
            </a:r>
            <a:endParaRPr lang="pl-PL" sz="1200" dirty="0"/>
          </a:p>
        </p:txBody>
      </p:sp>
    </p:spTree>
    <p:extLst>
      <p:ext uri="{BB962C8B-B14F-4D97-AF65-F5344CB8AC3E}">
        <p14:creationId xmlns:p14="http://schemas.microsoft.com/office/powerpoint/2010/main" val="3937956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4294967295"/>
          </p:nvPr>
        </p:nvSpPr>
        <p:spPr>
          <a:xfrm>
            <a:off x="468128" y="1246831"/>
            <a:ext cx="8199883" cy="2800032"/>
          </a:xfrm>
          <a:prstGeom prst="rect">
            <a:avLst/>
          </a:prstGeo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pl-PL" sz="1800" b="1" dirty="0">
                <a:latin typeface="Calibri Light"/>
                <a:cs typeface="Calibri Light"/>
              </a:rPr>
              <a:t>Najczęściej popełniane błędy</a:t>
            </a:r>
            <a:r>
              <a:rPr lang="pl-PL" sz="1800" b="1" dirty="0" smtClean="0">
                <a:latin typeface="Calibri Light"/>
                <a:cs typeface="Calibri Light"/>
              </a:rPr>
              <a:t>: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Font typeface="Calibri Light" panose="020F0302020204030204" pitchFamily="34" charset="0"/>
              <a:buChar char="–"/>
            </a:pPr>
            <a:r>
              <a:rPr lang="pl-PL" sz="1600" b="1" dirty="0" smtClean="0">
                <a:latin typeface="Calibri Light"/>
                <a:cs typeface="Calibri Light"/>
              </a:rPr>
              <a:t>brak uzasadnienia dla zaplanowanych na uczelni inwestycji, czy zakupów szczególnie </a:t>
            </a:r>
            <a:r>
              <a:rPr lang="pl-PL" sz="1600" b="1" dirty="0">
                <a:latin typeface="Calibri Light"/>
                <a:cs typeface="Calibri Light"/>
              </a:rPr>
              <a:t/>
            </a:r>
            <a:br>
              <a:rPr lang="pl-PL" sz="1600" b="1" dirty="0">
                <a:latin typeface="Calibri Light"/>
                <a:cs typeface="Calibri Light"/>
              </a:rPr>
            </a:br>
            <a:r>
              <a:rPr lang="pl-PL" sz="1600" b="1" dirty="0" smtClean="0">
                <a:latin typeface="Calibri Light"/>
                <a:cs typeface="Calibri Light"/>
              </a:rPr>
              <a:t>(np. różnego rodzaju oprogramowanie) 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Font typeface="Calibri Light" panose="020F0302020204030204" pitchFamily="34" charset="0"/>
              <a:buChar char="–"/>
            </a:pPr>
            <a:r>
              <a:rPr lang="pl-PL" sz="1600" b="1" dirty="0" smtClean="0">
                <a:latin typeface="Calibri Light"/>
                <a:cs typeface="Calibri Light"/>
              </a:rPr>
              <a:t>planowanie działań, które nie są bezpośrednio związane z likwidacją barier (np. wymiana klimatyzacji we wszystkich salach wykładowych, zakup oprogramowania dla biura karier, planowanie specjalistycznych szkoleń mimo braku informacji o konieczności ich realizacji)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Font typeface="Calibri Light" panose="020F0302020204030204" pitchFamily="34" charset="0"/>
              <a:buChar char="–"/>
            </a:pPr>
            <a:r>
              <a:rPr lang="pl-PL" sz="1600" b="1" dirty="0">
                <a:latin typeface="Calibri Light"/>
                <a:cs typeface="Calibri Light"/>
              </a:rPr>
              <a:t>n</a:t>
            </a:r>
            <a:r>
              <a:rPr lang="pl-PL" sz="1600" b="1" dirty="0" smtClean="0">
                <a:latin typeface="Calibri Light"/>
                <a:cs typeface="Calibri Light"/>
              </a:rPr>
              <a:t>ie uwzględnienie działań we wszystkich 6 obszarach wymaganych Modelami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Font typeface="Calibri Light" panose="020F0302020204030204" pitchFamily="34" charset="0"/>
              <a:buChar char="–"/>
            </a:pPr>
            <a:r>
              <a:rPr lang="pl-PL" sz="1600" b="1" dirty="0">
                <a:latin typeface="Calibri Light"/>
                <a:cs typeface="Calibri Light"/>
              </a:rPr>
              <a:t>w</a:t>
            </a:r>
            <a:r>
              <a:rPr lang="pl-PL" sz="1600" b="1" dirty="0" smtClean="0">
                <a:latin typeface="Calibri Light"/>
                <a:cs typeface="Calibri Light"/>
              </a:rPr>
              <a:t> ścieżce MAXI – </a:t>
            </a:r>
            <a:r>
              <a:rPr lang="pl-PL" sz="1600" b="1" dirty="0">
                <a:latin typeface="Calibri Light"/>
                <a:cs typeface="Calibri Light"/>
              </a:rPr>
              <a:t>brak autorskich </a:t>
            </a:r>
            <a:r>
              <a:rPr lang="pl-PL" sz="1600" b="1" dirty="0" smtClean="0">
                <a:latin typeface="Calibri Light"/>
                <a:cs typeface="Calibri Light"/>
              </a:rPr>
              <a:t>rozwiązań, strategii, modeli </a:t>
            </a:r>
            <a:r>
              <a:rPr lang="pl-PL" sz="1600" b="1" dirty="0">
                <a:latin typeface="Calibri Light"/>
                <a:cs typeface="Calibri Light"/>
              </a:rPr>
              <a:t>i </a:t>
            </a:r>
            <a:r>
              <a:rPr lang="pl-PL" sz="1600" b="1" dirty="0" smtClean="0">
                <a:latin typeface="Calibri Light"/>
                <a:cs typeface="Calibri Light"/>
              </a:rPr>
              <a:t>standardów, które miałyby być </a:t>
            </a:r>
            <a:r>
              <a:rPr lang="pl-PL" sz="1600" b="1" dirty="0">
                <a:latin typeface="Calibri Light"/>
                <a:cs typeface="Calibri Light"/>
              </a:rPr>
              <a:t>dostępne dla innych uczelni i podmiotów zainteresowanych zwiększaniem dostępności własnej </a:t>
            </a:r>
            <a:r>
              <a:rPr lang="pl-PL" sz="1600" b="1" dirty="0" smtClean="0">
                <a:latin typeface="Calibri Light"/>
                <a:cs typeface="Calibri Light"/>
              </a:rPr>
              <a:t/>
            </a:r>
            <a:br>
              <a:rPr lang="pl-PL" sz="1600" b="1" dirty="0" smtClean="0">
                <a:latin typeface="Calibri Light"/>
                <a:cs typeface="Calibri Light"/>
              </a:rPr>
            </a:br>
            <a:r>
              <a:rPr lang="pl-PL" sz="1600" b="1" dirty="0" smtClean="0">
                <a:latin typeface="Calibri Light"/>
                <a:cs typeface="Calibri Light"/>
              </a:rPr>
              <a:t>i </a:t>
            </a:r>
            <a:r>
              <a:rPr lang="pl-PL" sz="1600" b="1" dirty="0">
                <a:latin typeface="Calibri Light"/>
                <a:cs typeface="Calibri Light"/>
              </a:rPr>
              <a:t>swojego otoczenia do potrzeb osób z niepełnosprawnościami</a:t>
            </a:r>
            <a:endParaRPr lang="pl-PL" sz="1600" b="1" dirty="0" smtClean="0">
              <a:latin typeface="Calibri Light"/>
              <a:cs typeface="Calibri Light"/>
            </a:endParaRPr>
          </a:p>
          <a:p>
            <a:pPr lvl="1">
              <a:buFont typeface="Wingdings" panose="05000000000000000000" pitchFamily="2" charset="2"/>
              <a:buChar char="v"/>
            </a:pPr>
            <a:endParaRPr lang="pl-PL" sz="1200" b="1" dirty="0">
              <a:latin typeface="Calibri Light"/>
              <a:cs typeface="Calibri Light"/>
            </a:endParaRPr>
          </a:p>
          <a:p>
            <a:pPr marL="0" indent="0">
              <a:buNone/>
            </a:pPr>
            <a:endParaRPr lang="pl-PL" sz="1600" b="1" dirty="0">
              <a:latin typeface="Calibri Light"/>
              <a:cs typeface="Calibri Light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468128" y="354895"/>
            <a:ext cx="6471920" cy="891936"/>
            <a:chOff x="274320" y="213360"/>
            <a:chExt cx="6471920" cy="891936"/>
          </a:xfrm>
        </p:grpSpPr>
        <p:sp>
          <p:nvSpPr>
            <p:cNvPr id="16" name="Rectangle 15"/>
            <p:cNvSpPr/>
            <p:nvPr/>
          </p:nvSpPr>
          <p:spPr>
            <a:xfrm>
              <a:off x="356076" y="213360"/>
              <a:ext cx="4297156" cy="60939"/>
            </a:xfrm>
            <a:prstGeom prst="rect">
              <a:avLst/>
            </a:prstGeom>
            <a:solidFill>
              <a:srgbClr val="EC8B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79646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74320" y="274299"/>
              <a:ext cx="450789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2400" dirty="0">
                  <a:latin typeface="Impact"/>
                  <a:cs typeface="Impact"/>
                </a:rPr>
                <a:t>UCZELNIA DOSTĘPNA</a:t>
              </a:r>
              <a:endParaRPr lang="en-US" sz="2400" dirty="0">
                <a:latin typeface="Impact"/>
                <a:cs typeface="Impact"/>
              </a:endParaRPr>
            </a:p>
            <a:p>
              <a:endParaRPr lang="en-US" sz="2400" dirty="0">
                <a:latin typeface="Impact"/>
                <a:cs typeface="Impact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74320" y="647350"/>
              <a:ext cx="6471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dirty="0">
                  <a:latin typeface="Gotham Book"/>
                  <a:cs typeface="Gotham Book"/>
                </a:rPr>
                <a:t>Podsumowanie oceny</a:t>
              </a:r>
              <a:endParaRPr lang="en-US" dirty="0">
                <a:latin typeface="Gotham Book"/>
                <a:cs typeface="Gotham Book"/>
              </a:endParaRPr>
            </a:p>
          </p:txBody>
        </p:sp>
      </p:grpSp>
      <p:sp>
        <p:nvSpPr>
          <p:cNvPr id="8" name="Prostokąt 7"/>
          <p:cNvSpPr/>
          <p:nvPr/>
        </p:nvSpPr>
        <p:spPr>
          <a:xfrm>
            <a:off x="6750345" y="4284522"/>
            <a:ext cx="85311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ncbr.gov.pl </a:t>
            </a:r>
            <a:endParaRPr lang="pl-PL" sz="1200" dirty="0"/>
          </a:p>
        </p:txBody>
      </p:sp>
    </p:spTree>
    <p:extLst>
      <p:ext uri="{BB962C8B-B14F-4D97-AF65-F5344CB8AC3E}">
        <p14:creationId xmlns:p14="http://schemas.microsoft.com/office/powerpoint/2010/main" val="371673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4392613"/>
            <a:ext cx="9144000" cy="7556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609321" y="1013016"/>
            <a:ext cx="3893613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400" b="1" dirty="0" smtClean="0">
                <a:solidFill>
                  <a:srgbClr val="FFFFFF"/>
                </a:solidFill>
              </a:rPr>
              <a:t>Dział Rozwoju Kadry Naukowej</a:t>
            </a:r>
            <a:endParaRPr lang="en-US" sz="1400" b="1" dirty="0" smtClean="0">
              <a:solidFill>
                <a:srgbClr val="FFFFFF"/>
              </a:solidFill>
            </a:endParaRPr>
          </a:p>
          <a:p>
            <a:pPr algn="ctr"/>
            <a:endParaRPr lang="pl-PL" sz="900" b="1" dirty="0" smtClean="0">
              <a:solidFill>
                <a:srgbClr val="FFFFFF"/>
              </a:solidFill>
            </a:endParaRPr>
          </a:p>
          <a:p>
            <a:pPr algn="ctr"/>
            <a:endParaRPr lang="en-US" sz="900" b="1" dirty="0" smtClean="0">
              <a:solidFill>
                <a:srgbClr val="FFFFFF"/>
              </a:solidFill>
            </a:endParaRPr>
          </a:p>
          <a:p>
            <a:pPr algn="ctr"/>
            <a:r>
              <a:rPr lang="en-US" sz="1400" b="1" dirty="0" smtClean="0">
                <a:solidFill>
                  <a:srgbClr val="FFFFFF"/>
                </a:solidFill>
              </a:rPr>
              <a:t>Narodowe Centrum</a:t>
            </a:r>
            <a:r>
              <a:rPr lang="en-US" sz="1400" dirty="0">
                <a:solidFill>
                  <a:srgbClr val="FFFFFF"/>
                </a:solidFill>
              </a:rPr>
              <a:t> </a:t>
            </a:r>
            <a:r>
              <a:rPr lang="en-US" sz="1400" b="1" dirty="0" smtClean="0">
                <a:solidFill>
                  <a:srgbClr val="FFFFFF"/>
                </a:solidFill>
              </a:rPr>
              <a:t>Badań </a:t>
            </a:r>
            <a:r>
              <a:rPr lang="en-US" sz="1400" b="1" dirty="0">
                <a:solidFill>
                  <a:srgbClr val="FFFFFF"/>
                </a:solidFill>
              </a:rPr>
              <a:t>i Rozwoju</a:t>
            </a:r>
            <a:r>
              <a:rPr lang="en-US" sz="1400" dirty="0">
                <a:solidFill>
                  <a:srgbClr val="FFFFFF"/>
                </a:solidFill>
              </a:rPr>
              <a:t>  </a:t>
            </a:r>
          </a:p>
          <a:p>
            <a:pPr algn="ctr"/>
            <a:r>
              <a:rPr lang="en-US" sz="1400" dirty="0" smtClean="0">
                <a:solidFill>
                  <a:srgbClr val="FFFFFF"/>
                </a:solidFill>
              </a:rPr>
              <a:t>ul</a:t>
            </a:r>
            <a:r>
              <a:rPr lang="en-US" sz="1400" dirty="0">
                <a:solidFill>
                  <a:srgbClr val="FFFFFF"/>
                </a:solidFill>
              </a:rPr>
              <a:t>. Nowogrodzka </a:t>
            </a:r>
            <a:r>
              <a:rPr lang="en-US" sz="1400" dirty="0" smtClean="0">
                <a:solidFill>
                  <a:srgbClr val="FFFFFF"/>
                </a:solidFill>
              </a:rPr>
              <a:t>47a</a:t>
            </a:r>
          </a:p>
          <a:p>
            <a:pPr algn="ctr"/>
            <a:r>
              <a:rPr lang="en-US" sz="1400" dirty="0" smtClean="0">
                <a:solidFill>
                  <a:srgbClr val="FFFFFF"/>
                </a:solidFill>
              </a:rPr>
              <a:t> </a:t>
            </a:r>
            <a:r>
              <a:rPr lang="pl-PL" sz="1400" dirty="0" smtClean="0">
                <a:solidFill>
                  <a:srgbClr val="FFFFFF"/>
                </a:solidFill>
              </a:rPr>
              <a:t>00</a:t>
            </a:r>
            <a:r>
              <a:rPr lang="pl-PL" sz="1400" dirty="0">
                <a:solidFill>
                  <a:srgbClr val="FFFFFF"/>
                </a:solidFill>
              </a:rPr>
              <a:t>-695, Warszawa</a:t>
            </a:r>
          </a:p>
          <a:p>
            <a:pPr algn="ctr"/>
            <a:endParaRPr lang="pl-PL" sz="900" dirty="0" smtClean="0">
              <a:solidFill>
                <a:srgbClr val="FFFFFF"/>
              </a:solidFill>
            </a:endParaRPr>
          </a:p>
          <a:p>
            <a:pPr algn="ctr"/>
            <a:r>
              <a:rPr lang="pl-PL" sz="1400" dirty="0" smtClean="0">
                <a:solidFill>
                  <a:srgbClr val="FFFFFF"/>
                </a:solidFill>
              </a:rPr>
              <a:t>ncbr.gov.pl</a:t>
            </a:r>
            <a:endParaRPr lang="pl-PL" sz="1400" dirty="0">
              <a:solidFill>
                <a:srgbClr val="FFFFFF"/>
              </a:solidFill>
            </a:endParaRPr>
          </a:p>
          <a:p>
            <a:pPr algn="ctr"/>
            <a:endParaRPr lang="pl-PL" sz="1400" dirty="0" smtClean="0">
              <a:solidFill>
                <a:srgbClr val="FFFFFF"/>
              </a:solidFill>
            </a:endParaRPr>
          </a:p>
          <a:p>
            <a:pPr algn="ctr"/>
            <a:r>
              <a:rPr lang="pl-PL" sz="1400" dirty="0" smtClean="0">
                <a:solidFill>
                  <a:srgbClr val="FFFFFF"/>
                </a:solidFill>
              </a:rPr>
              <a:t>Obserwuj nas:</a:t>
            </a:r>
            <a:endParaRPr lang="en-US" sz="1400" dirty="0">
              <a:solidFill>
                <a:srgbClr val="FFFFFF"/>
              </a:solidFill>
            </a:endParaRPr>
          </a:p>
        </p:txBody>
      </p:sp>
      <p:pic>
        <p:nvPicPr>
          <p:cNvPr id="21" name="Picture 20" title="Ikona Facebook'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8942" y="3340402"/>
            <a:ext cx="340824" cy="340824"/>
          </a:xfrm>
          <a:prstGeom prst="rect">
            <a:avLst/>
          </a:prstGeom>
        </p:spPr>
      </p:pic>
      <p:pic>
        <p:nvPicPr>
          <p:cNvPr id="22" name="Picture 21" title="Ikona Twitter'a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5716" y="3340402"/>
            <a:ext cx="340824" cy="340824"/>
          </a:xfrm>
          <a:prstGeom prst="rect">
            <a:avLst/>
          </a:prstGeom>
        </p:spPr>
      </p:pic>
      <p:pic>
        <p:nvPicPr>
          <p:cNvPr id="23" name="Picture 22" title="Ikona YouTube'a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09060" y="3340402"/>
            <a:ext cx="340824" cy="340824"/>
          </a:xfrm>
          <a:prstGeom prst="rect">
            <a:avLst/>
          </a:prstGeom>
        </p:spPr>
      </p:pic>
      <p:pic>
        <p:nvPicPr>
          <p:cNvPr id="11" name="Obraz 10" descr="1. Fundusze Europejskie - Wiedza, Edukacja, Rozwój&#10;2. Rzeczpospolita Polska&#10;3. Narodowe Centrum Badań i Rozwoju&#10;4. Unia Europejska - Europejski Fundusz Społeczny" title="Logotypy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759" y="4487097"/>
            <a:ext cx="8456482" cy="473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666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AJD POCZĄTKOW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SLAJD Z ZAWARTOŚCIĄ">
  <a:themeElements>
    <a:clrScheme name="NCBR PREZENTACJA">
      <a:dk1>
        <a:sysClr val="windowText" lastClr="000000"/>
      </a:dk1>
      <a:lt1>
        <a:sysClr val="window" lastClr="FFFFFF"/>
      </a:lt1>
      <a:dk2>
        <a:srgbClr val="4DA1CD"/>
      </a:dk2>
      <a:lt2>
        <a:srgbClr val="5E9CC2"/>
      </a:lt2>
      <a:accent1>
        <a:srgbClr val="84B9D3"/>
      </a:accent1>
      <a:accent2>
        <a:srgbClr val="A5CCDE"/>
      </a:accent2>
      <a:accent3>
        <a:srgbClr val="CAE0ED"/>
      </a:accent3>
      <a:accent4>
        <a:srgbClr val="DDEBF3"/>
      </a:accent4>
      <a:accent5>
        <a:srgbClr val="7A7A7C"/>
      </a:accent5>
      <a:accent6>
        <a:srgbClr val="A5A5A6"/>
      </a:accent6>
      <a:hlink>
        <a:srgbClr val="BBBBBC"/>
      </a:hlink>
      <a:folHlink>
        <a:srgbClr val="D5D5D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SLAJD KONCOW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6617</TotalTime>
  <Words>351</Words>
  <Application>Microsoft Office PowerPoint</Application>
  <PresentationFormat>Niestandardowy</PresentationFormat>
  <Paragraphs>69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3</vt:i4>
      </vt:variant>
      <vt:variant>
        <vt:lpstr>Tytuły slajdów</vt:lpstr>
      </vt:variant>
      <vt:variant>
        <vt:i4>8</vt:i4>
      </vt:variant>
    </vt:vector>
  </HeadingPairs>
  <TitlesOfParts>
    <vt:vector size="18" baseType="lpstr">
      <vt:lpstr>Arial</vt:lpstr>
      <vt:lpstr>Calibri</vt:lpstr>
      <vt:lpstr>Calibri Light</vt:lpstr>
      <vt:lpstr>Gotham Book</vt:lpstr>
      <vt:lpstr>Impact</vt:lpstr>
      <vt:lpstr>Times New Roman</vt:lpstr>
      <vt:lpstr>Wingdings</vt:lpstr>
      <vt:lpstr>SLAJD POCZĄTKOWY</vt:lpstr>
      <vt:lpstr>SLAJD Z ZAWARTOŚCIĄ</vt:lpstr>
      <vt:lpstr>SLAJD KONCOWY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CobaltBlue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 B</dc:creator>
  <cp:lastModifiedBy>Joanna Laszczak</cp:lastModifiedBy>
  <cp:revision>171</cp:revision>
  <cp:lastPrinted>2018-12-05T14:49:58Z</cp:lastPrinted>
  <dcterms:created xsi:type="dcterms:W3CDTF">2018-03-02T16:27:01Z</dcterms:created>
  <dcterms:modified xsi:type="dcterms:W3CDTF">2019-11-25T08:19:22Z</dcterms:modified>
</cp:coreProperties>
</file>