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3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B452EEFD-2EF2-455C-9C11-C2ECA399E596}" type="datetimeFigureOut">
              <a:rPr lang="pl-PL" smtClean="0"/>
              <a:t>26.11.2019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37DA9E8-C8E6-4722-B05C-A468F20C175F}" type="slidenum">
              <a:rPr lang="pl-PL" smtClean="0"/>
              <a:t>‹#›</a:t>
            </a:fld>
            <a:endParaRPr lang="pl-PL"/>
          </a:p>
        </p:txBody>
      </p:sp>
    </p:spTree>
    <p:extLst>
      <p:ext uri="{BB962C8B-B14F-4D97-AF65-F5344CB8AC3E}">
        <p14:creationId xmlns:p14="http://schemas.microsoft.com/office/powerpoint/2010/main" val="338650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452EEFD-2EF2-455C-9C11-C2ECA399E596}" type="datetimeFigureOut">
              <a:rPr lang="pl-PL" smtClean="0"/>
              <a:t>26.11.2019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37DA9E8-C8E6-4722-B05C-A468F20C175F}" type="slidenum">
              <a:rPr lang="pl-PL" smtClean="0"/>
              <a:t>‹#›</a:t>
            </a:fld>
            <a:endParaRPr lang="pl-PL"/>
          </a:p>
        </p:txBody>
      </p:sp>
    </p:spTree>
    <p:extLst>
      <p:ext uri="{BB962C8B-B14F-4D97-AF65-F5344CB8AC3E}">
        <p14:creationId xmlns:p14="http://schemas.microsoft.com/office/powerpoint/2010/main" val="143297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452EEFD-2EF2-455C-9C11-C2ECA399E596}" type="datetimeFigureOut">
              <a:rPr lang="pl-PL" smtClean="0"/>
              <a:t>26.11.2019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37DA9E8-C8E6-4722-B05C-A468F20C175F}" type="slidenum">
              <a:rPr lang="pl-PL" smtClean="0"/>
              <a:t>‹#›</a:t>
            </a:fld>
            <a:endParaRPr lang="pl-PL"/>
          </a:p>
        </p:txBody>
      </p:sp>
    </p:spTree>
    <p:extLst>
      <p:ext uri="{BB962C8B-B14F-4D97-AF65-F5344CB8AC3E}">
        <p14:creationId xmlns:p14="http://schemas.microsoft.com/office/powerpoint/2010/main" val="427660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452EEFD-2EF2-455C-9C11-C2ECA399E596}" type="datetimeFigureOut">
              <a:rPr lang="pl-PL" smtClean="0"/>
              <a:t>26.11.2019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37DA9E8-C8E6-4722-B05C-A468F20C175F}" type="slidenum">
              <a:rPr lang="pl-PL" smtClean="0"/>
              <a:t>‹#›</a:t>
            </a:fld>
            <a:endParaRPr lang="pl-PL"/>
          </a:p>
        </p:txBody>
      </p:sp>
    </p:spTree>
    <p:extLst>
      <p:ext uri="{BB962C8B-B14F-4D97-AF65-F5344CB8AC3E}">
        <p14:creationId xmlns:p14="http://schemas.microsoft.com/office/powerpoint/2010/main" val="348601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B452EEFD-2EF2-455C-9C11-C2ECA399E596}" type="datetimeFigureOut">
              <a:rPr lang="pl-PL" smtClean="0"/>
              <a:t>26.11.2019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37DA9E8-C8E6-4722-B05C-A468F20C175F}" type="slidenum">
              <a:rPr lang="pl-PL" smtClean="0"/>
              <a:t>‹#›</a:t>
            </a:fld>
            <a:endParaRPr lang="pl-PL"/>
          </a:p>
        </p:txBody>
      </p:sp>
    </p:spTree>
    <p:extLst>
      <p:ext uri="{BB962C8B-B14F-4D97-AF65-F5344CB8AC3E}">
        <p14:creationId xmlns:p14="http://schemas.microsoft.com/office/powerpoint/2010/main" val="112264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B452EEFD-2EF2-455C-9C11-C2ECA399E596}" type="datetimeFigureOut">
              <a:rPr lang="pl-PL" smtClean="0"/>
              <a:t>26.11.2019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37DA9E8-C8E6-4722-B05C-A468F20C175F}" type="slidenum">
              <a:rPr lang="pl-PL" smtClean="0"/>
              <a:t>‹#›</a:t>
            </a:fld>
            <a:endParaRPr lang="pl-PL"/>
          </a:p>
        </p:txBody>
      </p:sp>
    </p:spTree>
    <p:extLst>
      <p:ext uri="{BB962C8B-B14F-4D97-AF65-F5344CB8AC3E}">
        <p14:creationId xmlns:p14="http://schemas.microsoft.com/office/powerpoint/2010/main" val="335219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452EEFD-2EF2-455C-9C11-C2ECA399E596}" type="datetimeFigureOut">
              <a:rPr lang="pl-PL" smtClean="0"/>
              <a:t>26.11.2019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37DA9E8-C8E6-4722-B05C-A468F20C175F}" type="slidenum">
              <a:rPr lang="pl-PL" smtClean="0"/>
              <a:t>‹#›</a:t>
            </a:fld>
            <a:endParaRPr lang="pl-PL"/>
          </a:p>
        </p:txBody>
      </p:sp>
    </p:spTree>
    <p:extLst>
      <p:ext uri="{BB962C8B-B14F-4D97-AF65-F5344CB8AC3E}">
        <p14:creationId xmlns:p14="http://schemas.microsoft.com/office/powerpoint/2010/main" val="399720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452EEFD-2EF2-455C-9C11-C2ECA399E596}" type="datetimeFigureOut">
              <a:rPr lang="pl-PL" smtClean="0"/>
              <a:t>26.11.2019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37DA9E8-C8E6-4722-B05C-A468F20C175F}" type="slidenum">
              <a:rPr lang="pl-PL" smtClean="0"/>
              <a:t>‹#›</a:t>
            </a:fld>
            <a:endParaRPr lang="pl-PL"/>
          </a:p>
        </p:txBody>
      </p:sp>
    </p:spTree>
    <p:extLst>
      <p:ext uri="{BB962C8B-B14F-4D97-AF65-F5344CB8AC3E}">
        <p14:creationId xmlns:p14="http://schemas.microsoft.com/office/powerpoint/2010/main" val="85354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EEFD-2EF2-455C-9C11-C2ECA399E596}" type="datetimeFigureOut">
              <a:rPr lang="pl-PL" smtClean="0"/>
              <a:t>26.11.2019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37DA9E8-C8E6-4722-B05C-A468F20C175F}" type="slidenum">
              <a:rPr lang="pl-PL" smtClean="0"/>
              <a:t>‹#›</a:t>
            </a:fld>
            <a:endParaRPr lang="pl-PL"/>
          </a:p>
        </p:txBody>
      </p:sp>
    </p:spTree>
    <p:extLst>
      <p:ext uri="{BB962C8B-B14F-4D97-AF65-F5344CB8AC3E}">
        <p14:creationId xmlns:p14="http://schemas.microsoft.com/office/powerpoint/2010/main" val="110728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B452EEFD-2EF2-455C-9C11-C2ECA399E596}" type="datetimeFigureOut">
              <a:rPr lang="pl-PL" smtClean="0"/>
              <a:t>26.11.2019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37DA9E8-C8E6-4722-B05C-A468F20C175F}" type="slidenum">
              <a:rPr lang="pl-PL" smtClean="0"/>
              <a:t>‹#›</a:t>
            </a:fld>
            <a:endParaRPr lang="pl-PL"/>
          </a:p>
        </p:txBody>
      </p:sp>
    </p:spTree>
    <p:extLst>
      <p:ext uri="{BB962C8B-B14F-4D97-AF65-F5344CB8AC3E}">
        <p14:creationId xmlns:p14="http://schemas.microsoft.com/office/powerpoint/2010/main" val="245007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B452EEFD-2EF2-455C-9C11-C2ECA399E596}" type="datetimeFigureOut">
              <a:rPr lang="pl-PL" smtClean="0"/>
              <a:t>26.11.2019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37DA9E8-C8E6-4722-B05C-A468F20C175F}" type="slidenum">
              <a:rPr lang="pl-PL" smtClean="0"/>
              <a:t>‹#›</a:t>
            </a:fld>
            <a:endParaRPr lang="pl-PL"/>
          </a:p>
        </p:txBody>
      </p:sp>
    </p:spTree>
    <p:extLst>
      <p:ext uri="{BB962C8B-B14F-4D97-AF65-F5344CB8AC3E}">
        <p14:creationId xmlns:p14="http://schemas.microsoft.com/office/powerpoint/2010/main" val="44983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2EEFD-2EF2-455C-9C11-C2ECA399E596}" type="datetimeFigureOut">
              <a:rPr lang="pl-PL" smtClean="0"/>
              <a:t>26.11.2019</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DA9E8-C8E6-4722-B05C-A468F20C175F}" type="slidenum">
              <a:rPr lang="pl-PL" smtClean="0"/>
              <a:t>‹#›</a:t>
            </a:fld>
            <a:endParaRPr lang="pl-PL"/>
          </a:p>
        </p:txBody>
      </p:sp>
    </p:spTree>
    <p:extLst>
      <p:ext uri="{BB962C8B-B14F-4D97-AF65-F5344CB8AC3E}">
        <p14:creationId xmlns:p14="http://schemas.microsoft.com/office/powerpoint/2010/main" val="2548825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a:p>
        </p:txBody>
      </p:sp>
      <p:sp>
        <p:nvSpPr>
          <p:cNvPr id="3" name="Podtytuł 2"/>
          <p:cNvSpPr>
            <a:spLocks noGrp="1"/>
          </p:cNvSpPr>
          <p:nvPr>
            <p:ph type="subTitle" idx="1"/>
          </p:nvPr>
        </p:nvSpPr>
        <p:spPr/>
        <p:txBody>
          <a:bodyPr/>
          <a:lstStyle/>
          <a:p>
            <a:endParaRPr lang="pl-PL"/>
          </a:p>
        </p:txBody>
      </p:sp>
      <p:pic>
        <p:nvPicPr>
          <p:cNvPr id="4" name="Obraz 3" descr="Strona główna prezentacji &quot;Dotacja dla osób z niepełnosprawnościami w 2019 roku&quot; Zastępcy Dyrektora Departamentu Budżetu i Finansów MNiSW Mariusza Zielonki.&#10;Na górze strony są dwa logotypy, Konstytucji Dla Nauki oraz Ministerstwa Nauki i Szkolnictwa Wyższego." title="Strona główna prezentacji &quot;Dotacja dla osób z niepełnosprawnościami w 2019 roku&quot; "/>
          <p:cNvPicPr>
            <a:picLocks noChangeAspect="1"/>
          </p:cNvPicPr>
          <p:nvPr/>
        </p:nvPicPr>
        <p:blipFill rotWithShape="1">
          <a:blip r:embed="rId2"/>
          <a:srcRect l="13030" r="12518"/>
          <a:stretch/>
        </p:blipFill>
        <p:spPr>
          <a:xfrm>
            <a:off x="0" y="0"/>
            <a:ext cx="9144000" cy="6845774"/>
          </a:xfrm>
          <a:prstGeom prst="rect">
            <a:avLst/>
          </a:prstGeom>
        </p:spPr>
      </p:pic>
    </p:spTree>
    <p:extLst>
      <p:ext uri="{BB962C8B-B14F-4D97-AF65-F5344CB8AC3E}">
        <p14:creationId xmlns:p14="http://schemas.microsoft.com/office/powerpoint/2010/main" val="1113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descr="- 2,1 % środków wykorzystała Politechnika Pozńańska. &#10;- 2% środków , Politechnika Świętokrzyska. &#10;- 1,3%, Akademia im. Jana Długosza w Częstochowie, &#10;- 1,0% Państwowa Szkoła Wyższa im. Papieża Jana Pawła II w Białej Podlaskiej&#10;- 0,6%, Szkoła Główna Gospodarstwa Wiejskiego w Warszawie. &#10;- 0,5%, Państwowa Wyższa Szkoła Zawodowa im. Prezydenta Stanisława Wojciechowskiego w Kaliszu oraz Państwowa Wyższa Szkoła Wschodnioeuropejska w Przemyślu. &#10;Natomiast Papieski Wydział Teologiczny w Warszawie – Collegium Joanneum, Państwowa Wyższa Szkoła Zawodowa w Wałbrzychu oraz Prawosławne Seminarium Duchowne w Warszawie, do 30 września 2019 roku, nie wykorzystały żadnych środków." title="Slajd przedstawia 10 uczelni publicznych o najniższym stopniu wykorzystania środków do 30 września 2019 roku."/>
          <p:cNvPicPr>
            <a:picLocks noChangeAspect="1"/>
          </p:cNvPicPr>
          <p:nvPr/>
        </p:nvPicPr>
        <p:blipFill rotWithShape="1">
          <a:blip r:embed="rId2"/>
          <a:srcRect l="12753" r="12853"/>
          <a:stretch/>
        </p:blipFill>
        <p:spPr>
          <a:xfrm>
            <a:off x="-274321" y="-228600"/>
            <a:ext cx="9418321" cy="7117760"/>
          </a:xfrm>
          <a:prstGeom prst="rect">
            <a:avLst/>
          </a:prstGeom>
        </p:spPr>
      </p:pic>
    </p:spTree>
    <p:extLst>
      <p:ext uri="{BB962C8B-B14F-4D97-AF65-F5344CB8AC3E}">
        <p14:creationId xmlns:p14="http://schemas.microsoft.com/office/powerpoint/2010/main" val="1379755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descr="- 218 uczelni otworzyło rachunek w BGK.&#10;- 29 uczelni nie przekazało środków niewykorzystanych na rachunek w BGK w terminie do 15 stycznia 2019 roku (uczelnie nie otworzyły rachunku bądź  przekazały na rachunek kwotę niższą niż środki niewykorzystane), &#10;-  wobec 13 uczelni wszczęto postępowanie aministacyjne w związku z nieprzekazaniem środków do BGK w wyznaczonym terminie, bądź przekazaniem za niskiej kwoty." title="Slajd przedstawia uczelnie niepubliczne oraz ich realizję obowiązku otwarcia rachunku w BGK. "/>
          <p:cNvPicPr>
            <a:picLocks noChangeAspect="1"/>
          </p:cNvPicPr>
          <p:nvPr/>
        </p:nvPicPr>
        <p:blipFill rotWithShape="1">
          <a:blip r:embed="rId2"/>
          <a:srcRect l="12853" r="12952"/>
          <a:stretch/>
        </p:blipFill>
        <p:spPr>
          <a:xfrm>
            <a:off x="-261257" y="-228600"/>
            <a:ext cx="9405257" cy="7127123"/>
          </a:xfrm>
          <a:prstGeom prst="rect">
            <a:avLst/>
          </a:prstGeom>
        </p:spPr>
      </p:pic>
    </p:spTree>
    <p:extLst>
      <p:ext uri="{BB962C8B-B14F-4D97-AF65-F5344CB8AC3E}">
        <p14:creationId xmlns:p14="http://schemas.microsoft.com/office/powerpoint/2010/main" val="1657892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descr="Uczelnie będą zobowiązane wypełnić formularz dotyczący sposobu wykorzystana dotacji (w tym roku będzie jeszcze wersja uproszczona formularza). Formularz będzie składany do POL-onu. Stamtąd dane przekazywane są do Ministerstwa.&#10;Z konta BGK, Ministerstwo otrzyma informacje o stanie FWON na koniec roku. Dzięki temu MNiSW będzie w stanie obliczyć wysokość dotcji dla danej uczelnina następny rok." title="Slajd przedstawia sprawozdawczość uczelni."/>
          <p:cNvPicPr>
            <a:picLocks noChangeAspect="1"/>
          </p:cNvPicPr>
          <p:nvPr/>
        </p:nvPicPr>
        <p:blipFill rotWithShape="1">
          <a:blip r:embed="rId2"/>
          <a:srcRect l="12853" r="12952"/>
          <a:stretch/>
        </p:blipFill>
        <p:spPr>
          <a:xfrm>
            <a:off x="-261257" y="-228600"/>
            <a:ext cx="9405257" cy="7127123"/>
          </a:xfrm>
          <a:prstGeom prst="rect">
            <a:avLst/>
          </a:prstGeom>
        </p:spPr>
      </p:pic>
    </p:spTree>
    <p:extLst>
      <p:ext uri="{BB962C8B-B14F-4D97-AF65-F5344CB8AC3E}">
        <p14:creationId xmlns:p14="http://schemas.microsoft.com/office/powerpoint/2010/main" val="3932283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descr="Ustawa: W zakresie zwracania  do funduszu środków wykorzystanych niezgodnie z przeznaczeniem oraz doprecyzowanie regulacji w zakresie potrącania dotacji powyżej 30% środków niewykorzystanych.&#10;Rozporządzenie: Umożliwienie dokonania podziału uzupełniającego dotacji." title="Slajd przedstawia planowane zmiany."/>
          <p:cNvPicPr>
            <a:picLocks noChangeAspect="1"/>
          </p:cNvPicPr>
          <p:nvPr/>
        </p:nvPicPr>
        <p:blipFill rotWithShape="1">
          <a:blip r:embed="rId2"/>
          <a:srcRect l="12853" r="12853"/>
          <a:stretch/>
        </p:blipFill>
        <p:spPr>
          <a:xfrm>
            <a:off x="-261257" y="-228600"/>
            <a:ext cx="9405257" cy="7117492"/>
          </a:xfrm>
          <a:prstGeom prst="rect">
            <a:avLst/>
          </a:prstGeom>
        </p:spPr>
      </p:pic>
    </p:spTree>
    <p:extLst>
      <p:ext uri="{BB962C8B-B14F-4D97-AF65-F5344CB8AC3E}">
        <p14:creationId xmlns:p14="http://schemas.microsoft.com/office/powerpoint/2010/main" val="296033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descr="Pokazane są dane adresowe Ministerstwa Nauki i Szkolnictwa Wyższego.&#10;ul. Hoża 20, ul. Wspólna1/3&#10;00-529 Warszawa&#10;&#10;tel. +48 (22) 529 27 18&#10;fax +48 (22) 628 09 22" title="Slajd kończący prezentacje. "/>
          <p:cNvPicPr>
            <a:picLocks noChangeAspect="1"/>
          </p:cNvPicPr>
          <p:nvPr/>
        </p:nvPicPr>
        <p:blipFill rotWithShape="1">
          <a:blip r:embed="rId2"/>
          <a:srcRect l="12752" r="12953"/>
          <a:stretch/>
        </p:blipFill>
        <p:spPr>
          <a:xfrm>
            <a:off x="-274320" y="-228600"/>
            <a:ext cx="9418320" cy="7127378"/>
          </a:xfrm>
          <a:prstGeom prst="rect">
            <a:avLst/>
          </a:prstGeom>
        </p:spPr>
      </p:pic>
    </p:spTree>
    <p:extLst>
      <p:ext uri="{BB962C8B-B14F-4D97-AF65-F5344CB8AC3E}">
        <p14:creationId xmlns:p14="http://schemas.microsoft.com/office/powerpoint/2010/main" val="2524983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descr="Łączna kwota zaplanowana w budżecie MNiSW na wsparcie osób z niepełnosprawnościami wyniosła 54,4 miliona złotych. 10 milionów więcej względem roku poprzedniego. 16 maja 2019 roku dokonano podziału dotacji dla uczelni publicznych, przeznaczono na ten cel 35,3 miliona złotych. Dla uczelni niepublicznych podziału dokonano 11 lipca 2019 roku w kwocie 13,8 miliona złotych. Łaczna suma przyznanych dotacji wyniosła 49,2 miliona złotych. W związku z wysokim stanem środków niewykorzystanych z dotacji na koniec 2018 roku nie została rozdysponowana kwota 5,2 miliona złotych." title="Slajd przedstawia podział dotacji na 2019 rok."/>
          <p:cNvPicPr>
            <a:picLocks noChangeAspect="1"/>
          </p:cNvPicPr>
          <p:nvPr/>
        </p:nvPicPr>
        <p:blipFill rotWithShape="1">
          <a:blip r:embed="rId2"/>
          <a:srcRect l="12752" r="12452"/>
          <a:stretch/>
        </p:blipFill>
        <p:spPr>
          <a:xfrm>
            <a:off x="0" y="0"/>
            <a:ext cx="9144000" cy="6873342"/>
          </a:xfrm>
          <a:prstGeom prst="rect">
            <a:avLst/>
          </a:prstGeom>
        </p:spPr>
      </p:pic>
    </p:spTree>
    <p:extLst>
      <p:ext uri="{BB962C8B-B14F-4D97-AF65-F5344CB8AC3E}">
        <p14:creationId xmlns:p14="http://schemas.microsoft.com/office/powerpoint/2010/main" val="4266204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descr="W przypadku uczelni publicznych, 39 uczelniom potrącono łącznie 3,7 miliona złotych w związku ze stanem środków niewykorzystanych na koniec 2018 roku wyższym od 30 % dotacji przyznanej w 2018 roku. 60 uczelni publicznych otrzymało dotację w pełnej wysokości.&#10;W przypadku uczelni niepublicznych 53 uczelniom potrącono łacznie 1,2 miliona złotych w związku ze stanem środków niewykorzystanych na koniec 2018 roku wyższym od 30 % dotacji przyznanej w 2018 roku. 137 uczelni niepublicznych otrzymało dotacje w pełnej wysokośći. Dodatkowo w tej grupie 16 uczelni nie otrzymało dotacji w łącznej kwocie 300 tysięcy złotych z powodu wysokiego  stanu środków niewykorzystanych na koniec 2018 roku, tj. wyższego od przysługujących w ramach dotacji w 2019 roku." title="Slajd przedstawia potrącenia przy przyznawaniu dotacji. "/>
          <p:cNvPicPr>
            <a:picLocks noChangeAspect="1"/>
          </p:cNvPicPr>
          <p:nvPr/>
        </p:nvPicPr>
        <p:blipFill rotWithShape="1">
          <a:blip r:embed="rId2"/>
          <a:srcRect l="12753" r="12652"/>
          <a:stretch/>
        </p:blipFill>
        <p:spPr>
          <a:xfrm>
            <a:off x="1" y="0"/>
            <a:ext cx="9144000" cy="6891844"/>
          </a:xfrm>
          <a:prstGeom prst="rect">
            <a:avLst/>
          </a:prstGeom>
        </p:spPr>
      </p:pic>
    </p:spTree>
    <p:extLst>
      <p:ext uri="{BB962C8B-B14F-4D97-AF65-F5344CB8AC3E}">
        <p14:creationId xmlns:p14="http://schemas.microsoft.com/office/powerpoint/2010/main" val="4182278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descr="Łączna kwota środków wykorzystanych to 20,3 miliona złotych, co stanowi 42% wszytkich środków, z tego uczelnie publiczne wykorzystały 17,4 miliona złotych, a uczelnie niepubliczne 2,9 miliona złotych.&#10;W przypadku środków niewydatkowanych - łączna ich kwota wyniosła 27,8 miliona zlotych, co stanowi 58% wszytkich środków, z tego uczelnie publiczne niewykorzystały 19,6 miliona złotych, a uczelnie niepubliczne 8,2 miliona złotych." title="Slajd przedstawia wykorzystanie środków na dzień 30 września 2019 roku."/>
          <p:cNvPicPr>
            <a:picLocks noChangeAspect="1"/>
          </p:cNvPicPr>
          <p:nvPr/>
        </p:nvPicPr>
        <p:blipFill rotWithShape="1">
          <a:blip r:embed="rId2"/>
          <a:srcRect l="12752" r="12953"/>
          <a:stretch/>
        </p:blipFill>
        <p:spPr>
          <a:xfrm>
            <a:off x="0" y="0"/>
            <a:ext cx="9144000" cy="6919784"/>
          </a:xfrm>
          <a:prstGeom prst="rect">
            <a:avLst/>
          </a:prstGeom>
        </p:spPr>
      </p:pic>
    </p:spTree>
    <p:extLst>
      <p:ext uri="{BB962C8B-B14F-4D97-AF65-F5344CB8AC3E}">
        <p14:creationId xmlns:p14="http://schemas.microsoft.com/office/powerpoint/2010/main" val="1773348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descr="Uczelnie publiczne zrealizowały 47% wydatków, a uczelnie niepubliczne, 26%." title="Slajd przedstawia poziom realizacji wydatków do 30 września 2019 roku."/>
          <p:cNvPicPr>
            <a:picLocks noChangeAspect="1"/>
          </p:cNvPicPr>
          <p:nvPr/>
        </p:nvPicPr>
        <p:blipFill rotWithShape="1">
          <a:blip r:embed="rId2"/>
          <a:srcRect l="12552" r="12752"/>
          <a:stretch/>
        </p:blipFill>
        <p:spPr>
          <a:xfrm>
            <a:off x="0" y="0"/>
            <a:ext cx="9144000" cy="6882580"/>
          </a:xfrm>
          <a:prstGeom prst="rect">
            <a:avLst/>
          </a:prstGeom>
        </p:spPr>
      </p:pic>
    </p:spTree>
    <p:extLst>
      <p:ext uri="{BB962C8B-B14F-4D97-AF65-F5344CB8AC3E}">
        <p14:creationId xmlns:p14="http://schemas.microsoft.com/office/powerpoint/2010/main" val="541113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descr="22% środków przeznaczono na pokrycie kosztów prowadzenia biur ds. osób niepełnosprawnych.  21% stanowiły wydatyki pozostałe, tj. inne niż wyszczególnione na wykresie. 19% przeznaczono na wynagrodzenia pracowników zatrudnionych na rzecz wsparcia osób niepełnosprawnych. 9% na remonty, 7% na wynagrodzenia uczelnianych asystentów. 5% na zakup sprzętu i urządzeń specjalistycznych wspomagających proces dydaktyczny. 4% na lektorat i dodatkowe zajęcia. Kolejne 4% na szkolenia podnoszące świadomość związaną z niepełnosprawnością. 3% na organizację zajęć wychowania fizycznego. Kolejne 3% na pomoc psychologa. Ostatnie 3% na wynagrodzenia tłumaczy języka migowego." title="Slajd przedstawia wykres kołowy, na którym pokazane są główne kategorie wydatków zrealizowanych w ramach otrzymanej dotacji przez uczelnie publiczne do 30 września 2019 roku. "/>
          <p:cNvPicPr>
            <a:picLocks noChangeAspect="1"/>
          </p:cNvPicPr>
          <p:nvPr/>
        </p:nvPicPr>
        <p:blipFill rotWithShape="1">
          <a:blip r:embed="rId2"/>
          <a:srcRect l="12652" r="12552"/>
          <a:stretch/>
        </p:blipFill>
        <p:spPr>
          <a:xfrm>
            <a:off x="0" y="1"/>
            <a:ext cx="9144000" cy="6873342"/>
          </a:xfrm>
          <a:prstGeom prst="rect">
            <a:avLst/>
          </a:prstGeom>
        </p:spPr>
      </p:pic>
    </p:spTree>
    <p:extLst>
      <p:ext uri="{BB962C8B-B14F-4D97-AF65-F5344CB8AC3E}">
        <p14:creationId xmlns:p14="http://schemas.microsoft.com/office/powerpoint/2010/main" val="1279372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descr="- 21 uczelni zrealizowało wydatki na poziomie 0%-10% otrzymanych środków,|&#10;- 12 uczelni 10%-20%, &#10;- 15 uczelni 20%-30%, &#10;- 12 uczelni 30%-40%. &#10;- 13 uczelni 40%-50%. &#10;- 11 uczelni 50%-60%,&#10;- 7 uczelni 60%-70%,&#10;- 5 uczelni 70%-80%,&#10;- Żadna z uczelni nie zrealizaowała wydatków na poziomie 80%-90% ,&#10;- 3 uczelnie wydatkowały 90%-100% środków." title="Slajd przedstawia realizację wydatków uczelni publicznych"/>
          <p:cNvPicPr>
            <a:picLocks noChangeAspect="1"/>
          </p:cNvPicPr>
          <p:nvPr/>
        </p:nvPicPr>
        <p:blipFill rotWithShape="1">
          <a:blip r:embed="rId2"/>
          <a:srcRect l="13093" r="12751"/>
          <a:stretch/>
        </p:blipFill>
        <p:spPr>
          <a:xfrm>
            <a:off x="0" y="0"/>
            <a:ext cx="9144000" cy="6873342"/>
          </a:xfrm>
          <a:prstGeom prst="rect">
            <a:avLst/>
          </a:prstGeom>
        </p:spPr>
      </p:pic>
    </p:spTree>
    <p:extLst>
      <p:ext uri="{BB962C8B-B14F-4D97-AF65-F5344CB8AC3E}">
        <p14:creationId xmlns:p14="http://schemas.microsoft.com/office/powerpoint/2010/main" val="3550041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descr="- 6 uczelni zrealizowało wydatki na poziomie 0%-10% otrzymanych środków,|&#10;- 7 uczelni 10%-20%, &#10;- 17 uczelni 20%-30%, &#10;- 25 uczelni 30%-40%, &#10;- 93 uczelnie 40%-50%, &#10;- 16 uczelni 50%-60%, &#10;- 17 uczelni 60%-70%, &#10;- 7 uczelni 70%-80%, &#10;- 5 uczelni 80%-90%, &#10;- 14 uczelni 90%-100%." title="Slajd przedstawia realizację wydatków uczelni niepublicznych. "/>
          <p:cNvPicPr>
            <a:picLocks noChangeAspect="1"/>
          </p:cNvPicPr>
          <p:nvPr/>
        </p:nvPicPr>
        <p:blipFill rotWithShape="1">
          <a:blip r:embed="rId2"/>
          <a:srcRect l="12853" r="12952"/>
          <a:stretch/>
        </p:blipFill>
        <p:spPr>
          <a:xfrm>
            <a:off x="-261257" y="-228600"/>
            <a:ext cx="9405257" cy="7127123"/>
          </a:xfrm>
          <a:prstGeom prst="rect">
            <a:avLst/>
          </a:prstGeom>
        </p:spPr>
      </p:pic>
    </p:spTree>
    <p:extLst>
      <p:ext uri="{BB962C8B-B14F-4D97-AF65-F5344CB8AC3E}">
        <p14:creationId xmlns:p14="http://schemas.microsoft.com/office/powerpoint/2010/main" val="137207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Obraz 3" descr="Średnie wykorzystanie środków to 37,6%. 100% środków wykorzystała Szkoła Główna Handlowa w Warszawie. 93% środków wykorzystała Akademia Wychowania Fizycznego i Sportu im. Jędrzeja Śniadeckiego w Gdańsku. 92% środków, Chrześcijańska Akademia Teologiczna w Warszawie. 75% środków, Państwowa Uczelnia im. Stefana Batorego. 74% środków Państwowa Wyższa Szkoła Techniczno-Ekonomiczna im. ks. Bronisława Markiewicza w Jarosławiu oraz Uniwersytet Warszawski. 72% środów, Uniwersytet Rzeszowski. 70% środków, Państwowa Wyższa Szkoła Zawodowa w Chełmie. 66% środków, Uniwersytet Szczeciński, a 65% środków, Państwowa Medyczna Wyższa Szkoła Zawodowa w Opolu." title="Slajd przedstawia 10 uczelni publicznych o najwyższym stopniu wykorzystania środków."/>
          <p:cNvPicPr>
            <a:picLocks noChangeAspect="1"/>
          </p:cNvPicPr>
          <p:nvPr/>
        </p:nvPicPr>
        <p:blipFill rotWithShape="1">
          <a:blip r:embed="rId2"/>
          <a:srcRect l="12753" r="12853"/>
          <a:stretch/>
        </p:blipFill>
        <p:spPr>
          <a:xfrm>
            <a:off x="-274321" y="-228600"/>
            <a:ext cx="9418321" cy="7117760"/>
          </a:xfrm>
          <a:prstGeom prst="rect">
            <a:avLst/>
          </a:prstGeom>
        </p:spPr>
      </p:pic>
    </p:spTree>
    <p:extLst>
      <p:ext uri="{BB962C8B-B14F-4D97-AF65-F5344CB8AC3E}">
        <p14:creationId xmlns:p14="http://schemas.microsoft.com/office/powerpoint/2010/main" val="1466680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TotalTime>
  <Words>0</Words>
  <Application>Microsoft Office PowerPoint</Application>
  <PresentationFormat>Pokaz na ekranie (4:3)</PresentationFormat>
  <Paragraphs>0</Paragraphs>
  <Slides>14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14</vt:i4>
      </vt:variant>
    </vt:vector>
  </HeadingPairs>
  <TitlesOfParts>
    <vt:vector size="18" baseType="lpstr">
      <vt:lpstr>Arial</vt:lpstr>
      <vt:lpstr>Calibri</vt:lpstr>
      <vt:lpstr>Calibri Light</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Joanna Laszczak</dc:creator>
  <cp:lastModifiedBy>Monika Bartkowicz</cp:lastModifiedBy>
  <cp:revision>5</cp:revision>
  <dcterms:created xsi:type="dcterms:W3CDTF">2019-11-25T07:38:36Z</dcterms:created>
  <dcterms:modified xsi:type="dcterms:W3CDTF">2019-11-26T11:40:52Z</dcterms:modified>
</cp:coreProperties>
</file>