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68" r:id="rId12"/>
    <p:sldId id="265" r:id="rId13"/>
    <p:sldId id="25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pPr/>
              <a:t>02.12.2022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0"/>
            <a:ext cx="1699260" cy="108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84400"/>
            <a:ext cx="278892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771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300" dirty="0">
                <a:solidFill>
                  <a:srgbClr val="002060"/>
                </a:solidFill>
              </a:rPr>
              <a:t>XVI</a:t>
            </a:r>
            <a:r>
              <a:rPr lang="pl-PL" sz="2000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r@mops.krakow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@mops.krakow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5085"/>
            <a:ext cx="9144000" cy="30878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Wojciech Święch</a:t>
            </a:r>
            <a:br>
              <a:rPr lang="pl-PL" sz="4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Dział Wsparcia Osób Niepełnosprawnych Miejskiego Ośrodka Pomocy Społecznej w Krakowie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50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4. Pomoc w Module II w formie dodatku na pokrycie kosztów kształcenia, ma charakter progresywny i motywacyjny. Wysokość dodatku dla każdego wnioskodawcy jest uzależniona od jego postępów w nauce i wynosi: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1) do 50% wyliczonej dla wnioskodawcy maksymalnej kwoty dodatku – w przypadku pobierania nauki na pierwszym roku nauki co do zasady w ramach form edukacji na poziomie wyższym;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2) do 75% wyliczonej dla wnioskodawcy maksymalnej kwoty dodatku – w przypadku pobierania nauki na kolejnym, drugim roku edukacji w ramach wszystkich form edukacji na poziomie wyższym;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E101F-6CB6-76A2-FB86-F79F1031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7DBE1C-6900-8DF3-5FC1-22BD4B7C8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3) do 100% wyliczonej dla wnioskodawcy maksymalnej kwoty dodatku –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w przypadku pobierania nauki w kolejnych latach (od trzeciego roku) danej formy edukacji na poziomie wyższym;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4) studenci studiów II stopnia i doktoranci szkół doktorskich oraz uczestnicy studiów doktoranckich mogą otrzymywać dodatek w kwocie maksymalnej na każdym etapie nauki.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091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68226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VI. Przyznana pomoc w ramach Modułu II nie może być przeznaczona na: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1. pożyczki i spłaty rat oraz odsetek;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2. koszty poniesione na przygotowanie wniosku;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3. opłaty związane z realizacją umowy zawartej pomiędzy Realizatorem programu z wnioskodawcą;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4. koszty nieudokumentowane – w przypadku opłaty za naukę (czesne) lub opłaty za przeprowadzenie przewodu doktorskiego.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6864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249960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Wojciech Święch</a:t>
            </a:r>
          </a:p>
          <a:p>
            <a:pPr marL="0" indent="0" algn="ctr">
              <a:buNone/>
            </a:pPr>
            <a:r>
              <a:rPr lang="pl-PL" b="1" dirty="0"/>
              <a:t>Dział Wsparcia Osób Niepełnosprawnych Miejskiego Ośrodka Pomocy Społecznej w Krakowie</a:t>
            </a:r>
          </a:p>
          <a:p>
            <a:pPr marL="0" indent="0" algn="ctr">
              <a:buNone/>
            </a:pPr>
            <a:r>
              <a:rPr lang="pl-PL" b="1" dirty="0"/>
              <a:t>E-mail: </a:t>
            </a:r>
            <a:r>
              <a:rPr lang="pl-PL" b="1" dirty="0" err="1">
                <a:hlinkClick r:id="rId2"/>
              </a:rPr>
              <a:t>dr@mops.krakow.pl</a:t>
            </a: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Tel. 660-660-838</a:t>
            </a: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30371"/>
            <a:ext cx="10515600" cy="98459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sz="3200" b="1" dirty="0"/>
              <a:t> 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2000" b="1" dirty="0"/>
              <a:t>Pomoc w uzyskaniu wykształcenia na poziomie wyższym w ramach Modułu II pilotażowego programu „Aktywny samorząd” dla osób z </a:t>
            </a:r>
            <a:r>
              <a:rPr lang="pl-PL" sz="2000" b="1" dirty="0" err="1"/>
              <a:t>niepełnosprawnościami</a:t>
            </a:r>
            <a:r>
              <a:rPr lang="pl-PL" sz="2000" b="1" dirty="0"/>
              <a:t> zamieszkałych na terenie Gminy Miejskiej Kraków.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Dział Wsparcia Osób Niepełnosprawnych Miejskiego Ośrodka Pomocy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Społecznej w Krakowie, ul. Józefińska 14 tel. 12 616-54-03, 12 616-54-05, 12 616-54-09, 660 </a:t>
            </a:r>
            <a:r>
              <a:rPr lang="pl-PL" sz="2000" dirty="0" err="1"/>
              <a:t>660</a:t>
            </a:r>
            <a:r>
              <a:rPr lang="pl-PL" sz="2000" dirty="0"/>
              <a:t> 838, 887 203 025, e-mail: </a:t>
            </a:r>
            <a:r>
              <a:rPr lang="pl-PL" sz="2000" dirty="0" err="1">
                <a:hlinkClick r:id="rId2"/>
              </a:rPr>
              <a:t>dr@mops.krakow.pl</a:t>
            </a:r>
            <a:endParaRPr lang="pl-PL" sz="2000" dirty="0"/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Nabór wniosków prowadzony jest elektronicznie (co do zasady od 1 do 31 marca oraz od 1 sierpnia do 10 października danego roku) pod adresem https://sow.pfron.org.pl/ za pośrednictwem Systemu Obsługi Wsparcia (SOW).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03523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988117"/>
            <a:ext cx="10515600" cy="474997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2000" b="1" dirty="0"/>
              <a:t>1. Podstawa prawna.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1) art. 47 ust. 1 </a:t>
            </a:r>
            <a:r>
              <a:rPr lang="pl-PL" sz="2000" dirty="0" err="1"/>
              <a:t>pkt</a:t>
            </a:r>
            <a:r>
              <a:rPr lang="pl-PL" sz="2000" dirty="0"/>
              <a:t> 4 ustawy z dnia 27 sierpnia 1997 r. o rehabilitacji zawodowej i społecznej  oraz zatrudnianiu osób niepełnosprawnych (</a:t>
            </a:r>
            <a:r>
              <a:rPr lang="pl-PL" sz="2000" dirty="0" err="1"/>
              <a:t>t.j</a:t>
            </a:r>
            <a:r>
              <a:rPr lang="pl-PL" sz="2000" dirty="0"/>
              <a:t>. </a:t>
            </a:r>
            <a:r>
              <a:rPr lang="pl-PL" sz="2000" dirty="0" err="1"/>
              <a:t>Dz.U</a:t>
            </a:r>
            <a:r>
              <a:rPr lang="pl-PL" sz="2000" dirty="0"/>
              <a:t>. z 2021 r., poz. 573, ze zm.),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2) rozporządzenie Ministra Pracy i Polityki Społecznej z dnia 25 czerwca 2002 roku w sprawie określenia rodzajów zadań powiatu, które mogą być finansowane ze środków Państwowego Funduszu Rehabilitacji Osób Niepełnosprawnych (t. j. Dz. U. 2015 poz. 926).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349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606378"/>
            <a:ext cx="11310151" cy="3809001"/>
          </a:xfrm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1800" b="1" dirty="0"/>
              <a:t>2. Informacje dodatkowe.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u="sng" dirty="0"/>
              <a:t>I. Formy i zakres pomocy udzielanej w programie w Module II: dofinansowanie lub refundacja kosztów uzyskania wykształcenia na poziomie wyższym: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dirty="0"/>
              <a:t>1. opłata za naukę (czesne);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dirty="0"/>
              <a:t>2. dodatek na pokrycie kosztów kształcenia (nie podlega rozliczeniu);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dirty="0"/>
              <a:t>3. dodatek na uiszczenie opłaty za przeprowadzenie przewodu doktorskiego – w przypadku osób, które mają wszczęty przewód doktorski, a nie są uczestnikami studiów doktoranckich lub doktorantami szkoły doktorskiej.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dirty="0"/>
              <a:t>Refundacja może dotyczyć kosztów opłaty za naukę (czesnego) niezależnie od daty ich poniesienia pod warunkiem posiadania przez Realizatora programu wystarczających środków PFRON.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50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2000" u="sng" dirty="0"/>
              <a:t>II. Warunki uczestnictwa osoby niepełnosprawnej w programie w Module II: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1, znaczny lub umiarkowany stopień niepełnosprawności;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2. nauka w szkole wyższej lub szkole policealnej lub kolegium lub przewód doktorski otwarty poza studiami doktoranckimi.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u="sng" dirty="0"/>
              <a:t>III. Warunki wykluczające uczestnictwo osoby niepełnosprawnej w programie w Module II: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1. wymagalne zobowiązania wobec PFRON lub wobec Realizatora programu;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dirty="0"/>
              <a:t>2. przerwa w nauce.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50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u="sng" dirty="0"/>
              <a:t>IV. Dodatkowe kryteria udzielania pomocy w ramach Modułu II: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1. co do zasady każdy wnioskodawca może uzyskać pomoc ze środków Państwowego Funduszu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Rehabilitacji Osób Niepełnosprawnych łącznie maksymalnie w ramach 20 (dwudziestu) semestrów/półroczy różnych form kształcenia na poziomie wyższym - warunek ten dotyczy także wsparcia udzielonego w ramach programów PFRON: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1) „STUDENT - kształcenie ustawiczne osób niepełnosprawnych”;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2) „STUDENT II – kształcenie ustawiczne osób niepełnosprawnych”,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z uwzględnieniem ust. 2;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F72023-13E7-F577-8D12-A868AD2D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FCD25C-F96D-C0F2-3451-614BB06E6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2. wnioskodawcy, którzy do dnia złożenia wniosku uzyskali pomoc ze środków PFRON w ramach większej liczby semestrów/półroczy, niż wskazana w ust. 1, mogą uzyskać pomoc w ramach programu – do czasu ukończenia rozpoczętych form kształcenia na poziomie wyższym, jeśli są one realizowane zgodnie z planem/programem studiów i zostały rozpoczęte, gdy limit, o którym mowa w ust. 1 nie został przekroczony;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3.  limit, o którym mowa w pkt 1, nie dotyczy osób ubiegających się o dofinansowanie kosztów nauki w ramach szkół doktorskich, studiów III stopnia, a także osób zamierzających otworzyć przewód doktorski poza studiami doktoranckimi (III stopnia).</a:t>
            </a:r>
          </a:p>
        </p:txBody>
      </p:sp>
    </p:spTree>
    <p:extLst>
      <p:ext uri="{BB962C8B-B14F-4D97-AF65-F5344CB8AC3E}">
        <p14:creationId xmlns:p14="http://schemas.microsoft.com/office/powerpoint/2010/main" val="127326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50"/>
            <a:ext cx="10515600" cy="98459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06378"/>
            <a:ext cx="10515600" cy="47499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u="sng" dirty="0"/>
              <a:t>V. W ramach Modułu II mogą zostać dofinansowane następujące koszty semestru/półrocza nauki: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1. opłata za naukę (czesne) – równowartość kosztów czesnego niezależnie od daty poniesienia kosztów (dodatkowo z koniecznością uiszczenia wkładu własnego minimum 15% wartości czesnego w przypadku osób zatrudnionych), przy czym dofinansowanie powyżej kwoty określonej w „Kierunkach działań" na dany rok kalendarzowy jest możliwe wyłącznie w przypadku, gdy wysokość przeciętnego miesięcznego dochodu wnioskodawcy nie przekracza kwoty określonej w ww. dokumencie na osobę - albo w przypadku przekroczenia - po uzyskaniu zgody Pełnomocników Zarządu w Biurze;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94B-B230-A03A-00F9-9FD4DDEC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Aktywny samorząd – Moduł II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FBA6A9-4470-CABE-463D-E87D0FB45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2. dodatek na uiszczenie opłaty za przeprowadzenie przewodu doktorskiego do kwoty określonej w „Kierunkach działań" na dany rok kalendarzowy; przysługuje wyłącznie osobom, które mają wszczęty przewód doktorski, a nie są doktorantami szkoły doktorskiej lub uczestnikami studiów doktoranckich;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dirty="0"/>
              <a:t>3. dodatek na pokrycie kosztów kształcenia, który może być również zwiększony (zwiększenie nie jest obligatoryjne), gdy wnioskodawca ponosi dodatkowe koszty kształcenia określone „Kierunkach działań" na dany rok kalendarzowy.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851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1081</Words>
  <Application>Microsoft Office PowerPoint</Application>
  <PresentationFormat>Panoramiczny</PresentationFormat>
  <Paragraphs>59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Wojciech Święch Dział Wsparcia Osób Niepełnosprawnych Miejskiego Ośrodka Pomocy Społecznej w Krakowie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Aktywny samorząd – Moduł II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Laszczak</dc:creator>
  <cp:lastModifiedBy>Joanna Laszczak</cp:lastModifiedBy>
  <cp:revision>14</cp:revision>
  <dcterms:created xsi:type="dcterms:W3CDTF">2022-10-06T07:39:57Z</dcterms:created>
  <dcterms:modified xsi:type="dcterms:W3CDTF">2022-12-02T13:38:28Z</dcterms:modified>
</cp:coreProperties>
</file>