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  <p:sldId id="274" r:id="rId15"/>
    <p:sldId id="271" r:id="rId16"/>
    <p:sldId id="273" r:id="rId17"/>
    <p:sldId id="272" r:id="rId18"/>
    <p:sldId id="275" r:id="rId19"/>
    <p:sldId id="281" r:id="rId20"/>
    <p:sldId id="277" r:id="rId21"/>
    <p:sldId id="283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F5646-D234-49C2-B13F-1A25D3FD9557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0DADB-3732-4436-8FE6-1D0462D9DE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23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4D8E9B-EBF7-422E-BD17-A3C9E6018EE8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3839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76DC15-E2B7-4A91-BD12-7587DD4A65BA}" type="slidenum">
              <a:rPr lang="pl-PL" altLang="pl-PL"/>
              <a:pPr/>
              <a:t>15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7079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984999-58F8-4E9F-9073-E92B4D1E17DE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7030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5C2AA8-2952-48FC-B92E-00DC3DE96312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2887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54007C-FE7A-4085-A138-4E47254DF453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97990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7B5044-969C-4390-9D4A-6C7F992D0F5A}" type="slidenum">
              <a:rPr lang="pl-PL" altLang="pl-PL"/>
              <a:pPr/>
              <a:t>20</a:t>
            </a:fld>
            <a:endParaRPr lang="pl-PL" altLang="pl-PL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2360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6D5FF0-3CE4-4678-9FAB-40393A03AD5B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9806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257860-D075-4E49-ACF6-3CDFD00CB6B1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684391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A13798-35B3-4CDD-8999-75AAB674260F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7353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95D6F2-FD87-4AA9-8D67-49C10E72FB7A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40077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B42BA7-2551-44D5-BC8C-D10B7F107761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8827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462F36-B18D-454F-A3CE-77BF758061E9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133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C9DDAE-4D12-406A-B900-5AC9A09145C5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1563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D1F2F3-8996-4195-95FA-78ABBD101363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8387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E11112-CD73-474C-9DD1-4EF6D4A3EFB7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3897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CE7145-EC2F-4764-80FC-50307D2E0EE9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229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5BA94E-588D-4A2C-BFB7-E46DB0FD3CDC}" type="slidenum">
              <a:rPr lang="pl-PL" altLang="pl-PL"/>
              <a:pPr/>
              <a:t>14</a:t>
            </a:fld>
            <a:endParaRPr lang="pl-PL" altLang="pl-PL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15506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42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4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0500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024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6432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8676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79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5874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8959" cy="114348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608641" y="6247376"/>
            <a:ext cx="2837760" cy="47093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>
          <a:xfrm>
            <a:off x="4170240" y="6247376"/>
            <a:ext cx="3863040" cy="470930"/>
          </a:xfrm>
        </p:spPr>
        <p:txBody>
          <a:bodyPr/>
          <a:lstStyle>
            <a:lvl1pPr>
              <a:defRPr/>
            </a:lvl1pPr>
          </a:lstStyle>
          <a:p>
            <a:r>
              <a:rPr lang="pl-PL" altLang="pl-PL" smtClean="0"/>
              <a:t>Kraków, 10.12.2018</a:t>
            </a:r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>
          <a:xfrm>
            <a:off x="8741761" y="6247376"/>
            <a:ext cx="2837760" cy="470930"/>
          </a:xfrm>
        </p:spPr>
        <p:txBody>
          <a:bodyPr/>
          <a:lstStyle>
            <a:lvl1pPr>
              <a:defRPr/>
            </a:lvl1pPr>
          </a:lstStyle>
          <a:p>
            <a:fld id="{6CDAEF50-DF62-498B-A7C1-63E1D45AC32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345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89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04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82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216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24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62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29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71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Kraków, 10.12.2018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65274C-662D-4FAD-B484-F7F5CB5AAE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025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dpowiedzialnewsparcie.p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0103" y="806245"/>
            <a:ext cx="8693900" cy="2733367"/>
          </a:xfrm>
        </p:spPr>
        <p:txBody>
          <a:bodyPr/>
          <a:lstStyle/>
          <a:p>
            <a:pPr algn="ctr"/>
            <a:r>
              <a:rPr lang="pl-PL" dirty="0" smtClean="0">
                <a:latin typeface="Arial Black" panose="020B0A04020102020204" pitchFamily="34" charset="0"/>
              </a:rPr>
              <a:t>Modele dostępności</a:t>
            </a:r>
            <a:br>
              <a:rPr lang="pl-PL" dirty="0" smtClean="0">
                <a:latin typeface="Arial Black" panose="020B0A04020102020204" pitchFamily="34" charset="0"/>
              </a:rPr>
            </a:br>
            <a:r>
              <a:rPr lang="pl-PL" dirty="0" smtClean="0">
                <a:latin typeface="Arial Black" panose="020B0A04020102020204" pitchFamily="34" charset="0"/>
              </a:rPr>
              <a:t>w programie  </a:t>
            </a:r>
            <a:br>
              <a:rPr lang="pl-PL" dirty="0" smtClean="0">
                <a:latin typeface="Arial Black" panose="020B0A04020102020204" pitchFamily="34" charset="0"/>
              </a:rPr>
            </a:br>
            <a:r>
              <a:rPr lang="pl-PL" i="1" dirty="0" smtClean="0">
                <a:latin typeface="Arial Black" panose="020B0A04020102020204" pitchFamily="34" charset="0"/>
              </a:rPr>
              <a:t>Dostępność plus  </a:t>
            </a:r>
            <a:endParaRPr lang="pl-PL" i="1" dirty="0">
              <a:latin typeface="Arial Black" panose="020B0A040201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altLang="pl-PL" sz="2400" dirty="0">
                <a:latin typeface="Arial Black" panose="020B0A04020102020204" pitchFamily="34" charset="0"/>
              </a:rPr>
              <a:t>Prof. Janina </a:t>
            </a:r>
            <a:r>
              <a:rPr lang="pl-PL" altLang="pl-PL" sz="2400" dirty="0" err="1">
                <a:latin typeface="Arial Black" panose="020B0A04020102020204" pitchFamily="34" charset="0"/>
              </a:rPr>
              <a:t>Filek</a:t>
            </a:r>
            <a:r>
              <a:rPr lang="pl-PL" altLang="pl-PL" sz="2400" dirty="0">
                <a:latin typeface="Arial Black" panose="020B0A04020102020204" pitchFamily="34" charset="0"/>
              </a:rPr>
              <a:t> – Uniwersytet Ekonomiczny w Krakowie</a:t>
            </a:r>
          </a:p>
          <a:p>
            <a:pPr algn="ctr"/>
            <a:r>
              <a:rPr lang="pl-PL" altLang="pl-PL" sz="2400" dirty="0">
                <a:latin typeface="Arial Black" panose="020B0A04020102020204" pitchFamily="34" charset="0"/>
              </a:rPr>
              <a:t>Ireneusz Białek – Uniwersytet Jagielloński</a:t>
            </a:r>
          </a:p>
          <a:p>
            <a:pPr algn="ctr"/>
            <a:r>
              <a:rPr lang="pl-PL" altLang="pl-PL" sz="2400" dirty="0">
                <a:latin typeface="Arial Black" panose="020B0A04020102020204" pitchFamily="34" charset="0"/>
              </a:rPr>
              <a:t>Anna </a:t>
            </a:r>
            <a:r>
              <a:rPr lang="pl-PL" altLang="pl-PL" sz="2400" dirty="0" err="1">
                <a:latin typeface="Arial Black" panose="020B0A04020102020204" pitchFamily="34" charset="0"/>
              </a:rPr>
              <a:t>Rutz</a:t>
            </a:r>
            <a:r>
              <a:rPr lang="pl-PL" altLang="pl-PL" sz="2400" dirty="0">
                <a:latin typeface="Arial Black" panose="020B0A04020102020204" pitchFamily="34" charset="0"/>
              </a:rPr>
              <a:t> – Uniwersytet im. Adama Mickiewicza w Poznaniu  </a:t>
            </a:r>
          </a:p>
          <a:p>
            <a:endParaRPr lang="pl-PL" sz="2400" dirty="0">
              <a:latin typeface="Arial Black" panose="020B0A04020102020204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8147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93290" y="273629"/>
            <a:ext cx="10019071" cy="1144921"/>
          </a:xfrm>
          <a:ln/>
        </p:spPr>
        <p:txBody>
          <a:bodyPr vert="horz" lIns="91440" tIns="35206" rIns="91440" bIns="45720" rtlCol="0" anchor="t">
            <a:no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000" dirty="0">
                <a:latin typeface="Arial Black" panose="020B0A04020102020204" pitchFamily="34" charset="0"/>
              </a:rPr>
              <a:t>Przykłady działań (ścieżka mini):</a:t>
            </a:r>
            <a:br>
              <a:rPr lang="pl-PL" altLang="pl-PL" sz="4000" dirty="0">
                <a:latin typeface="Arial Black" panose="020B0A04020102020204" pitchFamily="34" charset="0"/>
              </a:rPr>
            </a:br>
            <a:endParaRPr lang="pl-PL" altLang="pl-PL" sz="40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94968" y="1614161"/>
            <a:ext cx="9527458" cy="4761140"/>
          </a:xfrm>
          <a:ln/>
        </p:spPr>
        <p:txBody>
          <a:bodyPr>
            <a:normAutofit/>
          </a:bodyPr>
          <a:lstStyle/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 smtClean="0">
                <a:latin typeface="Arial Black" panose="020B0A04020102020204" pitchFamily="34" charset="0"/>
              </a:rPr>
              <a:t>Podnoszenie </a:t>
            </a:r>
            <a:r>
              <a:rPr lang="pl-PL" altLang="pl-PL" sz="2400" dirty="0">
                <a:solidFill>
                  <a:srgbClr val="171717"/>
                </a:solidFill>
                <a:latin typeface="Arial Black" panose="020B0A04020102020204" pitchFamily="34" charset="0"/>
              </a:rPr>
              <a:t>kompetencji kadr uczelni</a:t>
            </a:r>
            <a:r>
              <a:rPr lang="pl-PL" altLang="pl-PL" sz="2400" dirty="0">
                <a:latin typeface="Arial Black" panose="020B0A04020102020204" pitchFamily="34" charset="0"/>
              </a:rPr>
              <a:t> poprzez np. udział w krajowych konferencjach tematycznych, związanych z dostępnością, forach eksperckich, dniach integracji, seminariach i wizytach studyjnych w wiodących ośrodkach akademickich, oferujących wsparcie edukacyjne dla osób z niepełnosprawnościami;</a:t>
            </a:r>
          </a:p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Podnoszenie </a:t>
            </a:r>
            <a:r>
              <a:rPr lang="pl-PL" altLang="pl-PL" sz="2400" dirty="0">
                <a:solidFill>
                  <a:srgbClr val="171717"/>
                </a:solidFill>
                <a:latin typeface="Arial Black" panose="020B0A04020102020204" pitchFamily="34" charset="0"/>
              </a:rPr>
              <a:t>kompetencji kadr uczelni</a:t>
            </a:r>
            <a:r>
              <a:rPr lang="pl-PL" altLang="pl-PL" sz="2400" dirty="0">
                <a:latin typeface="Arial Black" panose="020B0A04020102020204" pitchFamily="34" charset="0"/>
              </a:rPr>
              <a:t> poprzez szkolenia w organizacjach trzeciego sektora lub uczelniach o ugruntowanym dorobku w zakresie wsparcia edukacyjnego na poziomie wyższym;</a:t>
            </a:r>
          </a:p>
          <a:p>
            <a:pPr marL="0" indent="97932" algn="just">
              <a:lnSpc>
                <a:spcPct val="104000"/>
              </a:lnSpc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2400" dirty="0">
              <a:latin typeface="Arial Black" panose="020B0A040201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8222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3961" y="609600"/>
            <a:ext cx="9497962" cy="1320800"/>
          </a:xfrm>
        </p:spPr>
        <p:txBody>
          <a:bodyPr>
            <a:noAutofit/>
          </a:bodyPr>
          <a:lstStyle/>
          <a:p>
            <a:r>
              <a:rPr lang="pl-PL" altLang="pl-PL" sz="4000" dirty="0">
                <a:latin typeface="Arial Black" panose="020B0A04020102020204" pitchFamily="34" charset="0"/>
              </a:rPr>
              <a:t>Przykłady działań (ścieżka mini):</a:t>
            </a:r>
            <a:br>
              <a:rPr lang="pl-PL" altLang="pl-PL" sz="4000" dirty="0">
                <a:latin typeface="Arial Black" panose="020B0A04020102020204" pitchFamily="34" charset="0"/>
              </a:rPr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3961" y="2160589"/>
            <a:ext cx="9222658" cy="3880773"/>
          </a:xfrm>
        </p:spPr>
        <p:txBody>
          <a:bodyPr>
            <a:noAutofit/>
          </a:bodyPr>
          <a:lstStyle/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Aktywne działania zachęcające osoby z niepełnosprawnościami do podejmowania studiów, np. spotkania z kandydatami, informowanie maturzystów o możliwościach jakie stwarza im uczelnia;</a:t>
            </a:r>
          </a:p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Likwidacja barier architektonicznych – do 30% wartości projektu. W pierwszej kolejności powinna być dostosowana siedziba pełnomocnika/jednostki. Siedziba ta powinna gwarantować dostępność wszystkich procesów i dyskrecję. </a:t>
            </a:r>
          </a:p>
          <a:p>
            <a:endParaRPr lang="pl-PL" sz="2400" dirty="0">
              <a:latin typeface="Arial Black" panose="020B0A04020102020204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6457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83458" y="459408"/>
            <a:ext cx="9943602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000" dirty="0">
                <a:latin typeface="Arial Black" panose="020B0A04020102020204" pitchFamily="34" charset="0"/>
              </a:rPr>
              <a:t>Rezultaty dla projektów Ścieżki </a:t>
            </a:r>
            <a:r>
              <a:rPr lang="pl-PL" altLang="pl-PL" sz="4000" dirty="0" smtClean="0">
                <a:latin typeface="Arial Black" panose="020B0A04020102020204" pitchFamily="34" charset="0"/>
              </a:rPr>
              <a:t>MINI</a:t>
            </a:r>
            <a:endParaRPr lang="pl-PL" altLang="pl-PL" dirty="0">
              <a:latin typeface="Arial Black" panose="020B0A04020102020204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383458" y="1604329"/>
            <a:ext cx="10019071" cy="4526396"/>
          </a:xfrm>
          <a:ln/>
        </p:spPr>
        <p:txBody>
          <a:bodyPr vert="horz" lIns="91440" tIns="17603" rIns="91440" bIns="45720" rtlCol="0">
            <a:normAutofit lnSpcReduction="10000"/>
          </a:bodyPr>
          <a:lstStyle/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1 – Struktura organizacyjna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Jako minimum powołanie w strukturze uczelni pełnomocnika rektora ds. osób z niepełnosprawnościami lub utworzenie stanowiska ds. dostępności uczelni i zapewnienie jego funkcjonowania przez co najmniej 2 lata od zakończenia projektu </a:t>
            </a:r>
            <a:r>
              <a:rPr lang="pl-PL" altLang="pl-PL" sz="2400" dirty="0" smtClean="0">
                <a:latin typeface="Arial Black" panose="020B0A04020102020204" pitchFamily="34" charset="0"/>
              </a:rPr>
              <a:t>(lub </a:t>
            </a:r>
            <a:r>
              <a:rPr lang="pl-PL" altLang="pl-PL" sz="2400" dirty="0">
                <a:latin typeface="Arial Black" panose="020B0A04020102020204" pitchFamily="34" charset="0"/>
              </a:rPr>
              <a:t>przez okres nie krótszy niż czas trwania </a:t>
            </a:r>
            <a:r>
              <a:rPr lang="pl-PL" altLang="pl-PL" sz="2400" dirty="0" smtClean="0">
                <a:latin typeface="Arial Black" panose="020B0A04020102020204" pitchFamily="34" charset="0"/>
              </a:rPr>
              <a:t>projektu).</a:t>
            </a:r>
            <a:endParaRPr lang="pl-PL" altLang="pl-PL" sz="2400" dirty="0">
              <a:latin typeface="Arial Black" panose="020B0A04020102020204" pitchFamily="34" charset="0"/>
            </a:endParaRP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wdrożenie na uczelni niektórych z usług np. funkcji doradcy/konsultanta </a:t>
            </a:r>
            <a:r>
              <a:rPr lang="pl-PL" altLang="pl-PL" sz="2400" dirty="0">
                <a:solidFill>
                  <a:srgbClr val="171717"/>
                </a:solidFill>
                <a:latin typeface="Arial Black" panose="020B0A04020102020204" pitchFamily="34" charset="0"/>
              </a:rPr>
              <a:t>edukacyjnego,  </a:t>
            </a:r>
            <a:r>
              <a:rPr lang="pl-PL" altLang="pl-PL" sz="2400" dirty="0">
                <a:latin typeface="Arial Black" panose="020B0A04020102020204" pitchFamily="34" charset="0"/>
              </a:rPr>
              <a:t>zapewnienie usługi tłumaczenia na polski język migowy, zapewnienie </a:t>
            </a:r>
            <a:r>
              <a:rPr lang="pl-PL" altLang="pl-PL" sz="2400" dirty="0">
                <a:solidFill>
                  <a:srgbClr val="171717"/>
                </a:solidFill>
                <a:latin typeface="Arial Black" panose="020B0A04020102020204" pitchFamily="34" charset="0"/>
              </a:rPr>
              <a:t>asystentów dydaktycznych</a:t>
            </a:r>
            <a:r>
              <a:rPr lang="pl-PL" altLang="pl-PL" sz="2400" dirty="0">
                <a:latin typeface="Arial Black" panose="020B0A04020102020204" pitchFamily="34" charset="0"/>
              </a:rPr>
              <a:t>, specjalisty od technologii wspierających itp.</a:t>
            </a:r>
          </a:p>
          <a:p>
            <a:pPr marL="0" indent="97932" algn="just">
              <a:lnSpc>
                <a:spcPct val="104000"/>
              </a:lnSpc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2400" dirty="0">
              <a:latin typeface="Arial Black" panose="020B0A04020102020204" pitchFamily="34" charset="0"/>
            </a:endParaRPr>
          </a:p>
          <a:p>
            <a:pPr marL="0" indent="97932" algn="just">
              <a:lnSpc>
                <a:spcPct val="104000"/>
              </a:lnSpc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814" dirty="0">
              <a:latin typeface="Trebuchet MS" panose="020B0603020202020204" pitchFamily="34" charset="0"/>
            </a:endParaRPr>
          </a:p>
          <a:p>
            <a:pPr marL="0" indent="97932" algn="just">
              <a:lnSpc>
                <a:spcPct val="104000"/>
              </a:lnSpc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814" dirty="0">
              <a:latin typeface="Trebuchet MS" panose="020B0603020202020204" pitchFamily="34" charset="0"/>
            </a:endParaRPr>
          </a:p>
          <a:p>
            <a:pPr marL="0" indent="97932" algn="just">
              <a:lnSpc>
                <a:spcPct val="104000"/>
              </a:lnSpc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814" dirty="0">
              <a:latin typeface="Trebuchet MS" panose="020B06030202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1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6384" y="204803"/>
            <a:ext cx="10074300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000" dirty="0">
                <a:latin typeface="Arial Black" panose="020B0A04020102020204" pitchFamily="34" charset="0"/>
              </a:rPr>
              <a:t>Rezultaty dla projektów Ścieżki MINI</a:t>
            </a:r>
            <a:endParaRPr lang="pl-PL" altLang="pl-PL" sz="40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17754" y="934064"/>
            <a:ext cx="9206183" cy="5304815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2 – Architektura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Siedziba pełnomocnika musi spełniać minimalne wymogi dostępności architektonicznej. Minimum to: 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dostępne wejście, 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przystosowana toaleta, 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ciągi komunikacyjne wolne od barier i zapewniające przestrzeń </a:t>
            </a:r>
            <a:r>
              <a:rPr lang="pl-PL" altLang="pl-PL" sz="2000" dirty="0" smtClean="0">
                <a:latin typeface="Arial Black" panose="020B0A04020102020204" pitchFamily="34" charset="0"/>
              </a:rPr>
              <a:t>manewrową.</a:t>
            </a:r>
          </a:p>
          <a:p>
            <a:pPr marL="97932" indent="0" algn="just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 smtClean="0">
                <a:latin typeface="Arial Black" panose="020B0A04020102020204" pitchFamily="34" charset="0"/>
              </a:rPr>
              <a:t>Wskazane </a:t>
            </a:r>
            <a:r>
              <a:rPr lang="pl-PL" altLang="pl-PL" sz="2000" dirty="0">
                <a:latin typeface="Arial Black" panose="020B0A04020102020204" pitchFamily="34" charset="0"/>
              </a:rPr>
              <a:t>jest zlokalizowanie siedziby jednostki w miejscu, w którym toczy się życie uczelni, do którego prowadzi w pełni dostępna ścieżka komunikacyjna. Jeśli z przyczyn obiektywnych siedziba zostanie  utworzona na piętrze, koniecznym będzie zainstalowanie windy (która musi mieć komunikaty głosowe i oznaczenia brajlowskie).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73520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14632" y="253965"/>
            <a:ext cx="10412362" cy="1144921"/>
          </a:xfrm>
          <a:ln/>
        </p:spPr>
        <p:txBody>
          <a:bodyPr vert="horz" lIns="91440" tIns="35206" rIns="91440" bIns="45720" rtlCol="0" anchor="t">
            <a:no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Rezultaty dla projektów Ścieżki MINI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314632" y="1574832"/>
            <a:ext cx="9963267" cy="4993115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3 - Technologie wspierające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Wdrożenie strony internetowej pełnomocnika lub jednostki, zawierającej podstawowe informacje dla osób z niepełnosprawnościami, w szczególności dotyczące rekrutacji na studia i dostosowań procesu kształcenia. Strona powinna spełniać standard dostępności WCAG 2.0 lub 2.1. na poziomie AA.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Jeżeli w trakcie realizacji ścieżki mini nie jest możliwe, aby ten standard spełniały strony jednostek zajmujących się rekrutacją lub sprawami osobowymi, informacje dotyczące tych obszarów muszą znaleźć się na stronie jednostki/pełnomocnika zajmującego się dostępnością. </a:t>
            </a:r>
            <a:r>
              <a:rPr lang="pl-PL" altLang="pl-PL" sz="2000" dirty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97932" algn="just"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Wdrożenie innych rozwiązań technologicznych np. związanych z możliwością korzystania z baz bibliotecznych online. 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937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85134" y="273629"/>
            <a:ext cx="10471355" cy="1144921"/>
          </a:xfrm>
          <a:ln/>
        </p:spPr>
        <p:txBody>
          <a:bodyPr vert="horz" lIns="91440" tIns="35206" rIns="91440" bIns="45720" rtlCol="0" anchor="t">
            <a:no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000" dirty="0">
                <a:latin typeface="Arial Black" panose="020B0A04020102020204" pitchFamily="34" charset="0"/>
              </a:rPr>
              <a:t>Rezultaty dla projektów Ścieżki MINI</a:t>
            </a:r>
            <a:endParaRPr lang="pl-PL" altLang="pl-PL" sz="4000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91613" y="1081548"/>
            <a:ext cx="9501150" cy="5298165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4 – Procedury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100" dirty="0">
                <a:latin typeface="Arial Black" panose="020B0A04020102020204" pitchFamily="34" charset="0"/>
              </a:rPr>
              <a:t>W oficjalnych dokumentach uczelni np. w statucie lub zarządzeniu rektora powinien pojawić się zapis gwarantujący realizację polityki dostępności uczelni, równych szans, niedyskryminacji i wdrażania racjonalnych dostosowań</a:t>
            </a:r>
            <a:r>
              <a:rPr lang="pl-PL" altLang="pl-PL" sz="2100" dirty="0" smtClean="0">
                <a:latin typeface="Arial Black" panose="020B0A04020102020204" pitchFamily="34" charset="0"/>
              </a:rPr>
              <a:t>.</a:t>
            </a:r>
            <a:endParaRPr lang="pl-PL" altLang="pl-PL" sz="2100" dirty="0"/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5 - Rodzaje wsparcia edukacyjnego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200" dirty="0">
                <a:solidFill>
                  <a:schemeClr val="tx1"/>
                </a:solidFill>
                <a:latin typeface="Arial Black" panose="020B0A04020102020204" pitchFamily="34" charset="0"/>
              </a:rPr>
              <a:t>Zaplanowane w projekcie wsparcie musi być kompleksowe i obejmować wszystkie rodzaje niepełnosprawności. Powinno być zgodne z siedmioma zasadami wsparcia edukacyjnego, przyjętego uchwałą </a:t>
            </a:r>
            <a:r>
              <a:rPr lang="pl-PL" altLang="pl-PL" sz="2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KRASP 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pl-PL" altLang="pl-PL" sz="2200" dirty="0">
                <a:solidFill>
                  <a:schemeClr val="tx1"/>
                </a:solidFill>
                <a:latin typeface="Arial Black" panose="020B0A04020102020204" pitchFamily="34" charset="0"/>
                <a:hlinkClick r:id="rId3"/>
              </a:rPr>
              <a:t>https://odpowiedzialnewsparcie.pl/</a:t>
            </a:r>
          </a:p>
          <a:p>
            <a:pPr marL="0" indent="0" algn="just">
              <a:lnSpc>
                <a:spcPct val="104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lnSpc>
                <a:spcPct val="104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814" dirty="0">
              <a:latin typeface="Trebuchet MS" panose="020B0603020202020204" pitchFamily="34" charset="0"/>
            </a:endParaRPr>
          </a:p>
          <a:p>
            <a:pPr marL="0" indent="0">
              <a:lnSpc>
                <a:spcPct val="104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814" dirty="0">
              <a:latin typeface="Trebuchet MS" panose="020B06030202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716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894735" y="273629"/>
            <a:ext cx="9314338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Rezultaty dla projektów Ścieżki MINI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524874" y="1810806"/>
            <a:ext cx="9238558" cy="4526396"/>
          </a:xfrm>
          <a:ln/>
        </p:spPr>
        <p:txBody>
          <a:bodyPr vert="horz" lIns="91440" tIns="16003" rIns="91440" bIns="45720" rtlCol="0">
            <a:normAutofit fontScale="92500" lnSpcReduction="10000"/>
          </a:bodyPr>
          <a:lstStyle/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6 - Szkolenia podnoszące świadomość niepełnosprawności</a:t>
            </a:r>
            <a:r>
              <a:rPr lang="pl-PL" altLang="pl-PL" sz="1814" dirty="0"/>
              <a:t> </a:t>
            </a:r>
            <a:endParaRPr lang="pl-PL" altLang="pl-PL" sz="1814" dirty="0" smtClean="0"/>
          </a:p>
          <a:p>
            <a:pPr marL="0" indent="97932" algn="just"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 smtClean="0">
                <a:latin typeface="Arial Black" panose="020B0A04020102020204" pitchFamily="34" charset="0"/>
              </a:rPr>
              <a:t>W  wyniku projektu pełnomocnik lub/i pracownicy jednostki ds. dostępności powinni odbyć podstawowe szkolenie podnoszące wiedzę i świadomość na temat niepełnosprawności oraz siedmiu zasad wsparcia edukacyjnego. Istotny jest także  udział w szkoleniu osób decyzyjnych dla procesu dostępności uczelni np. prorektora ds. rozwoju lub dydaktyki, kanclerza, dziekana, kierowników jednostek organizacyjnych uczelni. Podnoszenie kompetencji pracowników uczelni może się odbywać we współpracy z uczelniami realizującymi ścieżkę maxi (lista uczelni będzie udostępniona przez </a:t>
            </a:r>
            <a:r>
              <a:rPr lang="pl-PL" altLang="pl-PL" sz="2000" dirty="0" err="1" smtClean="0">
                <a:latin typeface="Arial Black" panose="020B0A04020102020204" pitchFamily="34" charset="0"/>
              </a:rPr>
              <a:t>NCBiR</a:t>
            </a:r>
            <a:r>
              <a:rPr lang="pl-PL" altLang="pl-PL" sz="2000" dirty="0" smtClean="0">
                <a:latin typeface="Arial Black" panose="020B0A04020102020204" pitchFamily="34" charset="0"/>
              </a:rPr>
              <a:t> po rozstrzygnięciu konkursu) lub z pozostałymi ośrodkami akademickimi, mającymi ugruntowany dorobek we wdrażaniu rozwiązań z zakresu dostępności. </a:t>
            </a:r>
            <a:endParaRPr lang="pl-PL" altLang="pl-PL" sz="2000" dirty="0">
              <a:latin typeface="Arial Black" panose="020B0A040201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593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 algn="ctr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000" dirty="0">
                <a:latin typeface="Arial Black" panose="020B0A04020102020204" pitchFamily="34" charset="0"/>
              </a:rPr>
              <a:t>Ścieżka MIDI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03123" y="1278194"/>
            <a:ext cx="9261987" cy="5009847"/>
          </a:xfrm>
          <a:ln/>
        </p:spPr>
        <p:txBody>
          <a:bodyPr vert="horz" lIns="91440" tIns="16003" rIns="91440" bIns="45720" rtlCol="0">
            <a:noAutofit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300" dirty="0">
                <a:latin typeface="Arial Black" panose="020B0A04020102020204" pitchFamily="34" charset="0"/>
              </a:rPr>
              <a:t>Realizacja projektu pozwoli na zwiększenie intensywności wsparcia ponad to, co jest finansowane z obowiązującej dotacji z </a:t>
            </a:r>
            <a:r>
              <a:rPr lang="pl-PL" altLang="pl-PL" sz="2300" dirty="0" err="1">
                <a:latin typeface="Arial Black" panose="020B0A04020102020204" pitchFamily="34" charset="0"/>
              </a:rPr>
              <a:t>MNiSW</a:t>
            </a:r>
            <a:r>
              <a:rPr lang="pl-PL" altLang="pl-PL" sz="2300" dirty="0">
                <a:latin typeface="Arial Black" panose="020B0A04020102020204" pitchFamily="34" charset="0"/>
              </a:rPr>
              <a:t> (środki EFS nie mogą zastępować dotacji, lecz mogą pozwolić na realizację wsparcia edukacyjnego na większą skalę). (Zgodnie z wytycznymi określającymi tryb i zasady wydatkowania środków na kształcenie studentów z niepełnosprawnościami, które zostaną ogłoszone przez </a:t>
            </a:r>
            <a:r>
              <a:rPr lang="pl-PL" altLang="pl-PL" sz="2300" dirty="0" err="1">
                <a:latin typeface="Arial Black" panose="020B0A04020102020204" pitchFamily="34" charset="0"/>
              </a:rPr>
              <a:t>MNSiW</a:t>
            </a:r>
            <a:r>
              <a:rPr lang="pl-PL" altLang="pl-PL" sz="2300" dirty="0">
                <a:latin typeface="Arial Black" panose="020B0A04020102020204" pitchFamily="34" charset="0"/>
              </a:rPr>
              <a:t>).  Uczelnia musi więc wykazać, że jest zdolna do rozwoju dotychczasowych działań, odpowiedniego ich skalowania, obejmowania wsparciem większej liczby osób, nowych interesariuszy, poszerzania zakresu działań, zapewniania ich trwałości i spójności.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8562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40774" y="273629"/>
            <a:ext cx="9668299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 algn="ctr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000" dirty="0" smtClean="0">
                <a:latin typeface="Arial Black" panose="020B0A04020102020204" pitchFamily="34" charset="0"/>
              </a:rPr>
              <a:t>Przykładowe działania (ścieżka MIDI)</a:t>
            </a:r>
            <a:endParaRPr lang="pl-PL" altLang="pl-PL" sz="4000" dirty="0">
              <a:latin typeface="Arial Black" panose="020B0A04020102020204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540775" y="1604329"/>
            <a:ext cx="9055510" cy="4526396"/>
          </a:xfrm>
          <a:ln/>
        </p:spPr>
        <p:txBody>
          <a:bodyPr>
            <a:normAutofit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 smtClean="0">
                <a:latin typeface="Arial Black" panose="020B0A04020102020204" pitchFamily="34" charset="0"/>
              </a:rPr>
              <a:t>włączenie </a:t>
            </a:r>
            <a:r>
              <a:rPr lang="pl-PL" altLang="pl-PL" sz="2400" dirty="0">
                <a:latin typeface="Arial Black" panose="020B0A04020102020204" pitchFamily="34" charset="0"/>
              </a:rPr>
              <a:t>przedstawicieli osób niepełnosprawnych z różnych grup uczelni, oraz specjalistów, w debaty nad potrzebami i rozwiązaniami trudności, które napotykają w swojej codzienności; 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dostosowanie materiałów dydaktycznych oraz dostosowanie  procesu rekrutacji, kształcenia czy działalności naukowej do potrzeb osób z niepełnosprawnościami wraz ze szkoleniem asystentów dydaktycznych, którzy również mogą je dostosowywać</a:t>
            </a:r>
            <a:r>
              <a:rPr lang="pl-PL" altLang="pl-PL" sz="2400" dirty="0" smtClean="0">
                <a:latin typeface="Arial Black" panose="020B0A04020102020204" pitchFamily="34" charset="0"/>
              </a:rPr>
              <a:t>;</a:t>
            </a:r>
            <a:endParaRPr lang="pl-PL" altLang="pl-PL" sz="2400" dirty="0">
              <a:latin typeface="Arial Black" panose="020B0A040201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206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941" y="609600"/>
            <a:ext cx="9665111" cy="1320800"/>
          </a:xfrm>
        </p:spPr>
        <p:txBody>
          <a:bodyPr/>
          <a:lstStyle/>
          <a:p>
            <a:r>
              <a:rPr lang="pl-PL" altLang="pl-PL" dirty="0">
                <a:latin typeface="Arial Black" panose="020B0A04020102020204" pitchFamily="34" charset="0"/>
              </a:rPr>
              <a:t>Przykładowe działania (ścieżka MIDI)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zakup adekwatnych do przyjętego katalogu usług wsparcia edukacyjnego sprzętu specjalistycznego i oprogramowania i/lub zorganizowanie szkolenia dla informatyków uczelni bądź innych osób odpowiedzialnych za taki sprzęt;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wdrażanie metodyki nauczania języków obcych w formach zapewniających pełny dostęp dla osób z różnorodnymi niepełnosprawnościami wraz ze szkoleniem lektorów języków obcych;</a:t>
            </a:r>
          </a:p>
          <a:p>
            <a:endParaRPr lang="pl-PL" sz="2400" dirty="0">
              <a:latin typeface="Arial Black" panose="020B0A04020102020204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86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b="1" dirty="0">
                <a:latin typeface="Arial Black" panose="020B0A04020102020204" pitchFamily="34" charset="0"/>
              </a:rPr>
              <a:t>Struktura modeli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42452" y="1769805"/>
            <a:ext cx="10284541" cy="398729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17603" rIns="0" bIns="0" rtlCol="0">
            <a:noAutofit/>
          </a:bodyPr>
          <a:lstStyle/>
          <a:p>
            <a:pPr marL="0" indent="0">
              <a:spcAft>
                <a:spcPct val="0"/>
              </a:spcAft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400" dirty="0">
                <a:latin typeface="Arial Black" panose="020B0A04020102020204" pitchFamily="34" charset="0"/>
              </a:rPr>
              <a:t>Podział na </a:t>
            </a:r>
            <a:r>
              <a:rPr lang="pl-PL" altLang="pl-PL" sz="4400" dirty="0">
                <a:solidFill>
                  <a:srgbClr val="C00000"/>
                </a:solidFill>
                <a:latin typeface="Arial Black" panose="020B0A04020102020204" pitchFamily="34" charset="0"/>
              </a:rPr>
              <a:t>trzy ścieżki </a:t>
            </a:r>
            <a:r>
              <a:rPr lang="pl-PL" altLang="pl-PL" sz="4400" dirty="0">
                <a:latin typeface="Arial Black" panose="020B0A04020102020204" pitchFamily="34" charset="0"/>
              </a:rPr>
              <a:t>w zależności od liczby studentów i doświadczenia danej uczelni we wspieraniu osób z niepełnosprawnościami</a:t>
            </a:r>
            <a:r>
              <a:rPr lang="pl-PL" altLang="pl-PL" sz="4400" dirty="0" smtClean="0">
                <a:latin typeface="Arial Black" panose="020B0A04020102020204" pitchFamily="34" charset="0"/>
              </a:rPr>
              <a:t>:</a:t>
            </a:r>
            <a:endParaRPr lang="pl-PL" altLang="pl-PL" sz="4400" dirty="0">
              <a:latin typeface="Arial Black" panose="020B0A040201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 altLang="pl-PL" smtClean="0"/>
              <a:t>Kraków, 10.12.2018</a:t>
            </a: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9784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2116" y="273629"/>
            <a:ext cx="9746957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Przykładowe działania (ścieżka MIDI)</a:t>
            </a:r>
            <a:endParaRPr lang="pl-PL" altLang="pl-PL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515838"/>
            <a:ext cx="9746957" cy="4847549"/>
          </a:xfrm>
          <a:ln/>
        </p:spPr>
        <p:txBody>
          <a:bodyPr>
            <a:normAutofit/>
          </a:bodyPr>
          <a:lstStyle/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dirty="0" smtClean="0">
                <a:latin typeface="Arial Black" panose="020B0A04020102020204" pitchFamily="34" charset="0"/>
              </a:rPr>
              <a:t>podnoszenie </a:t>
            </a:r>
            <a:r>
              <a:rPr lang="pl-PL" altLang="pl-PL" sz="2800" dirty="0">
                <a:latin typeface="Arial Black" panose="020B0A04020102020204" pitchFamily="34" charset="0"/>
              </a:rPr>
              <a:t>kompetencji kadr uczelni poprzez udział w krajowych i zagranicznych konferencjach dotyczących dostępności, dniach integracji, forach eksperckich, seminariach i wizytach studyjnych;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dirty="0">
                <a:latin typeface="Arial Black" panose="020B0A04020102020204" pitchFamily="34" charset="0"/>
              </a:rPr>
              <a:t>likwidacja barier architektonicznych obejmująca ale inne miejsca w uczelni, ważne dla codziennego funkcjonowania studentów z niepełnosprawnościami (do 30% wartości projektu);</a:t>
            </a:r>
          </a:p>
          <a:p>
            <a:pPr marL="0" indent="97932" algn="just"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2800" dirty="0">
              <a:latin typeface="Arial Black" panose="020B0A040201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612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3961" y="609600"/>
            <a:ext cx="9743768" cy="1320800"/>
          </a:xfrm>
        </p:spPr>
        <p:txBody>
          <a:bodyPr/>
          <a:lstStyle/>
          <a:p>
            <a:r>
              <a:rPr lang="pl-PL" altLang="pl-PL" dirty="0">
                <a:latin typeface="Arial Black" panose="020B0A04020102020204" pitchFamily="34" charset="0"/>
              </a:rPr>
              <a:t>Przykładowe działania (ścieżka MIDI)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356853"/>
            <a:ext cx="8596668" cy="4684510"/>
          </a:xfrm>
        </p:spPr>
        <p:txBody>
          <a:bodyPr>
            <a:normAutofit/>
          </a:bodyPr>
          <a:lstStyle/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szkolenie pracowników odpowiedzialnych za  infrastrukturę uczelni w zakresie świadomości związanej z barierami środowiska fizycznego;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>
                <a:latin typeface="Arial Black" panose="020B0A04020102020204" pitchFamily="34" charset="0"/>
              </a:rPr>
              <a:t>zatrudnienie doradców </a:t>
            </a:r>
            <a:r>
              <a:rPr lang="pl-PL" altLang="pl-PL" sz="2400" dirty="0" smtClean="0">
                <a:latin typeface="Arial Black" panose="020B0A04020102020204" pitchFamily="34" charset="0"/>
              </a:rPr>
              <a:t>edukacyjnych/ konsultantów</a:t>
            </a:r>
            <a:r>
              <a:rPr lang="pl-PL" altLang="pl-PL" sz="2400" dirty="0">
                <a:latin typeface="Arial Black" panose="020B0A04020102020204" pitchFamily="34" charset="0"/>
              </a:rPr>
              <a:t>, asystentów dydaktycznych, dodatkowe wynagrodzenia dla lektorów języków obcych, autorów zajęć sportowych, psychologów zajmujących się wsparciem zdrowia psychicznego itp. (adekwatnie do wykazanych w tych obszarach braków i potrzeb ich zaspokojenia).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7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825910" y="273629"/>
            <a:ext cx="9383163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Rezultaty dla projektów Ścieżki MIDI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22787" y="1032387"/>
            <a:ext cx="9786286" cy="5624052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1 - Struktura organizacyjna jednostki </a:t>
            </a:r>
            <a:endParaRPr lang="pl-PL" altLang="pl-PL" sz="26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ds</a:t>
            </a:r>
            <a:r>
              <a:rPr lang="pl-PL" altLang="pl-PL" sz="2600" b="1" dirty="0">
                <a:solidFill>
                  <a:srgbClr val="C00000"/>
                </a:solidFill>
                <a:latin typeface="Arial Black" panose="020B0A04020102020204" pitchFamily="34" charset="0"/>
              </a:rPr>
              <a:t>. dostępności</a:t>
            </a:r>
          </a:p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Struktura jednostki ds. dostępności powinna być rozwinięta w sposób kompleksowy i obejmować wszystkie sześć obszarów dostępności – zatrudnienie doradców/ konsultantów edukacyjnych, specjalistów w obszarze technologii wspierających, psychologów lub wynajęcie usług w zakresie wsparcia zdrowia psychicznego etc. Struktura jednostki powinna być adekwatna do wielkości uczelni i jej oferty dydaktycznej oraz liczby zatrudnionych pracowników.</a:t>
            </a:r>
          </a:p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2 – Architektura</a:t>
            </a:r>
          </a:p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Wdrażanie zasobów w postaci np. oznaczeń w alfabecie Braille'a, systemów nawigacji dla osób niewidomych, instalacji pętli </a:t>
            </a:r>
            <a:r>
              <a:rPr lang="pl-PL" altLang="pl-PL" dirty="0" err="1">
                <a:latin typeface="Arial Black" panose="020B0A04020102020204" pitchFamily="34" charset="0"/>
              </a:rPr>
              <a:t>induktofonicznych</a:t>
            </a:r>
            <a:r>
              <a:rPr lang="pl-PL" altLang="pl-PL" dirty="0">
                <a:latin typeface="Arial Black" panose="020B0A04020102020204" pitchFamily="34" charset="0"/>
              </a:rPr>
              <a:t>, montaż windy, podjazdu, drzwi automatycznych, które muszą pojawić się w miejscach kluczowych dla życia uczelni i stwarzać nowe, dotychczas niedostępne dla osób z  niepełnosprawnościami, możliwości nauki i funkcjonowania na uczelni. 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691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967326" y="273629"/>
            <a:ext cx="8697784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Rezultaty dla projektów Ścieżki MIDI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324465" y="1604329"/>
            <a:ext cx="9884608" cy="4856190"/>
          </a:xfrm>
          <a:ln/>
        </p:spPr>
        <p:txBody>
          <a:bodyPr vert="horz" lIns="91440" tIns="16003" rIns="91440" bIns="45720" rtlCol="0">
            <a:normAutofit lnSpcReduction="10000"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3 - Technologie wspierające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1900" dirty="0">
                <a:latin typeface="Arial Black" panose="020B0A04020102020204" pitchFamily="34" charset="0"/>
              </a:rPr>
              <a:t>Rozwinięcie zaplecza technologicznego w ramach katalogu wsparcia edukacyjnego usług oraz przynajmniej plan zapewniający zwiększanie dostępności wewnętrznych systemów informatycznych oraz procedur administracyjnych.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4 – Procedury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1900" dirty="0">
                <a:latin typeface="Arial Black" panose="020B0A04020102020204" pitchFamily="34" charset="0"/>
              </a:rPr>
              <a:t>Przyjęcie regulacji gwarantującej, że </a:t>
            </a:r>
            <a:r>
              <a:rPr lang="pl-PL" altLang="pl-PL" sz="1900" u="sng" dirty="0">
                <a:latin typeface="Arial Black" panose="020B0A04020102020204" pitchFamily="34" charset="0"/>
              </a:rPr>
              <a:t>żadna z inwestycji na uczelni nie może być zrealizowana bez akceptacji jednostki odpowiedzialnej za dostępność</a:t>
            </a:r>
            <a:r>
              <a:rPr lang="pl-PL" altLang="pl-PL" sz="1900" dirty="0">
                <a:latin typeface="Arial Black" panose="020B0A04020102020204" pitchFamily="34" charset="0"/>
              </a:rPr>
              <a:t> na każdym z etapów, w tym projektu budowlanego. Regulacja ta powinna obejmować zarówno budynki nowe, jak i  remontowane – wskazana jest współpraca jednostki ds. dostępności z pionem technicznym dla zagwarantowania przyjmowania rozwiązań w pełni dostępnych lub spełniających kryterium racjonalnego dostosowania. Przyjęcie zarządzenia rektora o dostępności uczelni obejmującego wszystkie sześć obszarów dostępności.</a:t>
            </a:r>
            <a:r>
              <a:rPr lang="pl-PL" altLang="pl-PL" sz="19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 algn="just">
              <a:lnSpc>
                <a:spcPct val="104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814" b="1" dirty="0">
              <a:latin typeface="Trebuchet MS" panose="020B06030202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15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35974" y="273629"/>
            <a:ext cx="9973099" cy="1144921"/>
          </a:xfrm>
          <a:ln/>
        </p:spPr>
        <p:txBody>
          <a:bodyPr vert="horz" lIns="91440" tIns="35206" rIns="91440" bIns="45720" rtlCol="0" anchor="t">
            <a:no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latin typeface="Arial Black" panose="020B0A04020102020204" pitchFamily="34" charset="0"/>
              </a:rPr>
              <a:t>Rezultaty dla projektów Ścieżki MIDI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501445" y="1418550"/>
            <a:ext cx="9707628" cy="4712175"/>
          </a:xfrm>
          <a:ln/>
        </p:spPr>
        <p:txBody>
          <a:bodyPr vert="horz" lIns="91440" tIns="16003" rIns="91440" bIns="45720" rtlCol="0">
            <a:normAutofit lnSpcReduction="10000"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5 - Rodzaje wsparcia edukacyjnego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000" dirty="0">
                <a:latin typeface="Arial Black" panose="020B0A04020102020204" pitchFamily="34" charset="0"/>
              </a:rPr>
              <a:t>Wsparciem powinny być objęte osoby ze wszystkimi rodzajami niepełnosprawności, zgodnie z przyjętym na uczelni katalogiem wsparcia edukacyjnego.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Obszar 6 - Szkolenia podnoszące świadomość niepełnosprawności</a:t>
            </a: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1814" dirty="0">
                <a:latin typeface="Arial Black" panose="020B0A04020102020204" pitchFamily="34" charset="0"/>
              </a:rPr>
              <a:t>Zaawansowane szkolenia </a:t>
            </a:r>
            <a:r>
              <a:rPr lang="pl-PL" altLang="pl-PL" sz="1814" dirty="0">
                <a:solidFill>
                  <a:srgbClr val="000080"/>
                </a:solidFill>
                <a:latin typeface="Arial Black" panose="020B0A04020102020204" pitchFamily="34" charset="0"/>
              </a:rPr>
              <a:t>z poszczególnych zagadnień dotyczących niepełnosprawności – technologie, procedury, wsparcie zdrowia psychicznego, standardy wsparcia edukacyjnego etc.</a:t>
            </a:r>
            <a:r>
              <a:rPr lang="pl-PL" altLang="pl-PL" sz="1814" dirty="0">
                <a:latin typeface="Arial Black" panose="020B0A04020102020204" pitchFamily="34" charset="0"/>
              </a:rPr>
              <a:t> Szkolenia powinny być kompleksowe, tj.  obejmować wszystkie sześć obszarów dostępności, i udokumentowane.  Podnoszenie kompetencji pracowników uczelni może się odbywać we współpracy z uczelniami realizującymi projekty maxi (lista uczelni będzie udostępniona przez </a:t>
            </a:r>
            <a:r>
              <a:rPr lang="pl-PL" altLang="pl-PL" sz="1814" dirty="0" err="1">
                <a:latin typeface="Arial Black" panose="020B0A04020102020204" pitchFamily="34" charset="0"/>
              </a:rPr>
              <a:t>NCBiR</a:t>
            </a:r>
            <a:r>
              <a:rPr lang="pl-PL" altLang="pl-PL" sz="1814" dirty="0">
                <a:latin typeface="Arial Black" panose="020B0A04020102020204" pitchFamily="34" charset="0"/>
              </a:rPr>
              <a:t> po rozstrzygnięciu konkursu) lub z organizacjami pozarządowymi, mającymi doświadczenie we wdrażaniu rozwiązań z zakresu dostępności.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50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spcAft>
                <a:spcPct val="0"/>
              </a:spcAft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dirty="0">
                <a:solidFill>
                  <a:srgbClr val="C00000"/>
                </a:solidFill>
                <a:latin typeface="Arial Black" panose="020B0A04020102020204" pitchFamily="34" charset="0"/>
              </a:rPr>
              <a:t>1.</a:t>
            </a:r>
            <a:r>
              <a:rPr lang="pl-PL" altLang="pl-PL" dirty="0">
                <a:latin typeface="Arial Black" panose="020B0A04020102020204" pitchFamily="34" charset="0"/>
              </a:rPr>
              <a:t> </a:t>
            </a:r>
            <a:r>
              <a:rPr lang="pl-PL" altLang="pl-PL" dirty="0">
                <a:solidFill>
                  <a:srgbClr val="C00000"/>
                </a:solidFill>
                <a:latin typeface="Arial Black" panose="020B0A04020102020204" pitchFamily="34" charset="0"/>
              </a:rPr>
              <a:t>Ścieżka MINI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77333" y="1268361"/>
            <a:ext cx="8889453" cy="4773001"/>
          </a:xfrm>
        </p:spPr>
        <p:txBody>
          <a:bodyPr>
            <a:noAutofit/>
          </a:bodyPr>
          <a:lstStyle/>
          <a:p>
            <a:pPr marL="0" indent="0">
              <a:spcAft>
                <a:spcPct val="0"/>
              </a:spcAft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dla uczelni, </a:t>
            </a:r>
            <a:r>
              <a:rPr lang="pl-PL" altLang="pl-PL" sz="2600" dirty="0">
                <a:latin typeface="Arial Black" panose="020B0A04020102020204" pitchFamily="34" charset="0"/>
              </a:rPr>
              <a:t>rozpoczynających wspieranie osób z niepełnosprawnością.</a:t>
            </a:r>
          </a:p>
          <a:p>
            <a:pPr marL="195864" indent="-195864">
              <a:spcAft>
                <a:spcPct val="0"/>
              </a:spcAft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>
                <a:latin typeface="Arial Black" panose="020B0A04020102020204" pitchFamily="34" charset="0"/>
              </a:rPr>
              <a:t>* do </a:t>
            </a:r>
            <a:r>
              <a:rPr lang="pl-PL" altLang="pl-PL" sz="2600" dirty="0">
                <a:solidFill>
                  <a:srgbClr val="C00000"/>
                </a:solidFill>
                <a:latin typeface="Arial Black" panose="020B0A04020102020204" pitchFamily="34" charset="0"/>
              </a:rPr>
              <a:t>1 ml</a:t>
            </a:r>
            <a:r>
              <a:rPr lang="pl-PL" altLang="pl-PL" sz="2600" dirty="0">
                <a:latin typeface="Arial Black" panose="020B0A04020102020204" pitchFamily="34" charset="0"/>
              </a:rPr>
              <a:t>n zł;</a:t>
            </a:r>
          </a:p>
          <a:p>
            <a:pPr marL="195864" indent="-195864">
              <a:spcAft>
                <a:spcPct val="0"/>
              </a:spcAft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* do </a:t>
            </a:r>
            <a:r>
              <a:rPr lang="pl-PL" altLang="pl-PL" sz="2600" dirty="0">
                <a:solidFill>
                  <a:srgbClr val="C00000"/>
                </a:solidFill>
                <a:latin typeface="Arial Black" panose="020B0A04020102020204" pitchFamily="34" charset="0"/>
              </a:rPr>
              <a:t>1,5</a:t>
            </a:r>
            <a:r>
              <a:rPr lang="pl-PL" altLang="pl-PL" sz="2600" dirty="0">
                <a:latin typeface="Arial Black" panose="020B0A04020102020204" pitchFamily="34" charset="0"/>
              </a:rPr>
              <a:t> roku realizacji działań</a:t>
            </a:r>
            <a:r>
              <a:rPr lang="pl-PL" altLang="pl-PL" sz="2600" dirty="0" smtClean="0">
                <a:latin typeface="Arial Black" panose="020B0A04020102020204" pitchFamily="34" charset="0"/>
              </a:rPr>
              <a:t>;</a:t>
            </a:r>
          </a:p>
          <a:p>
            <a:pPr marL="195864" indent="-195864">
              <a:spcAft>
                <a:spcPct val="0"/>
              </a:spcAft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* </a:t>
            </a:r>
            <a:r>
              <a:rPr lang="pl-PL" altLang="pl-PL" sz="2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3%</a:t>
            </a:r>
            <a:r>
              <a:rPr lang="pl-PL" altLang="pl-PL" sz="2600" dirty="0" smtClean="0">
                <a:latin typeface="Arial Black" panose="020B0A04020102020204" pitchFamily="34" charset="0"/>
              </a:rPr>
              <a:t> wkładu własnego</a:t>
            </a:r>
            <a:endParaRPr lang="pl-PL" altLang="pl-PL" sz="2600" dirty="0">
              <a:latin typeface="Arial Black" panose="020B0A04020102020204" pitchFamily="34" charset="0"/>
            </a:endParaRPr>
          </a:p>
          <a:p>
            <a:pPr marL="195864" indent="-195864">
              <a:spcAft>
                <a:spcPct val="0"/>
              </a:spcAft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>
                <a:latin typeface="Arial Black" panose="020B0A04020102020204" pitchFamily="34" charset="0"/>
              </a:rPr>
              <a:t>* ścieżka ma objąć przede wszystkim działania związane z uruchomieniem wsparcia dla osób z niepełnosprawnościami, gdzie to wsparcie dotychczas nie było świadczone, lub było realizowane tylko w niewielkim zakresie; </a:t>
            </a:r>
          </a:p>
          <a:p>
            <a:endParaRPr lang="pl-PL" sz="28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altLang="pl-PL" smtClean="0"/>
              <a:t>Kraków, 10.12.2018</a:t>
            </a: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7262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dirty="0">
                <a:solidFill>
                  <a:srgbClr val="C00000"/>
                </a:solidFill>
                <a:latin typeface="Arial Black" panose="020B0A04020102020204" pitchFamily="34" charset="0"/>
              </a:rPr>
              <a:t>2. Ścieżka MIDI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77334" y="1396181"/>
            <a:ext cx="8596668" cy="4645181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dirty="0" smtClean="0">
                <a:latin typeface="Arial Black" panose="020B0A04020102020204" pitchFamily="34" charset="0"/>
              </a:rPr>
              <a:t>* do </a:t>
            </a:r>
            <a:r>
              <a:rPr lang="pl-PL" altLang="pl-P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r>
              <a:rPr lang="pl-PL" altLang="pl-PL" sz="2800" dirty="0">
                <a:latin typeface="Arial Black" panose="020B0A04020102020204" pitchFamily="34" charset="0"/>
              </a:rPr>
              <a:t> mln zł;</a:t>
            </a:r>
          </a:p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dirty="0" smtClean="0">
                <a:latin typeface="Arial Black" panose="020B0A04020102020204" pitchFamily="34" charset="0"/>
              </a:rPr>
              <a:t>* do </a:t>
            </a:r>
            <a:r>
              <a:rPr lang="pl-PL" altLang="pl-P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r>
              <a:rPr lang="pl-PL" altLang="pl-PL" sz="2800" dirty="0">
                <a:latin typeface="Arial Black" panose="020B0A04020102020204" pitchFamily="34" charset="0"/>
              </a:rPr>
              <a:t> lat realizacji działań</a:t>
            </a:r>
            <a:r>
              <a:rPr lang="pl-PL" altLang="pl-PL" sz="2800" dirty="0" smtClean="0">
                <a:latin typeface="Arial Black" panose="020B0A04020102020204" pitchFamily="34" charset="0"/>
              </a:rPr>
              <a:t>;</a:t>
            </a:r>
          </a:p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dirty="0" smtClean="0">
                <a:latin typeface="Arial Black" panose="020B0A04020102020204" pitchFamily="34" charset="0"/>
              </a:rPr>
              <a:t>* </a:t>
            </a:r>
            <a:r>
              <a:rPr lang="pl-PL" altLang="pl-P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3%</a:t>
            </a:r>
            <a:r>
              <a:rPr lang="pl-PL" altLang="pl-PL" sz="2800" dirty="0">
                <a:latin typeface="Arial Black" panose="020B0A04020102020204" pitchFamily="34" charset="0"/>
              </a:rPr>
              <a:t> wkładu własnego</a:t>
            </a:r>
          </a:p>
          <a:p>
            <a:pPr marL="0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800" dirty="0" smtClean="0">
                <a:latin typeface="Arial Black" panose="020B0A04020102020204" pitchFamily="34" charset="0"/>
              </a:rPr>
              <a:t>* ścieżka </a:t>
            </a:r>
            <a:r>
              <a:rPr lang="pl-PL" altLang="pl-PL" sz="2800" dirty="0">
                <a:latin typeface="Arial Black" panose="020B0A04020102020204" pitchFamily="34" charset="0"/>
              </a:rPr>
              <a:t>dla </a:t>
            </a:r>
            <a:r>
              <a:rPr lang="pl-PL" altLang="pl-PL" sz="2800" dirty="0" smtClean="0">
                <a:latin typeface="Arial Black" panose="020B0A04020102020204" pitchFamily="34" charset="0"/>
              </a:rPr>
              <a:t>uczelni, </a:t>
            </a:r>
            <a:r>
              <a:rPr lang="pl-PL" altLang="pl-PL" sz="2800" dirty="0">
                <a:latin typeface="Arial Black" panose="020B0A04020102020204" pitchFamily="34" charset="0"/>
              </a:rPr>
              <a:t>posiadających </a:t>
            </a:r>
            <a:r>
              <a:rPr lang="pl-PL" altLang="pl-PL" sz="2800" dirty="0" smtClean="0">
                <a:latin typeface="Arial Black" panose="020B0A04020102020204" pitchFamily="34" charset="0"/>
              </a:rPr>
              <a:t>co </a:t>
            </a:r>
            <a:r>
              <a:rPr lang="pl-PL" altLang="pl-PL" sz="2800" dirty="0">
                <a:latin typeface="Arial Black" panose="020B0A04020102020204" pitchFamily="34" charset="0"/>
              </a:rPr>
              <a:t>najmniej </a:t>
            </a:r>
            <a:r>
              <a:rPr lang="pl-PL" altLang="pl-PL" sz="2800" dirty="0" smtClean="0">
                <a:latin typeface="Arial Black" panose="020B0A04020102020204" pitchFamily="34" charset="0"/>
              </a:rPr>
              <a:t>od 2 </a:t>
            </a:r>
            <a:r>
              <a:rPr lang="pl-PL" altLang="pl-PL" sz="2800" dirty="0">
                <a:latin typeface="Arial Black" panose="020B0A04020102020204" pitchFamily="34" charset="0"/>
              </a:rPr>
              <a:t>lat struktury wspierające osoby z niepełnosprawnością takie jak BON.  Ścieżka ma na celu rozwój wsparcia, podniesienie jakości i zakresu działań.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altLang="pl-PL" smtClean="0"/>
              <a:t>Kraków, 10.12.2018</a:t>
            </a: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310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 3. Ścieżka </a:t>
            </a:r>
            <a:r>
              <a:rPr lang="pl-PL" altLang="pl-PL" b="1" dirty="0">
                <a:solidFill>
                  <a:srgbClr val="C00000"/>
                </a:solidFill>
                <a:latin typeface="Arial Black" panose="020B0A04020102020204" pitchFamily="34" charset="0"/>
              </a:rPr>
              <a:t>MAXI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91613" y="1199535"/>
            <a:ext cx="9717460" cy="4931190"/>
          </a:xfrm>
          <a:ln/>
        </p:spPr>
        <p:txBody>
          <a:bodyPr vert="horz" lIns="91440" tIns="17603" rIns="91440" bIns="45720" rtlCol="0">
            <a:noAutofit/>
          </a:bodyPr>
          <a:lstStyle/>
          <a:p>
            <a:pPr marL="97932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dla </a:t>
            </a:r>
            <a:r>
              <a:rPr lang="pl-PL" altLang="pl-PL" sz="2600" dirty="0">
                <a:latin typeface="Arial Black" panose="020B0A04020102020204" pitchFamily="34" charset="0"/>
              </a:rPr>
              <a:t>uczelni rozwijających nowoczesne i zaawansowane formy </a:t>
            </a:r>
            <a:r>
              <a:rPr lang="pl-PL" altLang="pl-PL" sz="2600" dirty="0" smtClean="0">
                <a:latin typeface="Arial Black" panose="020B0A04020102020204" pitchFamily="34" charset="0"/>
              </a:rPr>
              <a:t>wsparcia;</a:t>
            </a:r>
          </a:p>
          <a:p>
            <a:pPr marL="97932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* do </a:t>
            </a:r>
            <a:r>
              <a:rPr lang="pl-PL" altLang="pl-PL" sz="2600" dirty="0">
                <a:solidFill>
                  <a:srgbClr val="C00000"/>
                </a:solidFill>
                <a:latin typeface="Arial Black" panose="020B0A04020102020204" pitchFamily="34" charset="0"/>
              </a:rPr>
              <a:t>15</a:t>
            </a:r>
            <a:r>
              <a:rPr lang="pl-PL" altLang="pl-PL" sz="2600" dirty="0">
                <a:latin typeface="Arial Black" panose="020B0A04020102020204" pitchFamily="34" charset="0"/>
              </a:rPr>
              <a:t> mln </a:t>
            </a:r>
            <a:r>
              <a:rPr lang="pl-PL" altLang="pl-PL" sz="2600" dirty="0" smtClean="0">
                <a:latin typeface="Arial Black" panose="020B0A04020102020204" pitchFamily="34" charset="0"/>
              </a:rPr>
              <a:t>zł,</a:t>
            </a:r>
          </a:p>
          <a:p>
            <a:pPr marL="97932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* do </a:t>
            </a:r>
            <a:r>
              <a:rPr lang="pl-PL" altLang="pl-PL" sz="2600" dirty="0">
                <a:solidFill>
                  <a:srgbClr val="C00000"/>
                </a:solidFill>
                <a:latin typeface="Arial Black" panose="020B0A04020102020204" pitchFamily="34" charset="0"/>
              </a:rPr>
              <a:t>4</a:t>
            </a:r>
            <a:r>
              <a:rPr lang="pl-PL" altLang="pl-PL" sz="2600" dirty="0">
                <a:latin typeface="Arial Black" panose="020B0A04020102020204" pitchFamily="34" charset="0"/>
              </a:rPr>
              <a:t> lat realizacji działań</a:t>
            </a:r>
            <a:r>
              <a:rPr lang="pl-PL" altLang="pl-PL" sz="2600" dirty="0" smtClean="0">
                <a:latin typeface="Arial Black" panose="020B0A04020102020204" pitchFamily="34" charset="0"/>
              </a:rPr>
              <a:t>;</a:t>
            </a:r>
          </a:p>
          <a:p>
            <a:pPr marL="97932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* </a:t>
            </a:r>
            <a:r>
              <a:rPr lang="pl-PL" altLang="pl-PL" sz="2600" dirty="0">
                <a:solidFill>
                  <a:srgbClr val="C00000"/>
                </a:solidFill>
                <a:latin typeface="Arial Black" panose="020B0A04020102020204" pitchFamily="34" charset="0"/>
              </a:rPr>
              <a:t>3%</a:t>
            </a:r>
            <a:r>
              <a:rPr lang="pl-PL" altLang="pl-PL" sz="2600" dirty="0">
                <a:latin typeface="Arial Black" panose="020B0A04020102020204" pitchFamily="34" charset="0"/>
              </a:rPr>
              <a:t> wkładu własnego</a:t>
            </a:r>
          </a:p>
          <a:p>
            <a:pPr marL="97932" indent="0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* w </a:t>
            </a:r>
            <a:r>
              <a:rPr lang="pl-PL" altLang="pl-PL" sz="2600" dirty="0">
                <a:latin typeface="Arial Black" panose="020B0A04020102020204" pitchFamily="34" charset="0"/>
              </a:rPr>
              <a:t>ramach ścieżki MAXI planuje się bardzo zaawansowane działania. Ścieżka adresowana jest do </a:t>
            </a:r>
            <a:r>
              <a:rPr lang="pl-PL" altLang="pl-PL" sz="2600" dirty="0" smtClean="0">
                <a:latin typeface="Arial Black" panose="020B0A04020102020204" pitchFamily="34" charset="0"/>
              </a:rPr>
              <a:t>uczelni, </a:t>
            </a:r>
            <a:r>
              <a:rPr lang="pl-PL" altLang="pl-PL" sz="2600" dirty="0">
                <a:latin typeface="Arial Black" panose="020B0A04020102020204" pitchFamily="34" charset="0"/>
              </a:rPr>
              <a:t>posiadających struktury wspierające osoby z niepełnosprawnością od </a:t>
            </a:r>
            <a:r>
              <a:rPr lang="pl-PL" altLang="pl-PL" sz="2600" dirty="0">
                <a:solidFill>
                  <a:srgbClr val="C00000"/>
                </a:solidFill>
                <a:latin typeface="Arial Black" panose="020B0A04020102020204" pitchFamily="34" charset="0"/>
              </a:rPr>
              <a:t>5 lat lub dłużej</a:t>
            </a:r>
            <a:r>
              <a:rPr lang="pl-PL" altLang="pl-PL" sz="2600" dirty="0">
                <a:latin typeface="Arial Black" panose="020B0A04020102020204" pitchFamily="34" charset="0"/>
              </a:rPr>
              <a:t>. Ścieżka MAXI zakłada również wspieranie innych ośrodków akademickich. 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391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800" dirty="0">
                <a:latin typeface="Arial Black" panose="020B0A04020102020204" pitchFamily="34" charset="0"/>
              </a:rPr>
              <a:t>Obszary działań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255639" y="1604329"/>
            <a:ext cx="10510684" cy="4526396"/>
          </a:xfrm>
          <a:ln/>
        </p:spPr>
        <p:txBody>
          <a:bodyPr>
            <a:noAutofit/>
          </a:bodyPr>
          <a:lstStyle/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dirty="0">
                <a:latin typeface="Arial Black" panose="020B0A04020102020204" pitchFamily="34" charset="0"/>
              </a:rPr>
              <a:t>Obszar 1 - </a:t>
            </a:r>
            <a:r>
              <a:rPr lang="pl-PL" altLang="pl-P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Struktura organizacyjna</a:t>
            </a:r>
          </a:p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dirty="0">
                <a:latin typeface="Arial Black" panose="020B0A04020102020204" pitchFamily="34" charset="0"/>
              </a:rPr>
              <a:t>Obszar 2 - </a:t>
            </a:r>
            <a:r>
              <a:rPr lang="pl-PL" altLang="pl-P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Architektura</a:t>
            </a:r>
          </a:p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dirty="0">
                <a:latin typeface="Arial Black" panose="020B0A04020102020204" pitchFamily="34" charset="0"/>
              </a:rPr>
              <a:t>Obszar 3 - </a:t>
            </a:r>
            <a:r>
              <a:rPr lang="pl-PL" altLang="pl-P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Technologie wspierające</a:t>
            </a:r>
          </a:p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dirty="0">
                <a:latin typeface="Arial Black" panose="020B0A04020102020204" pitchFamily="34" charset="0"/>
              </a:rPr>
              <a:t>Obszar 4 - </a:t>
            </a:r>
            <a:r>
              <a:rPr lang="pl-PL" altLang="pl-P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Procedury</a:t>
            </a:r>
          </a:p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dirty="0">
                <a:latin typeface="Arial Black" panose="020B0A04020102020204" pitchFamily="34" charset="0"/>
              </a:rPr>
              <a:t>Obszar 5 - </a:t>
            </a:r>
            <a:r>
              <a:rPr lang="pl-PL" altLang="pl-P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Rodzaje wsparcia edukacyjnego</a:t>
            </a:r>
          </a:p>
          <a:p>
            <a:pPr marL="391729" indent="-293797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3200" dirty="0">
                <a:latin typeface="Arial Black" panose="020B0A04020102020204" pitchFamily="34" charset="0"/>
              </a:rPr>
              <a:t>Obszar 6 - </a:t>
            </a:r>
            <a:r>
              <a:rPr lang="pl-PL" altLang="pl-P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Szkolenia podnoszące świadomość niepełnosprawności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8112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800" dirty="0">
                <a:latin typeface="Arial Black" panose="020B0A04020102020204" pitchFamily="34" charset="0"/>
              </a:rPr>
              <a:t>Ścieżka MINI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285135" y="1604329"/>
            <a:ext cx="9694607" cy="4526396"/>
          </a:xfrm>
          <a:ln/>
        </p:spPr>
        <p:txBody>
          <a:bodyPr vert="horz" lIns="91440" tIns="17603" rIns="91440" bIns="45720" rtlCol="0">
            <a:normAutofit lnSpcReduction="10000"/>
          </a:bodyPr>
          <a:lstStyle/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Etapowanie projektu</a:t>
            </a: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: </a:t>
            </a:r>
            <a:r>
              <a:rPr lang="pl-PL" altLang="pl-PL" sz="2400" dirty="0">
                <a:latin typeface="Arial Black" panose="020B0A04020102020204" pitchFamily="34" charset="0"/>
              </a:rPr>
              <a:t>na tej ścieżce uczelnia może wybrać jeden z dwóch wariantów. Pierwszy wariant, w którym uczelnia korzystając ze </a:t>
            </a:r>
            <a:r>
              <a:rPr lang="pl-PL" altLang="pl-PL" sz="2400" b="1" dirty="0">
                <a:solidFill>
                  <a:srgbClr val="171717"/>
                </a:solidFill>
                <a:latin typeface="Arial Black" panose="020B0A04020102020204" pitchFamily="34" charset="0"/>
              </a:rPr>
              <a:t>ścieżki </a:t>
            </a:r>
            <a:r>
              <a:rPr lang="pl-PL" altLang="pl-PL" sz="2400" b="1" dirty="0">
                <a:latin typeface="Arial Black" panose="020B0A04020102020204" pitchFamily="34" charset="0"/>
              </a:rPr>
              <a:t>mini</a:t>
            </a:r>
            <a:r>
              <a:rPr lang="pl-PL" altLang="pl-PL" sz="2400" dirty="0">
                <a:latin typeface="Arial Black" panose="020B0A04020102020204" pitchFamily="34" charset="0"/>
              </a:rPr>
              <a:t>,</a:t>
            </a:r>
            <a:r>
              <a:rPr lang="pl-PL" altLang="pl-PL" sz="2400" b="1" dirty="0">
                <a:latin typeface="Arial Black" panose="020B0A04020102020204" pitchFamily="34" charset="0"/>
              </a:rPr>
              <a:t> </a:t>
            </a:r>
            <a:r>
              <a:rPr lang="pl-PL" altLang="pl-PL" sz="2400" dirty="0">
                <a:latin typeface="Arial Black" panose="020B0A04020102020204" pitchFamily="34" charset="0"/>
              </a:rPr>
              <a:t>osiągnie na koniec projektu bazowy poziom wsparcia gwarantujący otworzenie się na potrzeby osób z niepełnosprawnościami. </a:t>
            </a:r>
            <a:endParaRPr lang="pl-PL" altLang="pl-PL" sz="2400" dirty="0" smtClean="0">
              <a:latin typeface="Arial Black" panose="020B0A04020102020204" pitchFamily="34" charset="0"/>
            </a:endParaRPr>
          </a:p>
          <a:p>
            <a:pPr marL="0" indent="0" algn="just"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400" dirty="0" smtClean="0">
                <a:latin typeface="Arial Black" panose="020B0A04020102020204" pitchFamily="34" charset="0"/>
              </a:rPr>
              <a:t>W </a:t>
            </a:r>
            <a:r>
              <a:rPr lang="pl-PL" altLang="pl-PL" sz="2400" dirty="0">
                <a:latin typeface="Arial Black" panose="020B0A04020102020204" pitchFamily="34" charset="0"/>
              </a:rPr>
              <a:t>wariancie </a:t>
            </a:r>
            <a:r>
              <a:rPr lang="pl-PL" altLang="pl-PL" sz="2400" dirty="0" smtClean="0">
                <a:latin typeface="Arial Black" panose="020B0A04020102020204" pitchFamily="34" charset="0"/>
              </a:rPr>
              <a:t>drugim </a:t>
            </a:r>
            <a:r>
              <a:rPr lang="pl-PL" altLang="pl-PL" sz="2400" dirty="0">
                <a:latin typeface="Arial Black" panose="020B0A04020102020204" pitchFamily="34" charset="0"/>
              </a:rPr>
              <a:t>uczelnia w ramach składanego projektu </a:t>
            </a:r>
            <a:r>
              <a:rPr lang="pl-PL" altLang="pl-PL" sz="2400" dirty="0">
                <a:solidFill>
                  <a:srgbClr val="171717"/>
                </a:solidFill>
                <a:latin typeface="Arial Black" panose="020B0A04020102020204" pitchFamily="34" charset="0"/>
              </a:rPr>
              <a:t>może</a:t>
            </a:r>
            <a:r>
              <a:rPr lang="pl-PL" altLang="pl-PL" sz="2400" dirty="0">
                <a:latin typeface="Arial Black" panose="020B0A04020102020204" pitchFamily="34" charset="0"/>
              </a:rPr>
              <a:t> zaplanować również realizację dalszych </a:t>
            </a:r>
            <a:r>
              <a:rPr lang="pl-PL" altLang="pl-PL" sz="2400" dirty="0" smtClean="0">
                <a:latin typeface="Arial Black" panose="020B0A04020102020204" pitchFamily="34" charset="0"/>
              </a:rPr>
              <a:t>działań, </a:t>
            </a:r>
            <a:r>
              <a:rPr lang="pl-PL" altLang="pl-PL" sz="2400" dirty="0">
                <a:latin typeface="Arial Black" panose="020B0A04020102020204" pitchFamily="34" charset="0"/>
              </a:rPr>
              <a:t>zapewniających dostępność na poziomie średniozaawansowanym, przewidzianych w </a:t>
            </a:r>
            <a:r>
              <a:rPr lang="pl-PL" altLang="pl-PL" sz="2400" b="1" dirty="0">
                <a:latin typeface="Arial Black" panose="020B0A04020102020204" pitchFamily="34" charset="0"/>
              </a:rPr>
              <a:t>ścieżce midi</a:t>
            </a:r>
            <a:r>
              <a:rPr lang="pl-PL" altLang="pl-PL" sz="2400" dirty="0">
                <a:latin typeface="Arial Black" panose="020B0A04020102020204" pitchFamily="34" charset="0"/>
              </a:rPr>
              <a:t>, </a:t>
            </a:r>
            <a:r>
              <a:rPr lang="pl-PL" altLang="pl-PL" sz="2400" u="sng" dirty="0">
                <a:solidFill>
                  <a:srgbClr val="C00000"/>
                </a:solidFill>
                <a:latin typeface="Arial Black" panose="020B0A04020102020204" pitchFamily="34" charset="0"/>
              </a:rPr>
              <a:t>ale ich realizacja będzie możliwa dopiero po osiągnięciu zobowiązań wynikających z pierwszego etapu projektu</a:t>
            </a: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238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3459" y="558765"/>
            <a:ext cx="9383163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4400" dirty="0">
                <a:latin typeface="Arial Black" panose="020B0A04020102020204" pitchFamily="34" charset="0"/>
              </a:rPr>
              <a:t>Przykłady </a:t>
            </a:r>
            <a:r>
              <a:rPr lang="pl-PL" altLang="pl-PL" sz="4400" dirty="0" smtClean="0">
                <a:latin typeface="Arial Black" panose="020B0A04020102020204" pitchFamily="34" charset="0"/>
              </a:rPr>
              <a:t>działań (ścieżka mini):</a:t>
            </a:r>
            <a:r>
              <a:rPr lang="pl-PL" altLang="pl-PL" sz="4400" dirty="0">
                <a:latin typeface="Arial Black" panose="020B0A04020102020204" pitchFamily="34" charset="0"/>
              </a:rPr>
              <a:t/>
            </a:r>
            <a:br>
              <a:rPr lang="pl-PL" altLang="pl-PL" sz="4400" dirty="0">
                <a:latin typeface="Arial Black" panose="020B0A04020102020204" pitchFamily="34" charset="0"/>
              </a:rPr>
            </a:br>
            <a:endParaRPr lang="pl-PL" altLang="pl-PL" sz="4400" dirty="0">
              <a:latin typeface="Arial Black" panose="020B0A04020102020204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245807" y="1604329"/>
            <a:ext cx="9055510" cy="5465374"/>
          </a:xfrm>
          <a:ln/>
        </p:spPr>
        <p:txBody>
          <a:bodyPr>
            <a:normAutofit/>
          </a:bodyPr>
          <a:lstStyle/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 smtClean="0">
                <a:latin typeface="Arial Black" panose="020B0A04020102020204" pitchFamily="34" charset="0"/>
              </a:rPr>
              <a:t>zaangażowanie </a:t>
            </a:r>
            <a:r>
              <a:rPr lang="pl-PL" altLang="pl-PL" sz="2600" dirty="0">
                <a:latin typeface="Arial Black" panose="020B0A04020102020204" pitchFamily="34" charset="0"/>
              </a:rPr>
              <a:t>przedstawicieli środowiska wewnętrznego w uczelni (studentów, doktorantów, absolwentów oraz pracowników dydaktycznych z niepełnosprawnościami) lub/i specjalistów zewnętrznych w celu doprecyzowania potrzeb racjonalnych dostosowań i określenia priorytetów działań;</a:t>
            </a:r>
          </a:p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600" dirty="0">
                <a:latin typeface="Arial Black" panose="020B0A04020102020204" pitchFamily="34" charset="0"/>
              </a:rPr>
              <a:t>zatrudnienie pełnomocnika rektora ds. osób z niepełnosprawnościami lub utworzenie stanowiska ds. dostępności uczelni;</a:t>
            </a:r>
          </a:p>
          <a:p>
            <a:pPr marL="0" indent="97932" algn="just">
              <a:lnSpc>
                <a:spcPct val="104000"/>
              </a:lnSpc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2400" dirty="0">
              <a:latin typeface="Trebuchet MS" panose="020B0603020202020204" pitchFamily="34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887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2620" y="609600"/>
            <a:ext cx="10156722" cy="1320800"/>
          </a:xfrm>
        </p:spPr>
        <p:txBody>
          <a:bodyPr>
            <a:noAutofit/>
          </a:bodyPr>
          <a:lstStyle/>
          <a:p>
            <a:r>
              <a:rPr lang="pl-PL" altLang="pl-PL" sz="4200" dirty="0">
                <a:latin typeface="Arial Black" panose="020B0A04020102020204" pitchFamily="34" charset="0"/>
              </a:rPr>
              <a:t>Przykłady działań (ścieżka mini):</a:t>
            </a:r>
            <a:br>
              <a:rPr lang="pl-PL" altLang="pl-PL" sz="4200" dirty="0">
                <a:latin typeface="Arial Black" panose="020B0A04020102020204" pitchFamily="34" charset="0"/>
              </a:rPr>
            </a:br>
            <a:endParaRPr lang="pl-PL" sz="4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2619" y="1396181"/>
            <a:ext cx="9674941" cy="5112774"/>
          </a:xfrm>
        </p:spPr>
        <p:txBody>
          <a:bodyPr>
            <a:normAutofit/>
          </a:bodyPr>
          <a:lstStyle/>
          <a:p>
            <a:pPr marL="391729" indent="-293797" algn="just">
              <a:lnSpc>
                <a:spcPct val="104000"/>
              </a:lnSpc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200" dirty="0">
                <a:latin typeface="Arial Black" panose="020B0A04020102020204" pitchFamily="34" charset="0"/>
              </a:rPr>
              <a:t>stworzenie i opracowanie strony internetowej, zgodnej ze standardami dostępności WCAG 2.0 lub 2.1 na poziomie AA, zawierającej podstawowe informacje o dostępności uczelni, a zwłaszcza procesu rekrutacji na studia, dostępności procesu kształcenia i prowadzenia działalności naukowej przez osoby z niepełnosprawnościami;</a:t>
            </a:r>
          </a:p>
          <a:p>
            <a:pPr marL="783458" lvl="1" indent="-293797" algn="just">
              <a:lnSpc>
                <a:spcPct val="104000"/>
              </a:lnSpc>
              <a:buSzPct val="75000"/>
              <a:buFont typeface="Symbol" panose="05050102010706020507" pitchFamily="18" charset="2"/>
              <a:buChar char="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pl-PL" altLang="pl-PL" sz="2200" dirty="0">
                <a:latin typeface="Arial Black" panose="020B0A04020102020204" pitchFamily="34" charset="0"/>
              </a:rPr>
              <a:t>zamieszczenie na stronie nazwiska pełnomocnika, numeru jego telefonu, adresu e-mail, informacji  o stałych terminach dyżurów oraz  opisu podstawowych zagadnień związanych ze zwiększaniem dostępności, np. sposobu przyznawania i rozliczania wsparcia, charakteru wsparcia, osób za nie odpowiedzialnych</a:t>
            </a:r>
          </a:p>
          <a:p>
            <a:pPr marL="391729" indent="-293797" algn="just">
              <a:lnSpc>
                <a:spcPct val="104000"/>
              </a:lnSpc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pl-PL" altLang="pl-PL" sz="1089" dirty="0">
              <a:latin typeface="Arial Black" panose="020B0A040201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Kraków, 10.12.2018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277064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Czerwony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1689</Words>
  <Application>Microsoft Office PowerPoint</Application>
  <PresentationFormat>Panoramiczny</PresentationFormat>
  <Paragraphs>144</Paragraphs>
  <Slides>24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Symbol</vt:lpstr>
      <vt:lpstr>Trebuchet MS</vt:lpstr>
      <vt:lpstr>Wingdings</vt:lpstr>
      <vt:lpstr>Wingdings 3</vt:lpstr>
      <vt:lpstr>Faseta</vt:lpstr>
      <vt:lpstr>Modele dostępności w programie   Dostępność plus  </vt:lpstr>
      <vt:lpstr>Struktura modeli</vt:lpstr>
      <vt:lpstr>1. Ścieżka MINI </vt:lpstr>
      <vt:lpstr>2. Ścieżka MIDI</vt:lpstr>
      <vt:lpstr>  3. Ścieżka MAXI</vt:lpstr>
      <vt:lpstr>Obszary działań</vt:lpstr>
      <vt:lpstr>Ścieżka MINI</vt:lpstr>
      <vt:lpstr>Przykłady działań (ścieżka mini): </vt:lpstr>
      <vt:lpstr>Przykłady działań (ścieżka mini): </vt:lpstr>
      <vt:lpstr>Przykłady działań (ścieżka mini): </vt:lpstr>
      <vt:lpstr>Przykłady działań (ścieżka mini): </vt:lpstr>
      <vt:lpstr>Rezultaty dla projektów Ścieżki MINI</vt:lpstr>
      <vt:lpstr>Rezultaty dla projektów Ścieżki MINI</vt:lpstr>
      <vt:lpstr>Rezultaty dla projektów Ścieżki MINI</vt:lpstr>
      <vt:lpstr>Rezultaty dla projektów Ścieżki MINI</vt:lpstr>
      <vt:lpstr>Rezultaty dla projektów Ścieżki MINI</vt:lpstr>
      <vt:lpstr>Ścieżka MIDI</vt:lpstr>
      <vt:lpstr>Przykładowe działania (ścieżka MIDI)</vt:lpstr>
      <vt:lpstr>Przykładowe działania (ścieżka MIDI)</vt:lpstr>
      <vt:lpstr>Przykładowe działania (ścieżka MIDI)</vt:lpstr>
      <vt:lpstr>Przykładowe działania (ścieżka MIDI)</vt:lpstr>
      <vt:lpstr>Rezultaty dla projektów Ścieżki MIDI</vt:lpstr>
      <vt:lpstr>Rezultaty dla projektów Ścieżki MIDI</vt:lpstr>
      <vt:lpstr>Rezultaty dla projektów Ścieżki MIDI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Modele dostępności w programie   Dostępność plus</dc:title>
  <dc:creator>Janina</dc:creator>
  <cp:lastModifiedBy>Janina</cp:lastModifiedBy>
  <cp:revision>10</cp:revision>
  <dcterms:created xsi:type="dcterms:W3CDTF">2018-12-09T11:47:55Z</dcterms:created>
  <dcterms:modified xsi:type="dcterms:W3CDTF">2018-12-10T07:21:22Z</dcterms:modified>
</cp:coreProperties>
</file>