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12" r:id="rId1"/>
  </p:sldMasterIdLst>
  <p:notesMasterIdLst>
    <p:notesMasterId r:id="rId14"/>
  </p:notesMasterIdLst>
  <p:sldIdLst>
    <p:sldId id="256" r:id="rId2"/>
    <p:sldId id="257" r:id="rId3"/>
    <p:sldId id="258" r:id="rId4"/>
    <p:sldId id="26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3" autoAdjust="0"/>
    <p:restoredTop sz="86449" autoAdjust="0"/>
  </p:normalViewPr>
  <p:slideViewPr>
    <p:cSldViewPr snapToGrid="0">
      <p:cViewPr varScale="1">
        <p:scale>
          <a:sx n="60" d="100"/>
          <a:sy n="60" d="100"/>
        </p:scale>
        <p:origin x="110" y="307"/>
      </p:cViewPr>
      <p:guideLst/>
    </p:cSldViewPr>
  </p:slideViewPr>
  <p:outlineViewPr>
    <p:cViewPr>
      <p:scale>
        <a:sx n="33" d="100"/>
        <a:sy n="33" d="100"/>
      </p:scale>
      <p:origin x="0" y="-9917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01D461-9815-4D2A-8543-6F1B96B27034}" type="datetimeFigureOut">
              <a:rPr lang="pl-PL" smtClean="0"/>
              <a:t>02.12.2022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45DE69-339E-4DD9-9BA6-B98ACE23D21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59839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D1774D7D-2629-405B-A1C1-D9489BCA5DBE}" type="datetimeFigureOut">
              <a:rPr lang="pl-PL" smtClean="0"/>
              <a:t>02.12.2022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4EAE7F10-DA56-4C99-B481-E85D92B0F0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26679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4D7D-2629-405B-A1C1-D9489BCA5DBE}" type="datetimeFigureOut">
              <a:rPr lang="pl-PL" smtClean="0"/>
              <a:t>02.12.2022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E7F10-DA56-4C99-B481-E85D92B0F0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27902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1774D7D-2629-405B-A1C1-D9489BCA5DBE}" type="datetimeFigureOut">
              <a:rPr lang="pl-PL" smtClean="0"/>
              <a:t>02.12.2022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EAE7F10-DA56-4C99-B481-E85D92B0F0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95004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1774D7D-2629-405B-A1C1-D9489BCA5DBE}" type="datetimeFigureOut">
              <a:rPr lang="pl-PL" smtClean="0"/>
              <a:t>02.12.2022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EAE7F10-DA56-4C99-B481-E85D92B0F04B}" type="slidenum">
              <a:rPr lang="pl-PL" smtClean="0"/>
              <a:t>‹#›</a:t>
            </a:fld>
            <a:endParaRPr lang="pl-PL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541167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1774D7D-2629-405B-A1C1-D9489BCA5DBE}" type="datetimeFigureOut">
              <a:rPr lang="pl-PL" smtClean="0"/>
              <a:t>02.12.2022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EAE7F10-DA56-4C99-B481-E85D92B0F0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711378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4D7D-2629-405B-A1C1-D9489BCA5DBE}" type="datetimeFigureOut">
              <a:rPr lang="pl-PL" smtClean="0"/>
              <a:t>02.12.2022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E7F10-DA56-4C99-B481-E85D92B0F0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160937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4D7D-2629-405B-A1C1-D9489BCA5DBE}" type="datetimeFigureOut">
              <a:rPr lang="pl-PL" smtClean="0"/>
              <a:t>02.12.2022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E7F10-DA56-4C99-B481-E85D92B0F0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861326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4D7D-2629-405B-A1C1-D9489BCA5DBE}" type="datetimeFigureOut">
              <a:rPr lang="pl-PL" smtClean="0"/>
              <a:t>02.12.2022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E7F10-DA56-4C99-B481-E85D92B0F0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594426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1774D7D-2629-405B-A1C1-D9489BCA5DBE}" type="datetimeFigureOut">
              <a:rPr lang="pl-PL" smtClean="0"/>
              <a:t>02.12.2022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EAE7F10-DA56-4C99-B481-E85D92B0F0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7364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4D7D-2629-405B-A1C1-D9489BCA5DBE}" type="datetimeFigureOut">
              <a:rPr lang="pl-PL" smtClean="0"/>
              <a:t>02.12.2022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E7F10-DA56-4C99-B481-E85D92B0F0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72232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1774D7D-2629-405B-A1C1-D9489BCA5DBE}" type="datetimeFigureOut">
              <a:rPr lang="pl-PL" smtClean="0"/>
              <a:t>02.12.2022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EAE7F10-DA56-4C99-B481-E85D92B0F0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61155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4D7D-2629-405B-A1C1-D9489BCA5DBE}" type="datetimeFigureOut">
              <a:rPr lang="pl-PL" smtClean="0"/>
              <a:t>02.12.2022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E7F10-DA56-4C99-B481-E85D92B0F0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8030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4D7D-2629-405B-A1C1-D9489BCA5DBE}" type="datetimeFigureOut">
              <a:rPr lang="pl-PL" smtClean="0"/>
              <a:t>02.12.2022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E7F10-DA56-4C99-B481-E85D92B0F0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1760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4D7D-2629-405B-A1C1-D9489BCA5DBE}" type="datetimeFigureOut">
              <a:rPr lang="pl-PL" smtClean="0"/>
              <a:t>02.12.2022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E7F10-DA56-4C99-B481-E85D92B0F0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44139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4D7D-2629-405B-A1C1-D9489BCA5DBE}" type="datetimeFigureOut">
              <a:rPr lang="pl-PL" smtClean="0"/>
              <a:t>02.12.2022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E7F10-DA56-4C99-B481-E85D92B0F0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1204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4D7D-2629-405B-A1C1-D9489BCA5DBE}" type="datetimeFigureOut">
              <a:rPr lang="pl-PL" smtClean="0"/>
              <a:t>02.12.2022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E7F10-DA56-4C99-B481-E85D92B0F0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61384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4D7D-2629-405B-A1C1-D9489BCA5DBE}" type="datetimeFigureOut">
              <a:rPr lang="pl-PL" smtClean="0"/>
              <a:t>02.12.2022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E7F10-DA56-4C99-B481-E85D92B0F0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83123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/>
              <a:t>Edytuj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74D7D-2629-405B-A1C1-D9489BCA5DBE}" type="datetimeFigureOut">
              <a:rPr lang="pl-PL" smtClean="0"/>
              <a:t>02.12.2022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E7F10-DA56-4C99-B481-E85D92B0F0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43075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3" r:id="rId1"/>
    <p:sldLayoutId id="2147484014" r:id="rId2"/>
    <p:sldLayoutId id="2147484015" r:id="rId3"/>
    <p:sldLayoutId id="2147484016" r:id="rId4"/>
    <p:sldLayoutId id="2147484017" r:id="rId5"/>
    <p:sldLayoutId id="2147484018" r:id="rId6"/>
    <p:sldLayoutId id="2147484019" r:id="rId7"/>
    <p:sldLayoutId id="2147484020" r:id="rId8"/>
    <p:sldLayoutId id="2147484021" r:id="rId9"/>
    <p:sldLayoutId id="2147484022" r:id="rId10"/>
    <p:sldLayoutId id="2147484023" r:id="rId11"/>
    <p:sldLayoutId id="2147484024" r:id="rId12"/>
    <p:sldLayoutId id="2147484025" r:id="rId13"/>
    <p:sldLayoutId id="2147484026" r:id="rId14"/>
    <p:sldLayoutId id="2147484027" r:id="rId15"/>
    <p:sldLayoutId id="2147484028" r:id="rId16"/>
    <p:sldLayoutId id="214748402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BC1952-FAB7-4222-9516-1DF700DFA3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77980" y="267685"/>
            <a:ext cx="9414020" cy="1854096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pl-PL" sz="5000" dirty="0"/>
              <a:t>Biuro ds. osób z niepełnosprawnościami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5D262EFB-C6C8-4432-AD77-8FE06DE6C0E2}"/>
              </a:ext>
            </a:extLst>
          </p:cNvPr>
          <p:cNvSpPr txBox="1"/>
          <p:nvPr/>
        </p:nvSpPr>
        <p:spPr>
          <a:xfrm>
            <a:off x="933170" y="3743106"/>
            <a:ext cx="9748683" cy="958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2000" dirty="0"/>
              <a:t>Pokój RA109, </a:t>
            </a:r>
            <a:r>
              <a:rPr lang="pl-PL" sz="2000" dirty="0" err="1"/>
              <a:t>tel</a:t>
            </a:r>
            <a:r>
              <a:rPr lang="pl-PL" sz="2000" dirty="0"/>
              <a:t>: 17 8661104</a:t>
            </a:r>
          </a:p>
          <a:p>
            <a:pPr>
              <a:lnSpc>
                <a:spcPct val="150000"/>
              </a:lnSpc>
            </a:pPr>
            <a:r>
              <a:rPr lang="pl-PL" sz="2000" dirty="0"/>
              <a:t>Adres email: bon@wsiz.rzeszow.pl, dliskiewicz@wsiz.edu.pl 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A2E26195-71D4-47C2-9C89-9AC20F16BD81}"/>
              </a:ext>
            </a:extLst>
          </p:cNvPr>
          <p:cNvSpPr txBox="1"/>
          <p:nvPr/>
        </p:nvSpPr>
        <p:spPr>
          <a:xfrm>
            <a:off x="933170" y="2315473"/>
            <a:ext cx="9077537" cy="11318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2400" dirty="0"/>
              <a:t>Pełnomocnik Rektora ds. Osób z Niepełnosprawnościami: Damian </a:t>
            </a:r>
            <a:r>
              <a:rPr lang="pl-PL" sz="2400" dirty="0" err="1"/>
              <a:t>Liśkiewicz</a:t>
            </a:r>
            <a:endParaRPr lang="pl-PL" sz="2400" dirty="0"/>
          </a:p>
        </p:txBody>
      </p:sp>
      <p:pic>
        <p:nvPicPr>
          <p:cNvPr id="9" name="Obraz 8" descr="Logo Biura ds. osób z niepełnosprawnościami ">
            <a:extLst>
              <a:ext uri="{FF2B5EF4-FFF2-40B4-BE49-F238E27FC236}">
                <a16:creationId xmlns:a16="http://schemas.microsoft.com/office/drawing/2014/main" id="{813215E1-F781-4142-A6DD-27235F6CBEB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4295" y="2318746"/>
            <a:ext cx="2267226" cy="2257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53688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95501B9-E6F0-4DB0-B9B9-35305BAF64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0602" y="313111"/>
            <a:ext cx="8610600" cy="1293028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pl-PL" dirty="0">
                <a:solidFill>
                  <a:prstClr val="black"/>
                </a:solidFill>
              </a:rPr>
              <a:t>Jakie formy wsparcia oferujemy?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E51C25C-D1D4-49E0-804D-DC5C1CBDBB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0802" y="1873927"/>
            <a:ext cx="10820400" cy="433686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sz="2600" b="1" dirty="0"/>
              <a:t>PORTAL INTERNETOWY PRZYJAZNY DLA OSÓB Z NIEPEŁNOSPRAWNOŚCIAMI</a:t>
            </a:r>
            <a:endParaRPr lang="en-US" sz="1800" dirty="0"/>
          </a:p>
          <a:p>
            <a:r>
              <a:rPr lang="pl-PL" sz="2300" dirty="0"/>
              <a:t>Strona internetowa została odpowiednio dostosowana do potrzeb osób z niepełnosprawnościami. Użytkownik w intuicyjny sposób może zmienić kontrast, oraz wielkość liter. Strona umożliwia również wyświetlanie treści w odcieniach szarości</a:t>
            </a:r>
            <a:r>
              <a:rPr lang="en-US" sz="2300" dirty="0"/>
              <a:t>.</a:t>
            </a:r>
          </a:p>
          <a:p>
            <a:r>
              <a:rPr lang="pl-PL" sz="2300" dirty="0"/>
              <a:t> </a:t>
            </a:r>
            <a:r>
              <a:rPr lang="pl-PL" sz="2300" dirty="0" err="1"/>
              <a:t>Klikalne</a:t>
            </a:r>
            <a:r>
              <a:rPr lang="pl-PL" sz="2300" dirty="0"/>
              <a:t> elementy strony (np. linki) mogą zostać wyraźnie odznaczone. Grafiki serwisu posiadają opisany tekst alternatywny umożliwiający przeczytanie zawartości syntezatorem mowy.  Nawigowanie po portalu możliwe jest bez użycia myszki.</a:t>
            </a:r>
          </a:p>
        </p:txBody>
      </p:sp>
    </p:spTree>
    <p:extLst>
      <p:ext uri="{BB962C8B-B14F-4D97-AF65-F5344CB8AC3E}">
        <p14:creationId xmlns:p14="http://schemas.microsoft.com/office/powerpoint/2010/main" val="34983868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CCB3DD9-BD31-46A5-B2D9-587A63EEAC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97480" y="302822"/>
            <a:ext cx="8610600" cy="1293028"/>
          </a:xfrm>
        </p:spPr>
        <p:txBody>
          <a:bodyPr/>
          <a:lstStyle/>
          <a:p>
            <a:r>
              <a:rPr lang="pl-PL" dirty="0"/>
              <a:t>Dostępna infrastruktura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89FF146-87EB-405A-A3E1-A618ACF29E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68978"/>
            <a:ext cx="11329059" cy="5177641"/>
          </a:xfrm>
        </p:spPr>
        <p:txBody>
          <a:bodyPr>
            <a:normAutofit fontScale="92500" lnSpcReduction="10000"/>
          </a:bodyPr>
          <a:lstStyle/>
          <a:p>
            <a:r>
              <a:rPr lang="pl-PL" dirty="0"/>
              <a:t>Budynki </a:t>
            </a:r>
            <a:r>
              <a:rPr lang="en-US" dirty="0" err="1"/>
              <a:t>WSIiZ</a:t>
            </a:r>
            <a:r>
              <a:rPr lang="en-US" dirty="0"/>
              <a:t> </a:t>
            </a:r>
            <a:r>
              <a:rPr lang="pl-PL" dirty="0"/>
              <a:t>dostosowane są dla studentów  z niepełnosprawnościami. Pracownie, laboratoria, sale wykładowe, dziekanaty, biblioteka, kluby oraz  Biuro Pełnomocnika Rektora ds. Osób Niepełnosprawnych są ulokowane w miejscach dostępnych architektonicznie (na parterze lub z dostępem do windy, winda dostosowana  jest dla osób z zaburzeniami wzroku). </a:t>
            </a:r>
            <a:endParaRPr lang="en-US" dirty="0"/>
          </a:p>
          <a:p>
            <a:r>
              <a:rPr lang="pl-PL" dirty="0"/>
              <a:t>Przed uczelnią znajdują się miejsca parkingowe dla osób z niepełnosprawnościami, a w budynkach zlokalizowane są podjazdy, poręcze, </a:t>
            </a:r>
            <a:r>
              <a:rPr lang="pl-PL" dirty="0" err="1"/>
              <a:t>schodołazy</a:t>
            </a:r>
            <a:r>
              <a:rPr lang="pl-PL" dirty="0"/>
              <a:t> oraz windy. Wprowadzono także udogodnienia w zakresie toalet, uchwytów, drzwi obrotowych (dostosowanych do potrzeb osób z zaburzoną sprawnością ruchową, oddzielnie usytuowanych). Dodatkowe udogodnienia to:</a:t>
            </a:r>
          </a:p>
          <a:p>
            <a:r>
              <a:rPr lang="pl-PL" dirty="0"/>
              <a:t>sale informatyczne dostosowane w sprzęt dla osób niewidomych i słabowidzących, oraz z niedowładami kończyn górnych,</a:t>
            </a:r>
          </a:p>
          <a:p>
            <a:r>
              <a:rPr lang="pl-PL" dirty="0"/>
              <a:t>programy i drukarki brajlowskie, powiększalniki, skanery, monitory i nakładki  powiększające.</a:t>
            </a:r>
          </a:p>
        </p:txBody>
      </p:sp>
    </p:spTree>
    <p:extLst>
      <p:ext uri="{BB962C8B-B14F-4D97-AF65-F5344CB8AC3E}">
        <p14:creationId xmlns:p14="http://schemas.microsoft.com/office/powerpoint/2010/main" val="6595411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4E75B72-3AEC-4C62-8B20-7954D2983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093455" y="2068053"/>
            <a:ext cx="8799617" cy="2015145"/>
          </a:xfrm>
        </p:spPr>
        <p:txBody>
          <a:bodyPr>
            <a:normAutofit/>
          </a:bodyPr>
          <a:lstStyle/>
          <a:p>
            <a:r>
              <a:rPr lang="pl-PL" sz="6600" dirty="0"/>
              <a:t>Dziękuję za Uwagę!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482913EA-ACB2-4169-AA7B-FD0EE2FEC5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9442" y="1821134"/>
            <a:ext cx="3230087" cy="3215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8559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14CCDEB-E722-4C85-8C8B-7E0893C7C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90157" y="1058299"/>
            <a:ext cx="6322621" cy="1325563"/>
          </a:xfrm>
        </p:spPr>
        <p:txBody>
          <a:bodyPr>
            <a:normAutofit/>
          </a:bodyPr>
          <a:lstStyle/>
          <a:p>
            <a:r>
              <a:rPr lang="pl-PL" dirty="0"/>
              <a:t>Czym się zajmujemy?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B28416B-06E3-4152-AB80-CE458AE81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011" y="2395300"/>
            <a:ext cx="10692581" cy="363348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arenR"/>
            </a:pPr>
            <a:r>
              <a:rPr lang="pl-PL" sz="2800" dirty="0"/>
              <a:t>Staramy się likwidować bariery uniemożliwiające  osobom z niepełnosprawnościami pełny udział w życiu społeczności akademickiej </a:t>
            </a:r>
            <a:r>
              <a:rPr lang="pl-PL" sz="2800" dirty="0" err="1"/>
              <a:t>WSIiZ,np</a:t>
            </a:r>
            <a:r>
              <a:rPr lang="pl-PL" sz="2800" dirty="0"/>
              <a:t>.:</a:t>
            </a:r>
          </a:p>
          <a:p>
            <a:pPr lvl="2"/>
            <a:r>
              <a:rPr lang="pl-PL" sz="2800" dirty="0"/>
              <a:t> Zapewniając pomoc techniczną oraz usługi     specjalistyczne podnoszące niezależność i samodzielność studentów z niepełnosprawnością. </a:t>
            </a:r>
          </a:p>
          <a:p>
            <a:pPr marL="457200" lvl="1" indent="0">
              <a:buNone/>
            </a:pP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1030017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1">
            <a:extLst>
              <a:ext uri="{FF2B5EF4-FFF2-40B4-BE49-F238E27FC236}">
                <a16:creationId xmlns:a16="http://schemas.microsoft.com/office/drawing/2014/main" id="{E49459D0-123C-EBFB-16D6-7CD119AEDD7B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023294" y="960644"/>
            <a:ext cx="6322621" cy="1325563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4000" b="0" i="0" u="none" strike="noStrike" kern="1200" cap="all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Czym się zajmujemy?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AFCA821-CBEA-4C47-A4A6-23A6DC46DD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157" y="2404985"/>
            <a:ext cx="10983686" cy="428379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dirty="0"/>
              <a:t>2) </a:t>
            </a:r>
            <a:r>
              <a:rPr lang="pl-PL" sz="2800" dirty="0"/>
              <a:t> </a:t>
            </a:r>
            <a:r>
              <a:rPr lang="en-US" sz="2800" dirty="0"/>
              <a:t>P</a:t>
            </a:r>
            <a:r>
              <a:rPr lang="pl-PL" sz="2800" dirty="0"/>
              <a:t>odejmuje</a:t>
            </a:r>
            <a:r>
              <a:rPr lang="en-US" sz="2800" dirty="0"/>
              <a:t>my</a:t>
            </a:r>
            <a:r>
              <a:rPr lang="pl-PL" sz="2800" dirty="0"/>
              <a:t> starania zmierzające do</a:t>
            </a:r>
            <a:r>
              <a:rPr lang="en-US" sz="2800" dirty="0"/>
              <a:t> </a:t>
            </a:r>
            <a:r>
              <a:rPr lang="pl-PL" sz="2800" dirty="0"/>
              <a:t>zapewnienia  dostępu do zajęć dydaktycznych studentom z niepełnosprawnościami oraz osobom  przewlekle chorym, które nie są w stanie realizować programu studiów w trybie stacjonarnym.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3)  P</a:t>
            </a:r>
            <a:r>
              <a:rPr lang="pl-PL" sz="2800" dirty="0" err="1"/>
              <a:t>omaga</a:t>
            </a:r>
            <a:r>
              <a:rPr lang="en-US" sz="2800" dirty="0"/>
              <a:t>my </a:t>
            </a:r>
            <a:r>
              <a:rPr lang="pl-PL" sz="2800" dirty="0"/>
              <a:t>pracownikom prowadzącym zajęcia dydaktyczne dla studentów z niepełnosprawnościami oraz opiniuje</a:t>
            </a:r>
            <a:r>
              <a:rPr lang="en-US" sz="2800" dirty="0"/>
              <a:t>my</a:t>
            </a:r>
            <a:r>
              <a:rPr lang="pl-PL" sz="2800" dirty="0"/>
              <a:t> wnioski kierowane do organów Uczelni a dotyczące osób z niepełnosprawnościami.</a:t>
            </a:r>
          </a:p>
        </p:txBody>
      </p:sp>
    </p:spTree>
    <p:extLst>
      <p:ext uri="{BB962C8B-B14F-4D97-AF65-F5344CB8AC3E}">
        <p14:creationId xmlns:p14="http://schemas.microsoft.com/office/powerpoint/2010/main" val="2226529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FC142AA-0A4B-4D89-B276-70124E4A1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pl-PL" dirty="0"/>
              <a:t>Jakie formy wsparcia oferujemy?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0805BFB-09C0-4D7C-B4E3-8192B7BB46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166" y="1979744"/>
            <a:ext cx="10820400" cy="480059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sz="2600" b="1" dirty="0"/>
              <a:t>STYPENDIA</a:t>
            </a:r>
            <a:endParaRPr lang="pl-PL" sz="1800" dirty="0"/>
          </a:p>
          <a:p>
            <a:r>
              <a:rPr lang="pl-PL" sz="2300" dirty="0"/>
              <a:t>Studenci, którzy posiadają orzeczenie o niepełnosprawności, mogą ubiegać się o pomoc finansową. Stypendium jest przyznawane przez Rektora lub komisję stypendialną na pisemny wniosek studenta. </a:t>
            </a:r>
          </a:p>
          <a:p>
            <a:r>
              <a:rPr lang="pl-PL" sz="2300" dirty="0"/>
              <a:t>Wniosek o przyznanie stypendium dla osób z niepełnosprawnościami powinien być sporządzony według wzoru stanowiącego Załącznik do Regulaminu i złożony w Dziekanacie wraz z dokumentami potwierdzającymi stopień niepełnosprawności. </a:t>
            </a:r>
          </a:p>
          <a:p>
            <a:r>
              <a:rPr lang="pl-PL" sz="2300" dirty="0"/>
              <a:t>Wysokość stypendium jest uzależniona od stopnia niepełnosprawności, liczby studentów uprawnionych do otrzymania stypendium oraz od wysokości środków przyznanych Uczelni z budżetu państwa.</a:t>
            </a:r>
          </a:p>
        </p:txBody>
      </p:sp>
    </p:spTree>
    <p:extLst>
      <p:ext uri="{BB962C8B-B14F-4D97-AF65-F5344CB8AC3E}">
        <p14:creationId xmlns:p14="http://schemas.microsoft.com/office/powerpoint/2010/main" val="1111911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7A4F35-52E4-4F65-BBA0-B89947D344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5023" y="1227511"/>
            <a:ext cx="10960925" cy="1293028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pl-PL" dirty="0"/>
              <a:t>Kto może korzystać z naszej pomocy?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8E456A9-D1B4-4BF2-969C-1BB3DFEF53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5548" y="2520539"/>
            <a:ext cx="10820400" cy="4024125"/>
          </a:xfrm>
        </p:spPr>
        <p:txBody>
          <a:bodyPr>
            <a:normAutofit fontScale="92500" lnSpcReduction="20000"/>
          </a:bodyPr>
          <a:lstStyle/>
          <a:p>
            <a:r>
              <a:rPr lang="pl-PL" sz="2800" dirty="0"/>
              <a:t>osoby z niepełnosprawnościami,</a:t>
            </a:r>
          </a:p>
          <a:p>
            <a:r>
              <a:rPr lang="pl-PL" sz="2800" dirty="0"/>
              <a:t>osoby przewlekle chore lub niezdolne do pełnego uczestnictwa w zajęciach w trybie standardowym, ale nieposiadające orzeczonego stopnia niesprawności,</a:t>
            </a:r>
          </a:p>
          <a:p>
            <a:r>
              <a:rPr lang="pl-PL" sz="2800" dirty="0"/>
              <a:t>osoby, których niezdolność do pełnego uczestnictwa w zajęciach spowodowana jest nagłą chorobą lub utratą sprawności z powodu wypadku, gdzie charakter tej niezdolności jest czasowy.</a:t>
            </a:r>
          </a:p>
        </p:txBody>
      </p:sp>
    </p:spTree>
    <p:extLst>
      <p:ext uri="{BB962C8B-B14F-4D97-AF65-F5344CB8AC3E}">
        <p14:creationId xmlns:p14="http://schemas.microsoft.com/office/powerpoint/2010/main" val="1158736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FC142AA-0A4B-4D89-B276-70124E4A1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pl-PL" dirty="0"/>
              <a:t>Jakie formy wsparcia oferujemy?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0805BFB-09C0-4D7C-B4E3-8192B7BB46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166" y="1979744"/>
            <a:ext cx="10820400" cy="480059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sz="2600" b="1" dirty="0"/>
              <a:t>STYPENDIA</a:t>
            </a:r>
            <a:endParaRPr lang="pl-PL" sz="1800" dirty="0"/>
          </a:p>
          <a:p>
            <a:r>
              <a:rPr lang="pl-PL" sz="2300" dirty="0"/>
              <a:t>Studenci, którzy posiadają orzeczenie o niepełnosprawności, mogą ubiegać się o pomoc finansową. Stypendium jest przyznawane przez Rektora lub komisję stypendialną na pisemny wniosek studenta. </a:t>
            </a:r>
          </a:p>
          <a:p>
            <a:r>
              <a:rPr lang="pl-PL" sz="2300" dirty="0"/>
              <a:t>Wniosek o przyznanie stypendium dla osób z niepełnosprawnościami powinien być sporządzony według wzoru stanowiącego Załącznik do Regulaminu i złożony w Dziekanacie wraz z dokumentami potwierdzającymi stopień niepełnosprawności. </a:t>
            </a:r>
          </a:p>
          <a:p>
            <a:r>
              <a:rPr lang="pl-PL" sz="2300" dirty="0"/>
              <a:t>Wysokość stypendium jest uzależniona od stopnia niepełnosprawności, liczby studentów uprawnionych do otrzymania stypendium oraz od wysokości środków przyznanych Uczelni z budżetu państwa.</a:t>
            </a:r>
          </a:p>
        </p:txBody>
      </p:sp>
    </p:spTree>
    <p:extLst>
      <p:ext uri="{BB962C8B-B14F-4D97-AF65-F5344CB8AC3E}">
        <p14:creationId xmlns:p14="http://schemas.microsoft.com/office/powerpoint/2010/main" val="2422148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199C926-AA8E-47B5-A886-29B022CF3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pl-PL" dirty="0">
                <a:solidFill>
                  <a:prstClr val="black"/>
                </a:solidFill>
              </a:rPr>
              <a:t>Jakie formy wsparcia oferujemy?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14F48DD-D14F-4D75-B92F-19315C2D30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17068"/>
            <a:ext cx="10515600" cy="36324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600" b="1" dirty="0"/>
              <a:t>WSPARCIE PSYCHOLOGICZNE</a:t>
            </a:r>
            <a:endParaRPr lang="en-US" sz="2300" dirty="0"/>
          </a:p>
          <a:p>
            <a:r>
              <a:rPr lang="pl-PL" sz="2300" dirty="0"/>
              <a:t>Regularnie prowadzimy konsultacje psychologiczne dla studentów potrzebujących tego typu wsparcia. </a:t>
            </a:r>
          </a:p>
          <a:p>
            <a:r>
              <a:rPr lang="pl-PL" sz="2300" dirty="0"/>
              <a:t>Studenci z niepełnosprawnościami mogą również korzystać  z bezpłatnej pomocy  w ramach Akademickiego Centrum Rozwoju Osobistego i Psychoterapii.</a:t>
            </a:r>
          </a:p>
        </p:txBody>
      </p:sp>
    </p:spTree>
    <p:extLst>
      <p:ext uri="{BB962C8B-B14F-4D97-AF65-F5344CB8AC3E}">
        <p14:creationId xmlns:p14="http://schemas.microsoft.com/office/powerpoint/2010/main" val="37325858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03025AF-DCF4-4B99-ADE4-0E98AF318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642650"/>
            <a:ext cx="8610600" cy="1293028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pl-PL" dirty="0">
                <a:solidFill>
                  <a:prstClr val="black"/>
                </a:solidFill>
              </a:rPr>
              <a:t>Jakie formy wsparcia oferujemy?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924E443-79E6-4DA1-8871-F06504DD4D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35678"/>
            <a:ext cx="10820400" cy="463137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sz="2600" b="1" dirty="0"/>
              <a:t>WSPARCIE REHABILITACYJN</a:t>
            </a:r>
            <a:endParaRPr lang="pl-PL" sz="1800" dirty="0"/>
          </a:p>
          <a:p>
            <a:r>
              <a:rPr lang="pl-PL" sz="2300" dirty="0"/>
              <a:t>W</a:t>
            </a:r>
            <a:r>
              <a:rPr lang="en-US" sz="2300" dirty="0" err="1"/>
              <a:t>SIiZ</a:t>
            </a:r>
            <a:r>
              <a:rPr lang="en-US" sz="2300" dirty="0"/>
              <a:t> </a:t>
            </a:r>
            <a:r>
              <a:rPr lang="pl-PL" sz="2300" dirty="0"/>
              <a:t>posiada własną  Klinikę, w której odbywają się zajęcia z zakresu  rehabilitacji (usprawniania  leczniczego i konsultacji medycznych). Mogą z nich korzystać  wszyscy studenci z problemami zdrowotnymi.</a:t>
            </a:r>
            <a:endParaRPr lang="en-US" sz="2300" dirty="0"/>
          </a:p>
          <a:p>
            <a:r>
              <a:rPr lang="pl-PL" sz="2300" dirty="0"/>
              <a:t> W Kampusie w  Kielnarowej znajduje się także  sala usprawniania  leczniczego wyposażona w bieżnię, dwa rowerki rehabilitacyjne i </a:t>
            </a:r>
            <a:r>
              <a:rPr lang="pl-PL" sz="2300" dirty="0" err="1"/>
              <a:t>steper</a:t>
            </a:r>
            <a:r>
              <a:rPr lang="pl-PL" sz="2300" dirty="0"/>
              <a:t>. </a:t>
            </a:r>
            <a:endParaRPr lang="en-US" sz="2300" dirty="0"/>
          </a:p>
          <a:p>
            <a:r>
              <a:rPr lang="pl-PL" sz="2300" dirty="0"/>
              <a:t>Zajęcia z wychowania fizycznego dostosowane są do potrzeb osób z problemami zdrowotnymi. Zamiast ćwiczeń na hali studenci mają możliwość uczestniczenia w specjalistycznych zajęciach na basenie, siłowni bądź salce rehabilitacyjnej. Treningi są prowadzone przez wykwalifikowaną kadrę dydaktyczną.</a:t>
            </a:r>
          </a:p>
        </p:txBody>
      </p:sp>
    </p:spTree>
    <p:extLst>
      <p:ext uri="{BB962C8B-B14F-4D97-AF65-F5344CB8AC3E}">
        <p14:creationId xmlns:p14="http://schemas.microsoft.com/office/powerpoint/2010/main" val="5170414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79F71CC-272B-491B-AC0D-E221062D1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pl-PL" dirty="0">
                <a:solidFill>
                  <a:prstClr val="black"/>
                </a:solidFill>
              </a:rPr>
              <a:t>Jakie formy wsparcia oferujemy?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32BE6F1-F2A8-4985-BC3A-D47A1FBC65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0180" y="2432277"/>
            <a:ext cx="10820400" cy="40241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600" b="1" dirty="0"/>
              <a:t>WSPARCIE EDUKACYJNE</a:t>
            </a:r>
            <a:endParaRPr lang="pl-PL" sz="1800" dirty="0"/>
          </a:p>
          <a:p>
            <a:r>
              <a:rPr lang="pl-PL" sz="2300" dirty="0"/>
              <a:t>Na wniosek studenta możliwe są: </a:t>
            </a:r>
            <a:endParaRPr lang="en-US" sz="2300" dirty="0"/>
          </a:p>
          <a:p>
            <a:pPr marL="914400" lvl="1" indent="-457200">
              <a:buFont typeface="+mj-lt"/>
              <a:buAutoNum type="arabicPeriod"/>
            </a:pPr>
            <a:r>
              <a:rPr lang="pl-PL" sz="2300" dirty="0"/>
              <a:t>wydłużenie czasu trwania zaliczenia/egzaminu,</a:t>
            </a:r>
            <a:endParaRPr lang="en-US" sz="2300" dirty="0"/>
          </a:p>
          <a:p>
            <a:pPr marL="914400" lvl="1" indent="-457200">
              <a:buFont typeface="+mj-lt"/>
              <a:buAutoNum type="arabicPeriod"/>
            </a:pPr>
            <a:r>
              <a:rPr lang="pl-PL" sz="2300" dirty="0"/>
              <a:t> zmiana formy, terminu i miejsca zaliczenia/egzaminu,</a:t>
            </a:r>
            <a:endParaRPr lang="en-US" sz="2300" dirty="0"/>
          </a:p>
          <a:p>
            <a:pPr marL="914400" lvl="1" indent="-457200">
              <a:buFont typeface="+mj-lt"/>
              <a:buAutoNum type="arabicPeriod"/>
            </a:pPr>
            <a:r>
              <a:rPr lang="pl-PL" sz="2300" dirty="0"/>
              <a:t> przydzielenie wsparcia asystenta osoby z niepełnosprawnościami na czas trwania zaliczenia/egzaminu, bądź całego roku akademickiego.</a:t>
            </a:r>
          </a:p>
        </p:txBody>
      </p:sp>
    </p:spTree>
    <p:extLst>
      <p:ext uri="{BB962C8B-B14F-4D97-AF65-F5344CB8AC3E}">
        <p14:creationId xmlns:p14="http://schemas.microsoft.com/office/powerpoint/2010/main" val="2825483229"/>
      </p:ext>
    </p:extLst>
  </p:cSld>
  <p:clrMapOvr>
    <a:masterClrMapping/>
  </p:clrMapOvr>
</p:sld>
</file>

<file path=ppt/theme/theme1.xml><?xml version="1.0" encoding="utf-8"?>
<a:theme xmlns:a="http://schemas.openxmlformats.org/drawingml/2006/main" name="Para">
  <a:themeElements>
    <a:clrScheme name="Para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TM04033937[[fn=Para]]</Template>
  <TotalTime>104</TotalTime>
  <Words>778</Words>
  <Application>Microsoft Office PowerPoint</Application>
  <PresentationFormat>Panoramiczny</PresentationFormat>
  <Paragraphs>49</Paragraphs>
  <Slides>12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5" baseType="lpstr">
      <vt:lpstr>Arial</vt:lpstr>
      <vt:lpstr>Calibri</vt:lpstr>
      <vt:lpstr>Para</vt:lpstr>
      <vt:lpstr>Biuro ds. osób z niepełnosprawnościami</vt:lpstr>
      <vt:lpstr>Czym się zajmujemy?</vt:lpstr>
      <vt:lpstr>Czym się zajmujemy?</vt:lpstr>
      <vt:lpstr>Jakie formy wsparcia oferujemy?</vt:lpstr>
      <vt:lpstr>Kto może korzystać z naszej pomocy?</vt:lpstr>
      <vt:lpstr>Jakie formy wsparcia oferujemy?</vt:lpstr>
      <vt:lpstr>Jakie formy wsparcia oferujemy?</vt:lpstr>
      <vt:lpstr>Jakie formy wsparcia oferujemy?</vt:lpstr>
      <vt:lpstr>Jakie formy wsparcia oferujemy?</vt:lpstr>
      <vt:lpstr>Jakie formy wsparcia oferujemy?</vt:lpstr>
      <vt:lpstr>Dostępna infrastruktura</vt:lpstr>
      <vt:lpstr>Dziękuję za Uwagę!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Biuro ds. osób z niepełnosprawnościami</dc:title>
  <dc:creator>stud</dc:creator>
  <cp:lastModifiedBy>Joanna Laszczak</cp:lastModifiedBy>
  <cp:revision>15</cp:revision>
  <dcterms:created xsi:type="dcterms:W3CDTF">2022-11-07T10:30:03Z</dcterms:created>
  <dcterms:modified xsi:type="dcterms:W3CDTF">2022-12-02T13:15:06Z</dcterms:modified>
</cp:coreProperties>
</file>