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68" r:id="rId15"/>
    <p:sldId id="273" r:id="rId16"/>
    <p:sldId id="274" r:id="rId17"/>
    <p:sldId id="269" r:id="rId18"/>
    <p:sldId id="270" r:id="rId19"/>
    <p:sldId id="271" r:id="rId2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5" autoAdjust="0"/>
    <p:restoredTop sz="86449" autoAdjust="0"/>
  </p:normalViewPr>
  <p:slideViewPr>
    <p:cSldViewPr snapToGrid="0">
      <p:cViewPr varScale="1">
        <p:scale>
          <a:sx n="62" d="100"/>
          <a:sy n="62" d="100"/>
        </p:scale>
        <p:origin x="86" y="32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64A3367F-1847-4719-9639-0F860F3955A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044E682-E601-4308-8B4F-A1769EFF566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175A61-EBB1-4F0B-9D0B-DA5D46C13850}" type="datetimeFigureOut">
              <a:rPr lang="pl-PL" smtClean="0"/>
              <a:t>14.10.2021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BDF2678-AEDE-4600-A895-204380C229B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2F92B7E-816C-4F68-8A4E-294E38D42A0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F0C00A-3DC0-436D-9433-C2ADBB88B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05868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9AAD0D-B44E-495F-AF93-58D16142AA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lnSpc>
                <a:spcPct val="150000"/>
              </a:lnSpc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EE498C0-9467-4BA7-8D29-C8A3408D75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96771"/>
            <a:ext cx="9144000" cy="1655762"/>
          </a:xfr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927AC60-EA27-49B7-886D-BDB513DA0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50000"/>
              </a:lnSpc>
              <a:defRPr/>
            </a:lvl1pPr>
          </a:lstStyle>
          <a:p>
            <a:fld id="{CEB83687-DC0E-4C9A-BD86-A869593D6270}" type="datetimeFigureOut">
              <a:rPr lang="pl-PL" smtClean="0"/>
              <a:pPr/>
              <a:t>14.10.2021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1F4ADC2-06C1-4B9A-86FE-277AC2763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50000"/>
              </a:lnSpc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C466BDB-D8B0-4875-AB8C-7DBAE64AB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50000"/>
              </a:lnSpc>
              <a:defRPr/>
            </a:lvl1pPr>
          </a:lstStyle>
          <a:p>
            <a:fld id="{EE965665-ED8F-4025-9DA0-CD382042BF10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Picture 2" descr="C:\Documents and Settings\Małgosia\Moje dokumenty\Pobrane\kongres_logotyp.png">
            <a:extLst>
              <a:ext uri="{FF2B5EF4-FFF2-40B4-BE49-F238E27FC236}">
                <a16:creationId xmlns:a16="http://schemas.microsoft.com/office/drawing/2014/main" id="{51F6C3A6-0D2B-4D05-8280-833768B515E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479" y="428604"/>
            <a:ext cx="2573903" cy="928694"/>
          </a:xfrm>
          <a:prstGeom prst="rect">
            <a:avLst/>
          </a:prstGeom>
          <a:noFill/>
        </p:spPr>
      </p:pic>
      <p:pic>
        <p:nvPicPr>
          <p:cNvPr id="8" name="Picture 3" descr="C:\Documents and Settings\Małgosia\Moje dokumenty\Pobrane\konwent_logotyp.png">
            <a:extLst>
              <a:ext uri="{FF2B5EF4-FFF2-40B4-BE49-F238E27FC236}">
                <a16:creationId xmlns:a16="http://schemas.microsoft.com/office/drawing/2014/main" id="{D3401435-5A80-49F3-A7E2-BC429910BEA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70764" y="235555"/>
            <a:ext cx="2987083" cy="1143008"/>
          </a:xfrm>
          <a:prstGeom prst="rect">
            <a:avLst/>
          </a:prstGeom>
          <a:noFill/>
        </p:spPr>
      </p:pic>
      <p:pic>
        <p:nvPicPr>
          <p:cNvPr id="9" name="Picture 4" descr="C:\Documents and Settings\Małgosia\Moje dokumenty\Pobrane\raport-logotyp1.png">
            <a:extLst>
              <a:ext uri="{FF2B5EF4-FFF2-40B4-BE49-F238E27FC236}">
                <a16:creationId xmlns:a16="http://schemas.microsoft.com/office/drawing/2014/main" id="{4FB5B649-E1AF-47B8-8302-07141E98F78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13179" y="278086"/>
            <a:ext cx="2805083" cy="11004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73420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C9E61C-E666-494D-A8DD-6B73476D4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C46A420-E27E-4376-83CA-F4D1388841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D041C8B-3418-4FF7-B7B0-471061496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3687-DC0E-4C9A-BD86-A869593D6270}" type="datetimeFigureOut">
              <a:rPr lang="pl-PL" smtClean="0"/>
              <a:t>14.10.2021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A672FB4-C2B7-43B7-8B36-269331507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2547DEA-415D-4BF4-8193-AB1AC477E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65665-ED8F-4025-9DA0-CD382042BF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5123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AB77EC8-257A-49FC-BDD5-09EF0055B7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30BCE2A-D615-4567-BC15-E9B7D173C6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02A0A06-A382-4559-80F8-2D6B9E17B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3687-DC0E-4C9A-BD86-A869593D6270}" type="datetimeFigureOut">
              <a:rPr lang="pl-PL" smtClean="0"/>
              <a:t>14.10.2021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76B303E-1B73-4272-9EA3-D5B20BDE8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3534E42-6CC1-4C20-882B-E8E128678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65665-ED8F-4025-9DA0-CD382042BF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8307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B8452-5B98-4997-8277-F5FC78B40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8F0872-F12F-4DAC-B164-12E1081B2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2738"/>
            <a:ext cx="10515600" cy="4351338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80D07B8-666B-4B61-B0B4-CE6B98F17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50000"/>
              </a:lnSpc>
              <a:defRPr/>
            </a:lvl1pPr>
          </a:lstStyle>
          <a:p>
            <a:fld id="{CEB83687-DC0E-4C9A-BD86-A869593D6270}" type="datetimeFigureOut">
              <a:rPr lang="pl-PL" smtClean="0"/>
              <a:pPr/>
              <a:t>14.10.2021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4920FD9-D6DD-418A-8D96-50FEB2F40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50000"/>
              </a:lnSpc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66C46A1-3962-447A-A6D8-8573FFBA4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50000"/>
              </a:lnSpc>
              <a:defRPr/>
            </a:lvl1pPr>
          </a:lstStyle>
          <a:p>
            <a:fld id="{EE965665-ED8F-4025-9DA0-CD382042BF10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Picture 2" descr="C:\Documents and Settings\Małgosia\Moje dokumenty\Pobrane\kongres_logotyp.png">
            <a:extLst>
              <a:ext uri="{FF2B5EF4-FFF2-40B4-BE49-F238E27FC236}">
                <a16:creationId xmlns:a16="http://schemas.microsoft.com/office/drawing/2014/main" id="{520137E8-2731-497A-8A64-2DC3C6C7BB8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226" y="6250727"/>
            <a:ext cx="1297077" cy="468000"/>
          </a:xfrm>
          <a:prstGeom prst="rect">
            <a:avLst/>
          </a:prstGeom>
          <a:noFill/>
        </p:spPr>
      </p:pic>
      <p:pic>
        <p:nvPicPr>
          <p:cNvPr id="8" name="Picture 3" descr="C:\Documents and Settings\Małgosia\Moje dokumenty\Pobrane\konwent_logotyp.png">
            <a:extLst>
              <a:ext uri="{FF2B5EF4-FFF2-40B4-BE49-F238E27FC236}">
                <a16:creationId xmlns:a16="http://schemas.microsoft.com/office/drawing/2014/main" id="{232B303F-FB10-42F1-A0C0-8199C8676D8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5193" y="6214727"/>
            <a:ext cx="1317130" cy="504000"/>
          </a:xfrm>
          <a:prstGeom prst="rect">
            <a:avLst/>
          </a:prstGeom>
          <a:noFill/>
        </p:spPr>
      </p:pic>
      <p:pic>
        <p:nvPicPr>
          <p:cNvPr id="9" name="Picture 4" descr="C:\Documents and Settings\Małgosia\Moje dokumenty\Pobrane\raport-logotyp1.png">
            <a:extLst>
              <a:ext uri="{FF2B5EF4-FFF2-40B4-BE49-F238E27FC236}">
                <a16:creationId xmlns:a16="http://schemas.microsoft.com/office/drawing/2014/main" id="{9E3F8A55-9835-41D6-8DFA-071076DD5CE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65772" y="6304912"/>
            <a:ext cx="1192917" cy="468000"/>
          </a:xfrm>
          <a:prstGeom prst="rect">
            <a:avLst/>
          </a:prstGeom>
          <a:noFill/>
        </p:spPr>
      </p:pic>
      <p:pic>
        <p:nvPicPr>
          <p:cNvPr id="10" name="Picture 2" descr="C:\Documents and Settings\Małgosia\Moje dokumenty\Pobrane\ambasador_logotyp.png">
            <a:extLst>
              <a:ext uri="{FF2B5EF4-FFF2-40B4-BE49-F238E27FC236}">
                <a16:creationId xmlns:a16="http://schemas.microsoft.com/office/drawing/2014/main" id="{585CFDA3-CC1F-473A-821B-1B1B0055BEB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77160" y="6286520"/>
            <a:ext cx="1276640" cy="46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552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5FA55B-53E8-4939-B631-5681E610E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A427EDE-D227-42E2-BEC5-128B3AEE7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C08A5CA-90BB-4E61-8306-9DDA901C0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3687-DC0E-4C9A-BD86-A869593D6270}" type="datetimeFigureOut">
              <a:rPr lang="pl-PL" smtClean="0"/>
              <a:t>14.10.2021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C8F157B-27EA-43AC-8646-B926BDE77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2E7F691-F9CA-430D-8D72-FBF673ABF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65665-ED8F-4025-9DA0-CD382042BF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6895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A92F65-CB65-41F6-BF30-6854E1061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A8D1C6-79B3-42C3-96C2-1D57874BD1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CE20D1B-953C-4399-890E-F6E918EA6B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62C75A6-30E2-46E5-9F96-3AAC44FAE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3687-DC0E-4C9A-BD86-A869593D6270}" type="datetimeFigureOut">
              <a:rPr lang="pl-PL" smtClean="0"/>
              <a:t>14.10.2021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A0970C9-1EF9-4995-BB8D-68F099D6B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1769E39-E721-46D9-9BEC-9BBC854D4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65665-ED8F-4025-9DA0-CD382042BF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1703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331914-9B99-4E9E-B15E-1768AFD48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847A116-0919-421C-B96F-B16F83492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F370430-8042-4D35-BB7A-B3C26FFEB0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053F9E7-374C-4F33-BB1A-7B6F98EC8E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689F3F29-D1A8-48FD-8CA8-A53DA3B4EF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CE6DED0F-C0BD-4303-8695-404E725AF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3687-DC0E-4C9A-BD86-A869593D6270}" type="datetimeFigureOut">
              <a:rPr lang="pl-PL" smtClean="0"/>
              <a:t>14.10.2021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3069FCA7-BEB0-464F-9AE6-F125A9B08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54F9A6D6-C246-4F35-9474-40A449322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65665-ED8F-4025-9DA0-CD382042BF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3577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BC86BD-5A07-4E1E-8D54-A3718E58B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EE50441-34FC-472B-9CF3-BDAA49E7F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3687-DC0E-4C9A-BD86-A869593D6270}" type="datetimeFigureOut">
              <a:rPr lang="pl-PL" smtClean="0"/>
              <a:t>14.10.2021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A260B088-3B19-499A-A6B1-A814A6E27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23AB352-D18B-41A2-BFF1-55750D212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65665-ED8F-4025-9DA0-CD382042BF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2062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2ECBEF3B-737A-42EF-96B7-282FF5547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3687-DC0E-4C9A-BD86-A869593D6270}" type="datetimeFigureOut">
              <a:rPr lang="pl-PL" smtClean="0"/>
              <a:t>14.10.2021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EF2851E5-9F7B-44DD-88D6-6056D96B8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307DF9A-79FD-44B1-8F74-8A09D12D2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65665-ED8F-4025-9DA0-CD382042BF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6032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FBD368-EC16-41D2-B473-7FAB40F79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576118B-F47F-4F97-A4B1-445BB496F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3E53E57-EE8F-40A0-BDA3-674BF9D0DA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452B0AC-5CF8-42A6-A13E-C86FEAEB0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3687-DC0E-4C9A-BD86-A869593D6270}" type="datetimeFigureOut">
              <a:rPr lang="pl-PL" smtClean="0"/>
              <a:t>14.10.2021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8C8531E-598C-4D0C-B375-8227C3EA6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E80212F-67D2-4998-843E-A873EBE19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65665-ED8F-4025-9DA0-CD382042BF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0484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D0D119-3C19-469D-9877-146A8F790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677B8CAB-9603-4DAE-A7C2-4002FB90A2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93C0BB3-60A9-4D45-9BCA-496CE2ED80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B0FF95B-4783-416D-A5F9-9C6507FBB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3687-DC0E-4C9A-BD86-A869593D6270}" type="datetimeFigureOut">
              <a:rPr lang="pl-PL" smtClean="0"/>
              <a:t>14.10.2021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88943B8-4589-4CFA-ABE1-3CAEB8436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37394D4-37AD-46D3-956A-41B0FA9DD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65665-ED8F-4025-9DA0-CD382042BF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3320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22B4F6EC-5D84-402D-A1F9-6FE924C53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DA0F4E6-87BF-4B7C-9AC6-10C37FAFE9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2D242BD-7002-4D0E-91C2-817885EDA5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83687-DC0E-4C9A-BD86-A869593D6270}" type="datetimeFigureOut">
              <a:rPr lang="pl-PL" smtClean="0"/>
              <a:t>14.10.2021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1FE0C37-56AD-4789-A211-4A9595A498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A5DC680-75C0-4905-A791-DE2AE564B2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65665-ED8F-4025-9DA0-CD382042BF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3374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rr.org.pl/" TargetMode="External"/><Relationship Id="rId2" Type="http://schemas.openxmlformats.org/officeDocument/2006/relationships/hyperlink" Target="mailto:joanna.piwowonska@firr.org.p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35EA84-3310-4793-AFCA-05BCC8189F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0917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l-PL" sz="6000" b="1" dirty="0">
                <a:latin typeface="Arial" panose="020B0604020202020204" pitchFamily="34" charset="0"/>
                <a:cs typeface="Arial" panose="020B0604020202020204" pitchFamily="34" charset="0"/>
              </a:rPr>
              <a:t>Czym są usługi asystenckie? 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AA6495D-FCD1-4803-8AE0-281998E2A3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98612"/>
            <a:ext cx="9144000" cy="1655762"/>
          </a:xfrm>
        </p:spPr>
        <p:txBody>
          <a:bodyPr>
            <a:normAutofit fontScale="92500" lnSpcReduction="20000"/>
          </a:bodyPr>
          <a:lstStyle/>
          <a:p>
            <a:pPr>
              <a:tabLst>
                <a:tab pos="3852863" algn="l"/>
              </a:tabLst>
            </a:pPr>
            <a:r>
              <a:rPr lang="pl-PL" sz="2400" b="1" dirty="0">
                <a:solidFill>
                  <a:srgbClr val="0070C0"/>
                </a:solidFill>
              </a:rPr>
              <a:t>Kraków, 13.10.2021 r.</a:t>
            </a:r>
          </a:p>
          <a:p>
            <a:pPr>
              <a:tabLst>
                <a:tab pos="3852863" algn="l"/>
              </a:tabLst>
            </a:pPr>
            <a:r>
              <a:rPr lang="pl-PL" sz="2400" b="1" dirty="0">
                <a:solidFill>
                  <a:srgbClr val="0070C0"/>
                </a:solidFill>
              </a:rPr>
              <a:t>Małopolski Konwent Regionalny Osób z Niepełnosprawnościami</a:t>
            </a:r>
          </a:p>
          <a:p>
            <a:pPr>
              <a:tabLst>
                <a:tab pos="3852863" algn="l"/>
              </a:tabLst>
            </a:pPr>
            <a:r>
              <a:rPr lang="pl-PL" sz="2400" b="1" dirty="0">
                <a:solidFill>
                  <a:srgbClr val="0070C0"/>
                </a:solidFill>
              </a:rPr>
              <a:t>Joanna Piwowońska, Fundacja Instytut Rozwoju Regionalnego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38636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3858A5-6908-4FED-BD34-D36619AC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408" y="2699953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400" b="1" dirty="0"/>
              <a:t>Usługi asystenckie w praktyce – najważniejsze aspekty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111386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475153-3483-4835-9B68-980658EF0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38282" cy="1325563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Podstawowe zasady świadczenia usług  asystenckich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09FEFF-3CD7-417A-9E5F-01A73895C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/>
              <a:t>Dbałość o podmiotowość osoby z niepełnosprawnością</a:t>
            </a:r>
          </a:p>
          <a:p>
            <a:r>
              <a:rPr lang="pl-PL" dirty="0"/>
              <a:t>Dbałość o dobro osoby, na której rzecz świadczone są usługi oraz wykonywanie ich zgodnie z dyspozycjami tej osoby, nie własnymi przekonaniami</a:t>
            </a:r>
          </a:p>
          <a:p>
            <a:r>
              <a:rPr lang="pl-PL" dirty="0"/>
              <a:t>Zachowanie dyskrecji</a:t>
            </a:r>
          </a:p>
          <a:p>
            <a:r>
              <a:rPr lang="pl-PL" dirty="0"/>
              <a:t>Życzeniowo: stały i gwarantowany dostęp do usług, brak kryteriów dochodowych ograniczających dostęp do usług, możliwość wyboru osoby asystenta, czasu</a:t>
            </a:r>
            <a:br>
              <a:rPr lang="pl-PL" dirty="0"/>
            </a:br>
            <a:r>
              <a:rPr lang="pl-PL" dirty="0"/>
              <a:t>i miejsca trwania usługi, jej intensywności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01699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212511-B3ED-4BA8-ADD8-B823ED134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Zakres usług asystenckich (asystencja osobista) 1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30CC02-78AE-4CF4-BBA4-9B360FFF85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Katalog otwarty!!!!</a:t>
            </a:r>
          </a:p>
          <a:p>
            <a:r>
              <a:rPr lang="pl-PL" b="0" dirty="0"/>
              <a:t>Wsparcie w wyjściu, powrocie oraz/lub dojazdach w wybrane przez odbiorcę miejsce (np. dom, praca, placówki oświatowe i szkoleniowe, świątynie, placówki służby zdrowia i rehabilitacyjne, gabinety lekarskie i terapeutyczne, urzędy, znajomi, rodzina, instytucje finansowe, wydarzenia kulturalne/ rozrywkowe/społeczne/sportowe)</a:t>
            </a:r>
          </a:p>
          <a:p>
            <a:r>
              <a:rPr lang="pl-PL" b="0" dirty="0"/>
              <a:t>Wsparcie w zakupach, z zastrzeżeniem aktywnego udziału odbiorcy usługi przy ich realizacji</a:t>
            </a:r>
          </a:p>
          <a:p>
            <a:r>
              <a:rPr lang="pl-PL" b="0" dirty="0"/>
              <a:t>Wsparcie w załatwianiu spraw urzędowych</a:t>
            </a:r>
          </a:p>
        </p:txBody>
      </p:sp>
    </p:spTree>
    <p:extLst>
      <p:ext uri="{BB962C8B-B14F-4D97-AF65-F5344CB8AC3E}">
        <p14:creationId xmlns:p14="http://schemas.microsoft.com/office/powerpoint/2010/main" val="1610424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3F326E-4C5B-43BC-AD8B-15CC06F4F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Zakres usług asystenckich (asystencja osobista) 2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8DC077-DD54-4EFA-9144-C5A3E8598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b="0" dirty="0"/>
              <a:t>Wsparcie w nawiązaniu kontaktu/współpracy z różnego rodzaju organizacjami</a:t>
            </a:r>
          </a:p>
          <a:p>
            <a:r>
              <a:rPr lang="pl-PL" b="0" dirty="0"/>
              <a:t>Wsparcie w korzystaniu z dóbr kultury (np. muzeum, teatr, kino, galerie sztuki, wystawy)</a:t>
            </a:r>
          </a:p>
          <a:p>
            <a:r>
              <a:rPr lang="pl-PL" b="0" dirty="0"/>
              <a:t>Wsparcie w wykonywaniu czynności dnia codziennego – w tym przez dzieci </a:t>
            </a:r>
            <a:br>
              <a:rPr lang="pl-PL" b="0" dirty="0"/>
            </a:br>
            <a:r>
              <a:rPr lang="pl-PL" b="0" dirty="0"/>
              <a:t>z orzeczeniem o niepełnosprawności – także w zaprowadzaniu i przyprowadzaniu ich do/z placówki oświatowej (jednak usługa asystenta na terenie szkoły może być realizowana wyłącznie w przypadku, gdy szkoła nie zapewnia tej usługi)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459124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5D1BEF-2883-4529-B1D4-1C804D8D0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Wybór asystenta 1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89A671-B286-41A5-A560-CC01DC83B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Prawo wyboru osoby asystenta (niejednokrotnie niestety wyłącznie formalne) – częstokroć ograniczenie w zakresie angażowania jako asystentów członków rodziny</a:t>
            </a:r>
          </a:p>
          <a:p>
            <a:r>
              <a:rPr lang="pl-PL" dirty="0"/>
              <a:t>Niezmiernie istotne kompetencje i cechy osobowościowe asystenta</a:t>
            </a:r>
            <a:endParaRPr lang="pl-PL" b="0" dirty="0"/>
          </a:p>
          <a:p>
            <a:pPr lvl="1"/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636425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E85DF6-FF60-4D43-A65D-808EC4E2D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pl-PL" b="1" dirty="0"/>
              <a:t>Wybór asystenta 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E70D6E6-914F-4902-866B-1C96583FC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818"/>
            <a:ext cx="10515600" cy="4351338"/>
          </a:xfrm>
        </p:spPr>
        <p:txBody>
          <a:bodyPr>
            <a:noAutofit/>
          </a:bodyPr>
          <a:lstStyle/>
          <a:p>
            <a:r>
              <a:rPr lang="pl-PL" sz="2400" dirty="0"/>
              <a:t>W ramach programu „Asystent…” oraz innych funduszy publicznych:</a:t>
            </a:r>
          </a:p>
          <a:p>
            <a:pPr marL="800100" lvl="1" indent="-342900">
              <a:buFont typeface="+mj-lt"/>
              <a:buAutoNum type="alphaLcPeriod"/>
            </a:pPr>
            <a:r>
              <a:rPr lang="pl-PL" b="0" dirty="0"/>
              <a:t>osoby posiadające dokument potwierdzający uzyskanie kwalifikacji </a:t>
            </a:r>
            <a:br>
              <a:rPr lang="pl-PL" b="0" dirty="0"/>
            </a:br>
            <a:r>
              <a:rPr lang="pl-PL" b="0" dirty="0"/>
              <a:t>w następujących kierunkach: asystent osoby niepełnosprawnej, opiekun osoby starszej, opiekun medyczny, inne analogiczne</a:t>
            </a:r>
          </a:p>
          <a:p>
            <a:pPr marL="800100" lvl="1" indent="-342900">
              <a:buFont typeface="+mj-lt"/>
              <a:buAutoNum type="alphaLcPeriod"/>
            </a:pPr>
            <a:r>
              <a:rPr lang="pl-PL" b="0" dirty="0"/>
              <a:t>osoby posiadające co najmniej 6-miesięczne, udokumentowane doświadczenie w udzielaniu bezpośredniej pomocy osobom niepełnosprawnym np. doświadczenie zawodowe, udzielanie wsparcia osobom niepełnosprawnym w formie wolontariatu</a:t>
            </a:r>
          </a:p>
        </p:txBody>
      </p:sp>
    </p:spTree>
    <p:extLst>
      <p:ext uri="{BB962C8B-B14F-4D97-AF65-F5344CB8AC3E}">
        <p14:creationId xmlns:p14="http://schemas.microsoft.com/office/powerpoint/2010/main" val="2069970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9B5CDA-0E4A-444B-9B41-9EDD06B69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Wybór asystenta 3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3A36E98-BE16-4563-9BED-D698B7CA5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pl-PL" sz="2800" b="0" dirty="0"/>
              <a:t>c. osoby wskazane przez uczestnika lub jego opiekuna prawnego.</a:t>
            </a:r>
          </a:p>
          <a:p>
            <a:pPr marL="457200" lvl="1" indent="0">
              <a:buNone/>
            </a:pPr>
            <a:r>
              <a:rPr lang="pl-PL" sz="2800" b="0" dirty="0"/>
              <a:t>d. dodatkowo w przypadku gdy usługa asystenta będzie świadczona na rzecz dzieci niepełnosprawnych do 16. roku życia z orzeczeniem</a:t>
            </a:r>
            <a:br>
              <a:rPr lang="pl-PL" sz="2800" b="0" dirty="0"/>
            </a:br>
            <a:r>
              <a:rPr lang="pl-PL" sz="2800" b="0" dirty="0"/>
              <a:t>o niepełnosprawności łącznie z ww. wskazaniami, wymagane jest także zaświadczenie psychologa o braku przeciwskazań do wykonywania czynności przez asystenta – nie we wszystkich projektach.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115129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421D9B-F25C-4464-9D7D-422916AF4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84921"/>
            <a:ext cx="10515600" cy="1325563"/>
          </a:xfrm>
        </p:spPr>
        <p:txBody>
          <a:bodyPr/>
          <a:lstStyle/>
          <a:p>
            <a:pPr algn="ctr"/>
            <a:r>
              <a:rPr lang="pl-PL" sz="4400" b="1" dirty="0"/>
              <a:t>Gdzie szukać usług asystenckich?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3351691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6A59AF-A4DC-4AFF-A34E-7DBCE2810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Pierwsze kroki należy skierować do…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D3C27BB-B1D0-4139-AC22-AE9B484BDE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Państwowego Funduszu Rehabilitacji Osób Niepełnosprawnych</a:t>
            </a:r>
          </a:p>
          <a:p>
            <a:r>
              <a:rPr lang="pl-PL" dirty="0"/>
              <a:t>Urzędu Miasta/Gminy</a:t>
            </a:r>
          </a:p>
          <a:p>
            <a:r>
              <a:rPr lang="pl-PL" dirty="0"/>
              <a:t>Ośrodka Pomocy Społecznej/Powiatowego Centrum Pomocy Rodzinie</a:t>
            </a:r>
          </a:p>
          <a:p>
            <a:r>
              <a:rPr lang="pl-PL" dirty="0"/>
              <a:t>Organizacji pozarządowych działających w obszarze wsparcia osób </a:t>
            </a:r>
            <a:br>
              <a:rPr lang="pl-PL" dirty="0"/>
            </a:br>
            <a:r>
              <a:rPr lang="pl-PL" dirty="0"/>
              <a:t>z niepełnosprawnościami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734721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76EAE7-C591-43FC-A961-47A20DAEA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Dziękuję za uwagę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E73C2F-8F9D-4122-916F-50575D8ED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indent="-365125">
              <a:lnSpc>
                <a:spcPct val="90000"/>
              </a:lnSpc>
              <a:tabLst>
                <a:tab pos="365125" algn="l"/>
              </a:tabLst>
            </a:pPr>
            <a:endParaRPr lang="pl-PL" dirty="0"/>
          </a:p>
          <a:p>
            <a:pPr marL="0" indent="0" algn="ctr">
              <a:lnSpc>
                <a:spcPct val="90000"/>
              </a:lnSpc>
              <a:buNone/>
            </a:pPr>
            <a:r>
              <a:rPr lang="pl-PL" dirty="0"/>
              <a:t>Joanna Piwowońska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pl-PL" dirty="0"/>
              <a:t>Fundacja Instytut Rozwoju Regionalnego</a:t>
            </a:r>
            <a:br>
              <a:rPr lang="pl-PL" dirty="0"/>
            </a:br>
            <a:br>
              <a:rPr lang="pl-PL" dirty="0"/>
            </a:br>
            <a:r>
              <a:rPr lang="pl-PL" dirty="0"/>
              <a:t>e-mail: </a:t>
            </a:r>
            <a:r>
              <a:rPr lang="pl-PL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joanna.piwowonska@firr.org.pl</a:t>
            </a:r>
            <a:r>
              <a:rPr lang="pl-PL" dirty="0">
                <a:solidFill>
                  <a:srgbClr val="0070C0"/>
                </a:solidFill>
              </a:rPr>
              <a:t> </a:t>
            </a:r>
            <a:br>
              <a:rPr lang="pl-PL" dirty="0"/>
            </a:br>
            <a:r>
              <a:rPr lang="pl-PL" dirty="0"/>
              <a:t>tel. 663 883 332</a:t>
            </a:r>
            <a:br>
              <a:rPr lang="pl-PL" dirty="0"/>
            </a:br>
            <a:r>
              <a:rPr lang="pl-PL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www.konwencja.org.pl</a:t>
            </a:r>
            <a:br>
              <a:rPr lang="pl-PL" dirty="0"/>
            </a:b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7997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8D7589-0423-4660-A87F-D726034B6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6439" y="2428867"/>
            <a:ext cx="4799121" cy="1325563"/>
          </a:xfrm>
        </p:spPr>
        <p:txBody>
          <a:bodyPr/>
          <a:lstStyle/>
          <a:p>
            <a:pPr algn="ctr"/>
            <a:r>
              <a:rPr lang="pl-PL" sz="4400" b="1" dirty="0"/>
              <a:t>Początki asystentury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387585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2BB358-DCCE-4FE2-ABC7-E28E20653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Idea usług asystenckich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F3C57E-391F-42FA-A137-D517380E0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Początki w USA</a:t>
            </a:r>
          </a:p>
          <a:p>
            <a:r>
              <a:rPr lang="pl-PL" dirty="0"/>
              <a:t>Przeniesienie pomysłu na grunt europejski</a:t>
            </a:r>
          </a:p>
          <a:p>
            <a:r>
              <a:rPr lang="pl-PL" dirty="0"/>
              <a:t>Kraje europejskie przodujące we wdrażaniu usług asystenckich: Dania, Szwecja, Niemcy </a:t>
            </a:r>
          </a:p>
          <a:p>
            <a:r>
              <a:rPr lang="pl-PL" dirty="0"/>
              <a:t>Pierwsze wdrożenia usług asystenckich</a:t>
            </a:r>
            <a:br>
              <a:rPr lang="pl-PL" dirty="0"/>
            </a:br>
            <a:r>
              <a:rPr lang="pl-PL" dirty="0"/>
              <a:t>w Polsce (wstąpienie do UE jako szansa na finansowanie nowych form wsparcia)</a:t>
            </a:r>
          </a:p>
          <a:p>
            <a:r>
              <a:rPr lang="pl-PL" dirty="0"/>
              <a:t>Wdrożenie Konwencji o prawach osób</a:t>
            </a:r>
            <a:br>
              <a:rPr lang="pl-PL" dirty="0"/>
            </a:br>
            <a:r>
              <a:rPr lang="pl-PL" dirty="0"/>
              <a:t>z niepełnosprawnościami jako umocowanie usług w katalogu usług społecznych (art. 19 lit b)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1766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61B1A239-EB04-4407-9D30-622FE7A1945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696439" y="2428867"/>
            <a:ext cx="4799121" cy="132556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Podstawy prawne</a:t>
            </a:r>
          </a:p>
        </p:txBody>
      </p:sp>
    </p:spTree>
    <p:extLst>
      <p:ext uri="{BB962C8B-B14F-4D97-AF65-F5344CB8AC3E}">
        <p14:creationId xmlns:p14="http://schemas.microsoft.com/office/powerpoint/2010/main" val="1127438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AEE481-48A5-49F9-A8AF-201DACAF6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711649" cy="1325563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Zakorzenienie usług asystenckich i pokrewnych w obowiązujących w Polsce aktach prawnych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4FA984-724F-4AEC-96E7-715CD9079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b="0" dirty="0"/>
              <a:t>Konwencja o prawach osób niepełnosprawnych sporządzona w Nowym Jorku dnia 13 grudnia 2006 r. (Dz. U. z 2012 r. poz. 1169) </a:t>
            </a:r>
            <a:endParaRPr lang="pl-PL" dirty="0"/>
          </a:p>
          <a:p>
            <a:r>
              <a:rPr lang="pl-PL" b="0" dirty="0"/>
              <a:t>Ustawa z dnia 12 marca 2004 r. o pomocy społecznej (Dz. U. z 2016 r. poz. 930 z </a:t>
            </a:r>
            <a:r>
              <a:rPr lang="pl-PL" b="0" dirty="0" err="1"/>
              <a:t>późn</a:t>
            </a:r>
            <a:r>
              <a:rPr lang="pl-PL" b="0" dirty="0"/>
              <a:t>. zm.) </a:t>
            </a:r>
          </a:p>
          <a:p>
            <a:r>
              <a:rPr lang="pl-PL" b="0" dirty="0"/>
              <a:t>Ustawa z dnia 23 października 2018 r. o Solidarnościowym Funduszu Wsparcia Osób Niepełnosprawnych (Dz. U. z 2020 r. poz. 1787, z późn. zm.)</a:t>
            </a:r>
          </a:p>
          <a:p>
            <a:r>
              <a:rPr lang="pl-PL" b="0" dirty="0"/>
              <a:t>Ustawa z dnia 27 sierpnia 1997 r. o rehabilitacji zawodowej  i społecznej oraz zatrudnianiu osób niepełnosprawnych</a:t>
            </a:r>
            <a:endParaRPr lang="pl-PL" dirty="0"/>
          </a:p>
          <a:p>
            <a:r>
              <a:rPr lang="pl-PL" b="0" dirty="0"/>
              <a:t>Uchwała nr 160 Rady Ministrów z dnia 20 grudnia 2016 r. w sprawie programu kompleksowego wsparcia dla rodzin „Za życiem” (Monitor Polski 2016, poz. 1250)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4671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682DA3-CC0C-411F-A042-E16215F30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78010"/>
            <a:ext cx="10515600" cy="1325563"/>
          </a:xfrm>
        </p:spPr>
        <p:txBody>
          <a:bodyPr/>
          <a:lstStyle/>
          <a:p>
            <a:pPr algn="ctr"/>
            <a:r>
              <a:rPr lang="pl-PL" sz="4400" b="1" dirty="0"/>
              <a:t>Definicja i rodzaje usług asystenckich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657810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B25A44-54D6-4C9F-9E89-155E0D3AF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Definicja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ABB61C8-2059-41F4-A5E4-BEC54C2F0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/>
              <a:t>Uogólniając…</a:t>
            </a:r>
          </a:p>
          <a:p>
            <a:pPr marL="0" indent="0">
              <a:buNone/>
            </a:pPr>
            <a:r>
              <a:rPr lang="pl-PL" b="0" dirty="0"/>
              <a:t>Usługi asystenckie to formy ogólnodostępnego wsparcia dla osób niepełnosprawnych, których celem jest zapewnienie osobom </a:t>
            </a:r>
            <a:br>
              <a:rPr lang="pl-PL" b="0" dirty="0"/>
            </a:br>
            <a:r>
              <a:rPr lang="pl-PL" b="0" dirty="0"/>
              <a:t>z niepełnosprawnościami możliwości jak najpełniejszej partycypacji w życiu społecznym i zawodowym z zachowaniem ich pełnej podmiotowości i decyzyjności poprzez świadczenie wsparcia przez wybraną osobę trzecią.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12991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B5180A-2121-45E0-A7E6-973034C3F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Cele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1567766-8D65-4CE1-A981-4547B389F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Umożliwienie prowadzenia przez osoby z niepełnosprawnościami niezależnego życia</a:t>
            </a:r>
          </a:p>
          <a:p>
            <a:r>
              <a:rPr lang="pl-PL" dirty="0"/>
              <a:t>Zapewnienie możliwości partycypacji we wszystkich aspektach życia społecznego i zawodowego</a:t>
            </a:r>
          </a:p>
          <a:p>
            <a:r>
              <a:rPr lang="pl-PL" dirty="0"/>
              <a:t>Niwelowanie barier wynikających z niepełnosprawności przy jednoczesnym zachowaniu podmiotowości przez osobę z niepełnosprawnością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35112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7FBEF4-7803-4FD2-B16F-8FBD741A6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Rodzaje usług asystenckich i usług pokrewnych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9BA1C4-DAC9-45C5-AC3F-FB97A6DAA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Podział o charakterze umownym!!!</a:t>
            </a:r>
          </a:p>
          <a:p>
            <a:r>
              <a:rPr lang="pl-PL" dirty="0"/>
              <a:t>Usługi asystenta osoby  z niepełnosprawnością</a:t>
            </a:r>
          </a:p>
          <a:p>
            <a:r>
              <a:rPr lang="pl-PL" dirty="0"/>
              <a:t>Usługi asystenta osobistego osoby z niepełnosprawnością</a:t>
            </a:r>
          </a:p>
          <a:p>
            <a:r>
              <a:rPr lang="pl-PL" dirty="0"/>
              <a:t>Specjalistyczne usługi opiekuńcze</a:t>
            </a:r>
          </a:p>
          <a:p>
            <a:r>
              <a:rPr lang="pl-PL" dirty="0"/>
              <a:t>Usługi opiekuńcze</a:t>
            </a:r>
          </a:p>
          <a:p>
            <a:r>
              <a:rPr lang="pl-PL" dirty="0"/>
              <a:t>Opieka wytchnieniowa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846652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830</Words>
  <Application>Microsoft Office PowerPoint</Application>
  <PresentationFormat>Panoramiczny</PresentationFormat>
  <Paragraphs>68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Motyw pakietu Office</vt:lpstr>
      <vt:lpstr>Czym są usługi asystenckie? </vt:lpstr>
      <vt:lpstr>Początki asystentury</vt:lpstr>
      <vt:lpstr>Idea usług asystenckich</vt:lpstr>
      <vt:lpstr>Podstawy prawne</vt:lpstr>
      <vt:lpstr>Zakorzenienie usług asystenckich i pokrewnych w obowiązujących w Polsce aktach prawnych</vt:lpstr>
      <vt:lpstr>Definicja i rodzaje usług asystenckich</vt:lpstr>
      <vt:lpstr>Definicja</vt:lpstr>
      <vt:lpstr>Cele</vt:lpstr>
      <vt:lpstr>Rodzaje usług asystenckich i usług pokrewnych</vt:lpstr>
      <vt:lpstr>Usługi asystenckie w praktyce – najważniejsze aspekty</vt:lpstr>
      <vt:lpstr>Podstawowe zasady świadczenia usług  asystenckich</vt:lpstr>
      <vt:lpstr>Zakres usług asystenckich (asystencja osobista) 1</vt:lpstr>
      <vt:lpstr>Zakres usług asystenckich (asystencja osobista) 2</vt:lpstr>
      <vt:lpstr>Wybór asystenta 1</vt:lpstr>
      <vt:lpstr>Wybór asystenta 2</vt:lpstr>
      <vt:lpstr>Wybór asystenta 3</vt:lpstr>
      <vt:lpstr>Gdzie szukać usług asystenckich?</vt:lpstr>
      <vt:lpstr>Pierwsze kroki należy skierować do…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Czym są usługi asystenckie? </dc:title>
  <dc:creator>Joanna Laszczak</dc:creator>
  <cp:lastModifiedBy>Joanna Laszczak</cp:lastModifiedBy>
  <cp:revision>1</cp:revision>
  <dcterms:created xsi:type="dcterms:W3CDTF">2021-10-14T12:24:06Z</dcterms:created>
  <dcterms:modified xsi:type="dcterms:W3CDTF">2021-10-14T12:40:08Z</dcterms:modified>
</cp:coreProperties>
</file>