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  <p:sldId id="267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373382-125A-4CF8-B618-6DF4DD577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412F08-580D-4D16-9D3C-06AB5D39A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756288-9D6F-4D19-A9FD-9AE23F9E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78BDC7-1BFE-4510-AAFE-3A0D5C55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F0C2D2-B857-4656-AEE0-2D5BC510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9" descr="ZNAK_PROMOCYJNY_FC_PL-01">
            <a:extLst>
              <a:ext uri="{FF2B5EF4-FFF2-40B4-BE49-F238E27FC236}">
                <a16:creationId xmlns:a16="http://schemas.microsoft.com/office/drawing/2014/main" id="{F137C62A-F488-42EB-B1EA-8FAAE1BF87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22" y="350838"/>
            <a:ext cx="13604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1DE6E94-147E-4170-B21E-CD0F206784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09800" y="6400664"/>
            <a:ext cx="7828075" cy="45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6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3924B4-4811-4303-9D27-F9CA8705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2E65CD-533D-46F6-8AA9-1C35E8AE2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ED99FA-3B38-401F-BF48-2C61C2A1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A69A60-932B-4F73-8C8C-DAD281BB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ED1B57-B15D-4174-8BFB-82561E8C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64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9E75C2F-725B-40EF-8F5F-C2D9F5919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A71914-56F0-47E4-BB0F-742896D7A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AE7C5E-5D32-4631-BED4-38D34B42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6071D8-4EC2-4D9F-9CC6-D72167C9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B73732-43E3-44C7-A603-0DEBF329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94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FBA7B5-E52C-439F-9481-E892B02C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012707-DED5-431C-9E5C-E0D2DBAF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A4EB05-44DE-43BF-8125-35B51379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61AC21-EF35-4A7B-A857-210FCF46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EA598E-442A-4AC8-8089-AA1462F4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DEF922B-DA5E-49F5-8C81-728C7F309C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9800" y="6400664"/>
            <a:ext cx="7828075" cy="45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5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94D994-E341-4B5D-A973-4ED65C3A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C18D79-098A-4A6B-AC42-B4EDA8422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8B59DE-6033-4080-9A3E-FB64B786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03179B-D61B-4BC7-A91C-DBEA0F7D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E7BA7F-1A5F-41A0-B7F1-18AFED32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3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27B84-7662-4E58-9913-993E6ECF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AC9FDB-433D-40AC-9F88-EB781BF41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2FD131-B156-4F5E-9991-AB620A345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2459F7-B6B5-4CB3-ABBD-5983FCF3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6E2756-20AD-4A9A-A71A-13EF5484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C8D369-BA00-4DEE-977F-1424653B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1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5984D-126F-40D9-BDB5-FEBC8E69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E826D3-F515-42E2-A5A1-1CA084B76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7AC094B-2264-4FDB-9716-64C5E0C13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E17ED67-205B-490B-9BC1-B56D6ABDE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A52FFD6-F928-4933-9066-B33444A2D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3A3FC23-ACBC-4B15-8FE5-2D650984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99229FA-33C3-4F61-AD31-A4777D39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721237A-D179-4E56-9C46-2BA7212E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38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6D019C-ED4C-46D4-AC30-73FAB2C2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CAB803-0F06-44DE-A744-CD9FCFD4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DB27B06-0F76-41F6-8699-A546BD30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701F67-2BA2-4626-A370-F9B927F0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76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B38DCE-B835-46CD-8555-0281AB7E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A850448-0FBB-4508-9292-630C3AED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8CF141-3C64-48BB-BA6F-36317D25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52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2A09A-22F5-49DB-8F58-BE070D6D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DA2E36-8E9E-4BD6-B938-7FB0F3A6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B2DC4F6-9BE3-484C-9CB9-980725DA4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D56B21-421B-47B0-AFB1-99690E66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E98AB0-FA18-4184-B587-E0ED0B6F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E32AB3-CCC7-42C3-B99F-EB3E55CD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23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6F1897-160A-4292-9819-F4120BEC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FA1E079-EC80-4A4A-99F8-1991F2134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3DEC36-DD03-49B8-9D9A-2ABF9AB50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74CBFC2-4050-46FF-BBF2-5B6D272F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814A-216E-4341-9628-011E1D9043DE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00DCE1-B69C-4AB5-B49E-68CC11ED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9C9985-38AF-46F3-B624-C0881D3B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006F-1187-464B-93DF-DC77456F9B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88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77707E9-A2FD-46A2-90CC-FBAF50D0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E660DA-4B92-46EE-9DBC-311FE0869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37F4F6-590B-42C1-848C-5BC8091CE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814A-216E-4341-9628-011E1D9043DE}" type="datetimeFigureOut">
              <a:rPr lang="pl-PL" smtClean="0"/>
              <a:pPr/>
              <a:t>14.10.2021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D1CE42-CC58-4823-8149-103A41B35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5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684FC2-119E-4CBD-9A4E-7D5EC0994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5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006F-1187-464B-93DF-DC77456F9BA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78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sparcie.um.warszawa.pl/-/centrum-uslug-spolecznych-o-nas" TargetMode="External"/><Relationship Id="rId2" Type="http://schemas.openxmlformats.org/officeDocument/2006/relationships/hyperlink" Target="mailto:cus@um.warszaw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BEBE40-78F1-4C8A-89E0-5ED5B580F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1757"/>
            <a:ext cx="9144000" cy="2387600"/>
          </a:xfrm>
        </p:spPr>
        <p:txBody>
          <a:bodyPr>
            <a:noAutofit/>
          </a:bodyPr>
          <a:lstStyle/>
          <a:p>
            <a:r>
              <a:rPr lang="pl-PL" altLang="pl-PL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CENTRUM USŁUG SPOŁECZNYCH </a:t>
            </a:r>
            <a:br>
              <a:rPr lang="pl-PL" altLang="pl-PL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pl-PL" altLang="pl-PL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„SPOŁECZNA WARSZAWA”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0913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363F44-9068-4CF0-908B-FD6D891E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Zakres</a:t>
            </a:r>
            <a:r>
              <a:rPr lang="pl-PL" sz="4400" b="1" dirty="0">
                <a:solidFill>
                  <a:srgbClr val="0070C0"/>
                </a:solidFill>
              </a:rPr>
              <a:t> </a:t>
            </a:r>
            <a:r>
              <a:rPr lang="pl-PL" sz="3600" b="1" dirty="0">
                <a:solidFill>
                  <a:srgbClr val="0070C0"/>
                </a:solidFill>
                <a:latin typeface="+mn-lt"/>
              </a:rPr>
              <a:t>usług – katalog usług podstawowych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F7CD90-BB02-4704-B629-1F905651C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pomoc w domu: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w pisaniu pism, listów osobom niewidomym oraz niezdolnym do samodzielnego pisania ręcznego czy komputerowego, w zadaniach sprawiających dużą trudność odbiorcy usług przy aktywnym jego udziale w wykonywanej czynności, w czytaniu prasy, książek, korespondencji osobom niezdolnym z uwagi na posiadaną niepełnosprawność do samodzielnego czytania, w korzystaniu z technologii (np. pomoc w wykonywaniu połączeń telefonicznych, korzystaniu z komputera), w towarzyszeniu w aktywnym spędzaniu wolnego czasu (np. gry planszowe, rozwijanie pasji)</a:t>
            </a:r>
          </a:p>
        </p:txBody>
      </p:sp>
    </p:spTree>
    <p:extLst>
      <p:ext uri="{BB962C8B-B14F-4D97-AF65-F5344CB8AC3E}">
        <p14:creationId xmlns:p14="http://schemas.microsoft.com/office/powerpoint/2010/main" val="113211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61B1B0-D7AE-437A-B20B-7654BDC3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+mn-lt"/>
              </a:rPr>
              <a:t>Zakres usług – czynności towarzyszące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50EA2C-4724-4F29-A514-AD04AE238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011"/>
            <a:ext cx="10515600" cy="4790011"/>
          </a:xfrm>
        </p:spPr>
        <p:txBody>
          <a:bodyPr>
            <a:normAutofit fontScale="550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zakładanie/zdejmowanie odzieży wierzchniej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czynności pielęgnacyjne i higieniczne (np. pomoc w skorzystaniu z toalety, asystowanie przy przejściu odbiorcy na wózek/fotel)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przygotowanie i podanie drobnego posiłku lub napoju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zakupy (do 5 kg)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4000" b="1" dirty="0"/>
              <a:t>nie ma możliwości świadczenia usługi towarzyszącej bez usługi podstawowej</a:t>
            </a:r>
            <a:r>
              <a:rPr lang="pl-PL" sz="4000" dirty="0"/>
              <a:t>, tzn. nie można zamówić usługi asystenckiej jedynie do pomocy w skorzystaniu z toalety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4000" dirty="0">
                <a:cs typeface="Calibri" panose="020F0502020204030204" pitchFamily="34" charset="0"/>
              </a:rPr>
              <a:t>czynności towarzyszące wykonywane są wyłącznie w charakterze dodatkowym i niezbędnym podczas trwania usługi asystenckiej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4000" dirty="0">
                <a:cs typeface="Calibri" panose="020F0502020204030204" pitchFamily="34" charset="0"/>
              </a:rPr>
              <a:t>czas ich realizacji nie powinien przeważać nad czasem realizacji usług podstawowych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4000" dirty="0">
                <a:cs typeface="Calibri" panose="020F0502020204030204" pitchFamily="34" charset="0"/>
              </a:rPr>
              <a:t>as</a:t>
            </a:r>
            <a:r>
              <a:rPr lang="pl-PL" sz="4000" dirty="0"/>
              <a:t>ystent ma prawo odmówić realizacji usług wyłącznie higienicznych i pielęgnacyjnych</a:t>
            </a:r>
            <a:endParaRPr lang="pl-PL" sz="4000" dirty="0"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493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914E9E-4457-4CA5-B80D-160C6390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173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3600" b="1" dirty="0">
                <a:solidFill>
                  <a:srgbClr val="0070C0"/>
                </a:solidFill>
                <a:latin typeface="+mn-lt"/>
              </a:rPr>
              <a:t>Programy/Projekty dotyczące usług asystenckich realizowane w Centrum Usług Społecznych Społeczna Warszawa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9BDC-FCAA-4B9A-8FC8-6B7D80046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2"/>
            <a:ext cx="10515600" cy="4351338"/>
          </a:xfrm>
        </p:spPr>
        <p:txBody>
          <a:bodyPr>
            <a:noAutofit/>
          </a:bodyPr>
          <a:lstStyle/>
          <a:p>
            <a:r>
              <a:rPr lang="pl-PL" sz="2400" b="1" dirty="0">
                <a:cs typeface="Calibri" panose="020F0502020204030204" pitchFamily="34" charset="0"/>
              </a:rPr>
              <a:t>Projekt „AOON Warszawa</a:t>
            </a:r>
            <a:r>
              <a:rPr lang="pl-PL" sz="2400" dirty="0">
                <a:cs typeface="Calibri" panose="020F0502020204030204" pitchFamily="34" charset="0"/>
              </a:rPr>
              <a:t>” – </a:t>
            </a:r>
            <a:r>
              <a:rPr lang="pl-PL" sz="2400" dirty="0"/>
              <a:t>projekt dofinansowany z Europejskiego Funduszu Społecznego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– </a:t>
            </a:r>
            <a:r>
              <a:rPr lang="pl-PL" sz="2400" b="1" dirty="0"/>
              <a:t>realizacja: od marca 2020 r. do maja 2022 r.: liczba uczestników – 60 osób, liczba asystentów – 34 osoby. Partnerstwo: </a:t>
            </a:r>
            <a:r>
              <a:rPr lang="pl-PL" sz="2400" dirty="0"/>
              <a:t>Polskie Towarzystwo Stwardnienia Rozsianego Oddział Warszawski </a:t>
            </a:r>
            <a:endParaRPr lang="pl-PL" sz="2400" b="1" dirty="0"/>
          </a:p>
          <a:p>
            <a:r>
              <a:rPr lang="pl-PL" sz="2400" b="1" dirty="0"/>
              <a:t>Program „Asystent osobisty osoby niepełnosprawnej” – edycja 2019-2020 – finansowanego z Funduszu Solidarnościowego </a:t>
            </a:r>
            <a:r>
              <a:rPr lang="pl-PL" sz="2400" dirty="0"/>
              <a:t>w ramach Programu Ministra Rodziny, Pracy i Polityki Społecznej – </a:t>
            </a:r>
            <a:r>
              <a:rPr lang="pl-PL" sz="2400" b="1" dirty="0"/>
              <a:t>realizacja od 1 lipca do 30 listopada 2020 r. Liczba uczestników – 50 osób, liczba asystentów – 10 osób</a:t>
            </a:r>
          </a:p>
        </p:txBody>
      </p:sp>
    </p:spTree>
    <p:extLst>
      <p:ext uri="{BB962C8B-B14F-4D97-AF65-F5344CB8AC3E}">
        <p14:creationId xmlns:p14="http://schemas.microsoft.com/office/powerpoint/2010/main" val="186037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1A76E-7DC7-416B-9FF8-B79D208B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341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3600" b="1" dirty="0">
                <a:solidFill>
                  <a:srgbClr val="0070C0"/>
                </a:solidFill>
                <a:latin typeface="+mn-lt"/>
              </a:rPr>
              <a:t>Programy/Projekty dotyczące usług asystenckich realizowane w Centrum Usług Społecznych Społeczna Warszawa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3E52-829E-4196-BF90-B59386A2B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5321"/>
            <a:ext cx="10515600" cy="435133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400" dirty="0"/>
              <a:t>Asystent interwencyjny – finansowanie ze </a:t>
            </a:r>
            <a:r>
              <a:rPr lang="pl-PL" sz="2400" b="1" dirty="0"/>
              <a:t>środków PFRON </a:t>
            </a:r>
            <a:r>
              <a:rPr lang="pl-PL" sz="2400" dirty="0"/>
              <a:t>w ramach Modułu IV programu „Pomoc osobom niepełnosprawnym poszkodowanym w wyniku żywiołu lub sytuacji kryzysowych wywołanych chorobami zakaźnymi”.</a:t>
            </a:r>
          </a:p>
          <a:p>
            <a:pPr marL="0" lvl="0" indent="0">
              <a:buNone/>
            </a:pPr>
            <a:r>
              <a:rPr lang="pl-PL" sz="2400" dirty="0"/>
              <a:t>Edycja I - </a:t>
            </a:r>
            <a:r>
              <a:rPr lang="pl-PL" sz="2400" b="1" dirty="0"/>
              <a:t>od kwietnia do czerwca 2020 r. – liczba odbiorców - 43 osoby , liczba asystentów – 25 osób</a:t>
            </a:r>
          </a:p>
          <a:p>
            <a:pPr marL="0" lvl="0" indent="0">
              <a:buNone/>
            </a:pPr>
            <a:r>
              <a:rPr lang="pl-PL" sz="2400" dirty="0"/>
              <a:t>Edycja II </a:t>
            </a:r>
            <a:r>
              <a:rPr lang="pl-PL" sz="2400" b="1" dirty="0"/>
              <a:t>– od lipca do listopada 2021 r. – liczba odbiorców - 24, liczba asystentów - 21 osób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42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3B147D-BB14-49EE-B80E-45FD47FD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b="1" dirty="0">
                <a:solidFill>
                  <a:srgbClr val="0070C0"/>
                </a:solidFill>
                <a:latin typeface="+mn-lt"/>
              </a:rPr>
              <a:t>Dziękuję</a:t>
            </a:r>
            <a:r>
              <a:rPr lang="pl-PL" altLang="pl-PL" sz="60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pl-PL" altLang="pl-PL" b="1" dirty="0">
                <a:solidFill>
                  <a:srgbClr val="0070C0"/>
                </a:solidFill>
                <a:latin typeface="+mn-lt"/>
              </a:rPr>
              <a:t>za uwagę</a:t>
            </a:r>
            <a:endParaRPr lang="pl-PL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EC2D26-BD6D-40D5-9C92-C3B6A6623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cus@um.warszawa.pl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pl-PL" altLang="pl-PL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hlinkClick r:id="rId3"/>
              </a:rPr>
              <a:t>https://wsparcie.um.warszawa.pl/-/centrum-uslug-spolecznych-o-nas</a:t>
            </a:r>
            <a:endParaRPr lang="pl-PL" altLang="pl-PL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4800" b="1" dirty="0">
              <a:ea typeface="Arial Unicode MS" pitchFamily="34" charset="-128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4800" b="1" dirty="0">
              <a:ea typeface="Arial Unicode MS" pitchFamily="34" charset="-128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82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E5916-C14F-469A-993F-F97A4EA4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+mn-lt"/>
              </a:rPr>
              <a:t>Kim jesteśmy? </a:t>
            </a:r>
            <a:r>
              <a:rPr lang="pl-PL" altLang="pl-PL" sz="4000" b="1" dirty="0">
                <a:solidFill>
                  <a:srgbClr val="0070C0"/>
                </a:solidFill>
                <a:latin typeface="+mn-lt"/>
              </a:rPr>
              <a:t>Centrum Usług Społecznych „Społeczna Warszawa” 1</a:t>
            </a:r>
            <a:br>
              <a:rPr lang="pl-PL" sz="4000" b="1" dirty="0">
                <a:solidFill>
                  <a:srgbClr val="0070C0"/>
                </a:solidFill>
                <a:latin typeface="+mn-lt"/>
              </a:rPr>
            </a:br>
            <a:endParaRPr lang="pl-PL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8B15CA-8544-4A99-ACDE-22E2D3A3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928"/>
            <a:ext cx="10862569" cy="4351338"/>
          </a:xfrm>
        </p:spPr>
        <p:txBody>
          <a:bodyPr>
            <a:normAutofit fontScale="925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Jednostka organizacyjna m.st. Warszawy (18 dzielnic, 73 pracowników – 21 w biurze)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Zadania m.in.: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>
                <a:solidFill>
                  <a:prstClr val="black"/>
                </a:solidFill>
              </a:rPr>
              <a:t>usługi opiekuńcze oraz specjalistyczne usługi opiekuńcze dla osób z zaburzeniami psychicznymi (ok. 1200 opiekunów)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>
                <a:solidFill>
                  <a:prstClr val="black"/>
                </a:solidFill>
              </a:rPr>
              <a:t>program „Asystent osoby z niepełnosprawnościami” (33 asystentów, ok. 250 odbiorców)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>
                <a:solidFill>
                  <a:prstClr val="black"/>
                </a:solidFill>
              </a:rPr>
              <a:t>usługi przewozu dorosłych osób z niepełnosprawnościami (21 aut)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400" dirty="0">
                <a:solidFill>
                  <a:prstClr val="black"/>
                </a:solidFill>
              </a:rPr>
              <a:t>usługi w formie dostarczania do miejsca zamieszkania gorących posiłków dorosłym osobom niesamodzielnym (ok. 1600 osób)</a:t>
            </a:r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id="{0A6F5F78-B5DA-4FEB-B1E0-4C486D8DC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49954" r="50389"/>
          <a:stretch/>
        </p:blipFill>
        <p:spPr>
          <a:xfrm flipH="1">
            <a:off x="3432961" y="738009"/>
            <a:ext cx="842284" cy="849668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91D8CA78-F9E9-451A-8B50-62EE603C8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0987" b="50626"/>
          <a:stretch/>
        </p:blipFill>
        <p:spPr>
          <a:xfrm flipH="1">
            <a:off x="4561272" y="760987"/>
            <a:ext cx="818896" cy="82494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FE891F0-6DB8-4FB3-8CD3-0501D5249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120" y="738009"/>
            <a:ext cx="824979" cy="82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>
            <a:extLst>
              <a:ext uri="{FF2B5EF4-FFF2-40B4-BE49-F238E27FC236}">
                <a16:creationId xmlns:a16="http://schemas.microsoft.com/office/drawing/2014/main" id="{4B7F8EF0-C948-4DA6-ADF2-5A97FA867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50987" t="50339" b="-1"/>
          <a:stretch/>
        </p:blipFill>
        <p:spPr>
          <a:xfrm flipH="1">
            <a:off x="6507031" y="805677"/>
            <a:ext cx="725949" cy="735559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2195E92C-645F-4A21-B7D5-5CCD2BB2E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50389" b="50748"/>
          <a:stretch/>
        </p:blipFill>
        <p:spPr>
          <a:xfrm flipH="1">
            <a:off x="7455923" y="799804"/>
            <a:ext cx="791843" cy="78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EFFC0F-59FE-4A5E-96F7-194F711E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Program „Asystent osoby z niepełnosprawnością” 1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28C62B8-9F8B-496F-BCB3-D67419EA6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Podstawa prawna: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/>
              <a:t>W Warszawie miejski program „Asystent Osoby Niepełnosprawnej” realizowana jest od 2006 r. </a:t>
            </a:r>
            <a:endParaRPr lang="pl-PL" sz="2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dirty="0"/>
              <a:t>19 lipca 2019 roku ustalone zostały zarządzeniem Prezydenta m.st. Warszawy nr 1242/2019 </a:t>
            </a:r>
            <a:r>
              <a:rPr lang="pl-PL" sz="2800" b="1" dirty="0"/>
              <a:t>"Standardy usług asystenta osób z niepełnosprawnościami na terenie m.st. Warszawy</a:t>
            </a:r>
            <a:r>
              <a:rPr lang="pl-PL" sz="2800" dirty="0"/>
              <a:t>„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450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0ABAF9-4CBF-45DC-82AE-2FD88D0F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Program „Asystent osoby z niepełnosprawnością” 2 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12942D-3D70-4E82-868F-7C670BC8D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675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8400" dirty="0"/>
              <a:t>Program AON realizowany od 2006 r. był w Centrum Usług Socjalnych i Szkolenia Kadr Pomocy Społecznej „Ośrodek Nowolipie” a od września 2018 roku </a:t>
            </a:r>
            <a:r>
              <a:rPr lang="pl-PL" sz="8400" b="1" dirty="0"/>
              <a:t>program „Asystent osoby z niepełnosprawnością” </a:t>
            </a:r>
            <a:r>
              <a:rPr lang="pl-PL" sz="8400" dirty="0"/>
              <a:t>realizowany jest w Centrum Usług Społecznych „Społeczna Warszawa”</a:t>
            </a:r>
          </a:p>
          <a:p>
            <a:pPr marL="0" indent="0">
              <a:buNone/>
            </a:pPr>
            <a:r>
              <a:rPr lang="pl-PL" sz="8400" dirty="0"/>
              <a:t>Odbiorcy programu: pełnoletni mieszkańcy Warszawy posiadający aktualne orzeczenie o umiarkowanym lub znacznym stopniu niepełnosprawności </a:t>
            </a:r>
            <a:br>
              <a:rPr lang="pl-PL" sz="8400" dirty="0"/>
            </a:br>
            <a:r>
              <a:rPr lang="pl-PL" sz="8400" dirty="0"/>
              <a:t>(lub orzeczenie równoważne)</a:t>
            </a:r>
          </a:p>
          <a:p>
            <a:pPr marL="0" indent="0">
              <a:buNone/>
            </a:pPr>
            <a:r>
              <a:rPr lang="pl-PL" sz="8400" dirty="0"/>
              <a:t>Usługi asystenckie są nieodpłatne, realizowane przez 7 dni w tygodniu w godzinach od 8:00 do 22:00 na terenie m.st. Warszawy, </a:t>
            </a:r>
            <a:r>
              <a:rPr lang="pl-PL" sz="8400" dirty="0">
                <a:latin typeface="Calibri" panose="020F0502020204030204" pitchFamily="34" charset="0"/>
                <a:cs typeface="Calibri" panose="020F0502020204030204" pitchFamily="34" charset="0"/>
              </a:rPr>
              <a:t>usługi mogą być świadczone w odległości nie większej niż </a:t>
            </a:r>
            <a:r>
              <a:rPr lang="pl-PL" sz="8400" b="1" dirty="0">
                <a:latin typeface="Calibri" panose="020F0502020204030204" pitchFamily="34" charset="0"/>
                <a:cs typeface="Calibri" panose="020F0502020204030204" pitchFamily="34" charset="0"/>
              </a:rPr>
              <a:t>do 20 km </a:t>
            </a:r>
            <a:r>
              <a:rPr lang="pl-PL" sz="8400" dirty="0">
                <a:latin typeface="Calibri" panose="020F0502020204030204" pitchFamily="34" charset="0"/>
                <a:cs typeface="Calibri" panose="020F0502020204030204" pitchFamily="34" charset="0"/>
              </a:rPr>
              <a:t>od granic administracyjnych m.st. Warszawy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726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9F1A8B-8F5C-4833-8C2A-F674E471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+mn-lt"/>
              </a:rPr>
              <a:t>Standardy</a:t>
            </a:r>
            <a:r>
              <a:rPr lang="pl-PL" sz="3200" b="1" dirty="0"/>
              <a:t> </a:t>
            </a:r>
            <a:r>
              <a:rPr lang="pl-PL" sz="3200" b="1" dirty="0">
                <a:solidFill>
                  <a:srgbClr val="0070C0"/>
                </a:solidFill>
                <a:latin typeface="+mn-lt"/>
              </a:rPr>
              <a:t>usług asystenta </a:t>
            </a:r>
            <a:br>
              <a:rPr lang="pl-PL" sz="3200" b="1" dirty="0">
                <a:solidFill>
                  <a:srgbClr val="0070C0"/>
                </a:solidFill>
                <a:latin typeface="+mn-lt"/>
              </a:rPr>
            </a:br>
            <a:r>
              <a:rPr lang="pl-PL" sz="3200" b="1" dirty="0">
                <a:solidFill>
                  <a:srgbClr val="0070C0"/>
                </a:solidFill>
                <a:latin typeface="+mn-lt"/>
              </a:rPr>
              <a:t>osób z niepełnosprawnościami na tereniem.st. Warszawy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DE667C-281A-4BD7-9D1D-057D1E148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Dokument zawiera: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charakterystykę odbiorców usług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zakres usług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kompetencje zawodowe asystentów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wytyczne związane z realizacją usługi, w tym regulamin programu „Asystent Osoby z Niepełnosprawnością”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93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FCC83A-FDC8-42A3-BCCA-E3DEFA26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+mn-lt"/>
              </a:rPr>
              <a:t>Cele</a:t>
            </a:r>
            <a:r>
              <a:rPr lang="pl-PL" sz="3200" b="1" dirty="0">
                <a:solidFill>
                  <a:srgbClr val="0070C0"/>
                </a:solidFill>
              </a:rPr>
              <a:t> </a:t>
            </a:r>
            <a:r>
              <a:rPr lang="pl-PL" sz="3200" b="1" dirty="0">
                <a:solidFill>
                  <a:srgbClr val="0070C0"/>
                </a:solidFill>
                <a:latin typeface="+mn-lt"/>
              </a:rPr>
              <a:t>usług asystenckich oraz cel standardów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C92670-1D21-4478-91CF-8F8637CB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cs typeface="Calibri" panose="020F0502020204030204" pitchFamily="34" charset="0"/>
              </a:rPr>
              <a:t>głównym celem usług asystenckich </a:t>
            </a:r>
            <a:r>
              <a:rPr lang="pl-PL" dirty="0">
                <a:cs typeface="Calibri" panose="020F0502020204030204" pitchFamily="34" charset="0"/>
              </a:rPr>
              <a:t>jest wspieranie aktywności i samodzielności osób z niepełnosprawnościami oraz dążenie do ich integracji z otoczeniem</a:t>
            </a:r>
            <a:endParaRPr lang="pl-PL" sz="1050" dirty="0"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cs typeface="Calibri" panose="020F0502020204030204" pitchFamily="34" charset="0"/>
              </a:rPr>
              <a:t>kompensacja ograniczeń spowodowanych </a:t>
            </a:r>
            <a:r>
              <a:rPr lang="pl-PL" dirty="0">
                <a:cs typeface="Calibri" panose="020F0502020204030204" pitchFamily="34" charset="0"/>
              </a:rPr>
              <a:t>niepełnosprawnością, ułatwienie wykonywania czynności dnia codziennego</a:t>
            </a:r>
            <a:endParaRPr lang="pl-PL" sz="1050" dirty="0"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wzrost aktywności i samodzielności </a:t>
            </a:r>
            <a:r>
              <a:rPr lang="pl-PL" dirty="0"/>
              <a:t>osób z niepełnosprawnościami,</a:t>
            </a:r>
          </a:p>
          <a:p>
            <a:r>
              <a:rPr lang="pl-PL" sz="2900" dirty="0"/>
              <a:t>deinstytucjonalizacja wsparcia </a:t>
            </a:r>
            <a:r>
              <a:rPr lang="pl-PL" dirty="0"/>
              <a:t>m.in. poprzez wydłużenie okresu samodzielnego funkcjonowania odbiorców w środowisku,</a:t>
            </a:r>
            <a:endParaRPr lang="pl-PL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zapewnienie mieszkańcom Warszawy </a:t>
            </a:r>
            <a:r>
              <a:rPr lang="pl-PL" b="1" dirty="0"/>
              <a:t>równego dostępu do usług asystenckich</a:t>
            </a:r>
            <a:endParaRPr lang="pl-PL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stałe podnoszenie </a:t>
            </a:r>
            <a:r>
              <a:rPr lang="pl-PL" b="1" dirty="0"/>
              <a:t>jakości świadczonych usług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839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2EB646-08BB-4C03-95C6-604A3D51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Jak</a:t>
            </a:r>
            <a:r>
              <a:rPr lang="pl-PL" sz="3600" b="1" dirty="0">
                <a:solidFill>
                  <a:srgbClr val="0070C0"/>
                </a:solidFill>
              </a:rPr>
              <a:t> </a:t>
            </a:r>
            <a:r>
              <a:rPr lang="pl-PL" sz="3600" b="1" dirty="0">
                <a:solidFill>
                  <a:srgbClr val="0070C0"/>
                </a:solidFill>
                <a:latin typeface="+mn-lt"/>
              </a:rPr>
              <a:t>widziany jest odbiorca usług asystenckich w organizacjach pozarządowych (NGO)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ECE1AD-C021-461E-8A68-2BB3101AA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Organizacje pozarządowe świadczące usługi asystenckie mogą doprecyzować grupę/grupy docelową/docelowe, na rzecz których świadczona będzie asystencja, ze wskazaniem: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specyfiki organizacji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założeń statutowych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założeń wynikających z treści konkursów ogłaszanych przez m.st. Warszawę</a:t>
            </a:r>
          </a:p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Wówczas taki zapis powinien się znaleźć w regulaminie programu „Asystent osoby z niepełnosprawnością” w danej organizacji.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242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05A68-64B2-4A37-BC5C-04E3C973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Zakres oraz czynności realizowane w ramach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5513F6-4D50-471E-AFC1-8AD85BFE5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Usługi podstawowe i towarzyszące. </a:t>
            </a:r>
          </a:p>
          <a:p>
            <a:pPr mar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Usługami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nadrzędnymi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 realizowanymi w pierwszej kolejności w ramach asystencji są usługi z katalogu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usług podstawowych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mające charakter terminowy – zamówione na konkretny termin – wspierające aktywność, dążenie do samodzielności 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 pełnienie ról społecznych przez odbiorcę usług, np.: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dotarcie do pracy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wizyta w urzędzie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wizyta lekarska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rehabilitacja, uczelni, itp.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37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79EE02-2A86-4E1E-8BE7-F007085A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+mn-lt"/>
              </a:rPr>
              <a:t>Zakres</a:t>
            </a:r>
            <a:r>
              <a:rPr lang="pl-PL" sz="3600" b="1" dirty="0">
                <a:solidFill>
                  <a:srgbClr val="0070C0"/>
                </a:solidFill>
              </a:rPr>
              <a:t> </a:t>
            </a:r>
            <a:r>
              <a:rPr lang="pl-PL" sz="3600" b="1" dirty="0">
                <a:solidFill>
                  <a:srgbClr val="0070C0"/>
                </a:solidFill>
                <a:latin typeface="+mn-lt"/>
              </a:rPr>
              <a:t>usług – katalog usług podstawowych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BD9FB4-345D-4CCC-8793-567AB1F9E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4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pomoc w przemieszczaniu się: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do lekarza, na zabiegi z zakresu fizjoterapii lub zabiegi fizjoterapeutyczne, na zajęcia terapeutyczne, w wybrane przez odbiorcę miejsce (np. urząd, praca, dom, dworzec, lotnisko, miejsce spotkania z rodziną i znajomymi),na kursy i szkolenia zawodowe, do szkoły, na uczelnię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pomoc poza domem: 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 sprawach urzędowych, poprzez towarzyszenie w korzystaniu z dóbr kultury, poprzez towarzyszenie w korzystaniu z zajęć i obiektów sportowych i rekreacyjnych tj. pomoc do momentu rozpoczęcia zajęć (np. pomoc w przygotowaniu się do zajęć, założenie kostiumu itp.), poprzez komunikację z otoczeniem, w jednorazowych zakupach okazjonalnych (np. ubrań, obuwia, sprzętu elektronicznego), przy zastrzeżeniu aktywnego uczestnictwa odbiorcy usług (jednorazowo asystent może pomóc przynieść zakupy o wadze do 5 kg)</a:t>
            </a:r>
          </a:p>
        </p:txBody>
      </p:sp>
    </p:spTree>
    <p:extLst>
      <p:ext uri="{BB962C8B-B14F-4D97-AF65-F5344CB8AC3E}">
        <p14:creationId xmlns:p14="http://schemas.microsoft.com/office/powerpoint/2010/main" val="1958852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1086</Words>
  <Application>Microsoft Office PowerPoint</Application>
  <PresentationFormat>Panoramiczny</PresentationFormat>
  <Paragraphs>74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CENTRUM USŁUG SPOŁECZNYCH  „SPOŁECZNA WARSZAWA”</vt:lpstr>
      <vt:lpstr>Kim jesteśmy? Centrum Usług Społecznych „Społeczna Warszawa” 1 </vt:lpstr>
      <vt:lpstr>Program „Asystent osoby z niepełnosprawnością” 1 </vt:lpstr>
      <vt:lpstr>Program „Asystent osoby z niepełnosprawnością” 2 </vt:lpstr>
      <vt:lpstr>Standardy usług asystenta  osób z niepełnosprawnościami na tereniem.st. Warszawy</vt:lpstr>
      <vt:lpstr>Cele usług asystenckich oraz cel standardów</vt:lpstr>
      <vt:lpstr>Jak widziany jest odbiorca usług asystenckich w organizacjach pozarządowych (NGO)</vt:lpstr>
      <vt:lpstr>Zakres oraz czynności realizowane w ramach usług</vt:lpstr>
      <vt:lpstr>Zakres usług – katalog usług podstawowych 1</vt:lpstr>
      <vt:lpstr>Zakres usług – katalog usług podstawowych 2</vt:lpstr>
      <vt:lpstr>Zakres usług – czynności towarzyszące</vt:lpstr>
      <vt:lpstr>Programy/Projekty dotyczące usług asystenckich realizowane w Centrum Usług Społecznych Społeczna Warszawa  </vt:lpstr>
      <vt:lpstr>Programy/Projekty dotyczące usług asystenckich realizowane w Centrum Usług Społecznych Społeczna Warszawa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USŁUG SPOŁECZNYCH  „SPOŁECZNA WARSZAWA”</dc:title>
  <dc:creator>Joanna Laszczak</dc:creator>
  <cp:lastModifiedBy>Joanna Laszczak</cp:lastModifiedBy>
  <cp:revision>2</cp:revision>
  <dcterms:created xsi:type="dcterms:W3CDTF">2021-10-14T12:40:21Z</dcterms:created>
  <dcterms:modified xsi:type="dcterms:W3CDTF">2021-10-14T13:09:01Z</dcterms:modified>
</cp:coreProperties>
</file>